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54" d="100"/>
          <a:sy n="54" d="100"/>
        </p:scale>
        <p:origin x="54" y="6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19" name="Group 18"/>
          <p:cNvGrpSpPr/>
          <p:nvPr/>
        </p:nvGrpSpPr>
        <p:grpSpPr>
          <a:xfrm>
            <a:off x="546100" y="-4763"/>
            <a:ext cx="5014912"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928401" y="1380068"/>
            <a:ext cx="8574622" cy="2616199"/>
          </a:xfrm>
        </p:spPr>
        <p:txBody>
          <a:bodyPr anchor="b">
            <a:normAutofit/>
          </a:bodyPr>
          <a:lstStyle>
            <a:lvl1pPr algn="r">
              <a:defRPr sz="6000">
                <a:effectLst/>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4515377" y="3996267"/>
            <a:ext cx="6987645" cy="1388534"/>
          </a:xfrm>
        </p:spPr>
        <p:txBody>
          <a:bodyPr anchor="t">
            <a:normAutofit/>
          </a:bodyPr>
          <a:lstStyle>
            <a:lvl1pPr marL="0" indent="0" algn="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6C67B589-C1EB-4616-A337-1C996902062D}" type="datetimeFigureOut">
              <a:rPr lang="es-MX" smtClean="0"/>
              <a:t>28/05/2019</a:t>
            </a:fld>
            <a:endParaRPr lang="es-MX"/>
          </a:p>
        </p:txBody>
      </p:sp>
      <p:sp>
        <p:nvSpPr>
          <p:cNvPr id="5" name="Footer Placeholder 4"/>
          <p:cNvSpPr>
            <a:spLocks noGrp="1"/>
          </p:cNvSpPr>
          <p:nvPr>
            <p:ph type="ftr" sz="quarter" idx="11"/>
          </p:nvPr>
        </p:nvSpPr>
        <p:spPr>
          <a:xfrm>
            <a:off x="5332412" y="5883275"/>
            <a:ext cx="4324044" cy="365125"/>
          </a:xfrm>
        </p:spPr>
        <p:txBody>
          <a:bodyPr/>
          <a:lstStyle/>
          <a:p>
            <a:endParaRPr lang="es-MX"/>
          </a:p>
        </p:txBody>
      </p:sp>
      <p:sp>
        <p:nvSpPr>
          <p:cNvPr id="6" name="Slide Number Placeholder 5"/>
          <p:cNvSpPr>
            <a:spLocks noGrp="1"/>
          </p:cNvSpPr>
          <p:nvPr>
            <p:ph type="sldNum" sz="quarter" idx="12"/>
          </p:nvPr>
        </p:nvSpPr>
        <p:spPr/>
        <p:txBody>
          <a:bodyPr/>
          <a:lstStyle/>
          <a:p>
            <a:fld id="{63912E1B-B6A7-49E8-A6DC-8E6543DC7671}" type="slidenum">
              <a:rPr lang="es-MX" smtClean="0"/>
              <a:t>‹Nº›</a:t>
            </a:fld>
            <a:endParaRPr lang="es-MX"/>
          </a:p>
        </p:txBody>
      </p:sp>
    </p:spTree>
    <p:extLst>
      <p:ext uri="{BB962C8B-B14F-4D97-AF65-F5344CB8AC3E}">
        <p14:creationId xmlns:p14="http://schemas.microsoft.com/office/powerpoint/2010/main" val="41053784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484311" y="4732865"/>
            <a:ext cx="10018711" cy="566738"/>
          </a:xfrm>
        </p:spPr>
        <p:txBody>
          <a:bodyPr anchor="b">
            <a:normAutofit/>
          </a:bodyPr>
          <a:lstStyle>
            <a:lvl1pPr algn="ctr">
              <a:defRPr sz="24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23860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1484311" y="5299603"/>
            <a:ext cx="1001871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los estilos de texto del patrón</a:t>
            </a:r>
          </a:p>
        </p:txBody>
      </p:sp>
      <p:sp>
        <p:nvSpPr>
          <p:cNvPr id="5" name="Date Placeholder 4"/>
          <p:cNvSpPr>
            <a:spLocks noGrp="1"/>
          </p:cNvSpPr>
          <p:nvPr>
            <p:ph type="dt" sz="half" idx="10"/>
          </p:nvPr>
        </p:nvSpPr>
        <p:spPr/>
        <p:txBody>
          <a:bodyPr/>
          <a:lstStyle/>
          <a:p>
            <a:fld id="{6C67B589-C1EB-4616-A337-1C996902062D}" type="datetimeFigureOut">
              <a:rPr lang="es-MX" smtClean="0"/>
              <a:t>28/05/2019</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63912E1B-B6A7-49E8-A6DC-8E6543DC7671}" type="slidenum">
              <a:rPr lang="es-MX" smtClean="0"/>
              <a:t>‹Nº›</a:t>
            </a:fld>
            <a:endParaRPr lang="es-MX"/>
          </a:p>
        </p:txBody>
      </p:sp>
    </p:spTree>
    <p:extLst>
      <p:ext uri="{BB962C8B-B14F-4D97-AF65-F5344CB8AC3E}">
        <p14:creationId xmlns:p14="http://schemas.microsoft.com/office/powerpoint/2010/main" val="16292041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484312" y="685800"/>
            <a:ext cx="10018711" cy="3048000"/>
          </a:xfrm>
        </p:spPr>
        <p:txBody>
          <a:bodyPr anchor="ctr">
            <a:normAutofit/>
          </a:bodyPr>
          <a:lstStyle>
            <a:lvl1pPr algn="ctr">
              <a:defRPr sz="32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484312" y="4343400"/>
            <a:ext cx="1001871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los estilos de texto del patrón</a:t>
            </a:r>
          </a:p>
        </p:txBody>
      </p:sp>
      <p:sp>
        <p:nvSpPr>
          <p:cNvPr id="4" name="Date Placeholder 3"/>
          <p:cNvSpPr>
            <a:spLocks noGrp="1"/>
          </p:cNvSpPr>
          <p:nvPr>
            <p:ph type="dt" sz="half" idx="10"/>
          </p:nvPr>
        </p:nvSpPr>
        <p:spPr/>
        <p:txBody>
          <a:bodyPr/>
          <a:lstStyle/>
          <a:p>
            <a:fld id="{6C67B589-C1EB-4616-A337-1C996902062D}" type="datetimeFigureOut">
              <a:rPr lang="es-MX" smtClean="0"/>
              <a:t>28/05/2019</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63912E1B-B6A7-49E8-A6DC-8E6543DC7671}" type="slidenum">
              <a:rPr lang="es-MX" smtClean="0"/>
              <a:t>‹Nº›</a:t>
            </a:fld>
            <a:endParaRPr lang="es-MX"/>
          </a:p>
        </p:txBody>
      </p:sp>
    </p:spTree>
    <p:extLst>
      <p:ext uri="{BB962C8B-B14F-4D97-AF65-F5344CB8AC3E}">
        <p14:creationId xmlns:p14="http://schemas.microsoft.com/office/powerpoint/2010/main" val="41636327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s-ES"/>
              <a:t>Haga clic para modificar el estilo de título del patrón</a:t>
            </a:r>
            <a:endParaRPr lang="en-US" dirty="0"/>
          </a:p>
        </p:txBody>
      </p:sp>
      <p:sp>
        <p:nvSpPr>
          <p:cNvPr id="10" name="Text Placeholder 9"/>
          <p:cNvSpPr>
            <a:spLocks noGrp="1"/>
          </p:cNvSpPr>
          <p:nvPr>
            <p:ph type="body" sz="quarter" idx="13"/>
          </p:nvPr>
        </p:nvSpPr>
        <p:spPr>
          <a:xfrm>
            <a:off x="2436811" y="3428999"/>
            <a:ext cx="8532815"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Editar los estilos de texto del patrón</a:t>
            </a:r>
          </a:p>
        </p:txBody>
      </p:sp>
      <p:sp>
        <p:nvSpPr>
          <p:cNvPr id="3" name="Text Placeholder 2"/>
          <p:cNvSpPr>
            <a:spLocks noGrp="1"/>
          </p:cNvSpPr>
          <p:nvPr>
            <p:ph type="body" idx="1"/>
          </p:nvPr>
        </p:nvSpPr>
        <p:spPr>
          <a:xfrm>
            <a:off x="1484311" y="4343400"/>
            <a:ext cx="1001871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los estilos de texto del patrón</a:t>
            </a:r>
          </a:p>
        </p:txBody>
      </p:sp>
      <p:sp>
        <p:nvSpPr>
          <p:cNvPr id="4" name="Date Placeholder 3"/>
          <p:cNvSpPr>
            <a:spLocks noGrp="1"/>
          </p:cNvSpPr>
          <p:nvPr>
            <p:ph type="dt" sz="half" idx="10"/>
          </p:nvPr>
        </p:nvSpPr>
        <p:spPr/>
        <p:txBody>
          <a:bodyPr/>
          <a:lstStyle/>
          <a:p>
            <a:fld id="{6C67B589-C1EB-4616-A337-1C996902062D}" type="datetimeFigureOut">
              <a:rPr lang="es-MX" smtClean="0"/>
              <a:t>28/05/2019</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63912E1B-B6A7-49E8-A6DC-8E6543DC7671}" type="slidenum">
              <a:rPr lang="es-MX" smtClean="0"/>
              <a:t>‹Nº›</a:t>
            </a:fld>
            <a:endParaRPr lang="es-MX"/>
          </a:p>
        </p:txBody>
      </p:sp>
    </p:spTree>
    <p:extLst>
      <p:ext uri="{BB962C8B-B14F-4D97-AF65-F5344CB8AC3E}">
        <p14:creationId xmlns:p14="http://schemas.microsoft.com/office/powerpoint/2010/main" val="17788641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1484313" y="3308581"/>
            <a:ext cx="10018709" cy="1468800"/>
          </a:xfrm>
        </p:spPr>
        <p:txBody>
          <a:bodyPr anchor="b">
            <a:normAutofit/>
          </a:bodyPr>
          <a:lstStyle>
            <a:lvl1pPr algn="r">
              <a:defRPr sz="32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484312" y="4777381"/>
            <a:ext cx="1001871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los estilos de texto del patrón</a:t>
            </a:r>
          </a:p>
        </p:txBody>
      </p:sp>
      <p:sp>
        <p:nvSpPr>
          <p:cNvPr id="4" name="Date Placeholder 3"/>
          <p:cNvSpPr>
            <a:spLocks noGrp="1"/>
          </p:cNvSpPr>
          <p:nvPr>
            <p:ph type="dt" sz="half" idx="10"/>
          </p:nvPr>
        </p:nvSpPr>
        <p:spPr/>
        <p:txBody>
          <a:bodyPr/>
          <a:lstStyle/>
          <a:p>
            <a:fld id="{6C67B589-C1EB-4616-A337-1C996902062D}" type="datetimeFigureOut">
              <a:rPr lang="es-MX" smtClean="0"/>
              <a:t>28/05/2019</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63912E1B-B6A7-49E8-A6DC-8E6543DC7671}" type="slidenum">
              <a:rPr lang="es-MX" smtClean="0"/>
              <a:t>‹Nº›</a:t>
            </a:fld>
            <a:endParaRPr lang="es-MX"/>
          </a:p>
        </p:txBody>
      </p:sp>
    </p:spTree>
    <p:extLst>
      <p:ext uri="{BB962C8B-B14F-4D97-AF65-F5344CB8AC3E}">
        <p14:creationId xmlns:p14="http://schemas.microsoft.com/office/powerpoint/2010/main" val="20648555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s-ES"/>
              <a:t>Haga clic para modificar el estilo de título del patrón</a:t>
            </a:r>
            <a:endParaRPr lang="en-US" dirty="0"/>
          </a:p>
        </p:txBody>
      </p:sp>
      <p:sp>
        <p:nvSpPr>
          <p:cNvPr id="10" name="Text Placeholder 9"/>
          <p:cNvSpPr>
            <a:spLocks noGrp="1"/>
          </p:cNvSpPr>
          <p:nvPr>
            <p:ph type="body" sz="quarter" idx="13"/>
          </p:nvPr>
        </p:nvSpPr>
        <p:spPr>
          <a:xfrm>
            <a:off x="1484313" y="3886200"/>
            <a:ext cx="1001871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s-ES"/>
              <a:t>Editar los estilos de texto del patrón</a:t>
            </a:r>
          </a:p>
        </p:txBody>
      </p:sp>
      <p:sp>
        <p:nvSpPr>
          <p:cNvPr id="3" name="Text Placeholder 2"/>
          <p:cNvSpPr>
            <a:spLocks noGrp="1"/>
          </p:cNvSpPr>
          <p:nvPr>
            <p:ph type="body" idx="1"/>
          </p:nvPr>
        </p:nvSpPr>
        <p:spPr>
          <a:xfrm>
            <a:off x="1484312" y="4775200"/>
            <a:ext cx="1001871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los estilos de texto del patrón</a:t>
            </a:r>
          </a:p>
        </p:txBody>
      </p:sp>
      <p:sp>
        <p:nvSpPr>
          <p:cNvPr id="4" name="Date Placeholder 3"/>
          <p:cNvSpPr>
            <a:spLocks noGrp="1"/>
          </p:cNvSpPr>
          <p:nvPr>
            <p:ph type="dt" sz="half" idx="10"/>
          </p:nvPr>
        </p:nvSpPr>
        <p:spPr/>
        <p:txBody>
          <a:bodyPr/>
          <a:lstStyle/>
          <a:p>
            <a:fld id="{6C67B589-C1EB-4616-A337-1C996902062D}" type="datetimeFigureOut">
              <a:rPr lang="es-MX" smtClean="0"/>
              <a:t>28/05/2019</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63912E1B-B6A7-49E8-A6DC-8E6543DC7671}" type="slidenum">
              <a:rPr lang="es-MX" smtClean="0"/>
              <a:t>‹Nº›</a:t>
            </a:fld>
            <a:endParaRPr lang="es-MX"/>
          </a:p>
        </p:txBody>
      </p:sp>
    </p:spTree>
    <p:extLst>
      <p:ext uri="{BB962C8B-B14F-4D97-AF65-F5344CB8AC3E}">
        <p14:creationId xmlns:p14="http://schemas.microsoft.com/office/powerpoint/2010/main" val="22377600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0"/>
            <a:ext cx="10018712" cy="2727325"/>
          </a:xfrm>
        </p:spPr>
        <p:txBody>
          <a:bodyPr vert="horz" lIns="91440" tIns="45720" rIns="91440" bIns="45720" rtlCol="0" anchor="ctr">
            <a:normAutofit/>
          </a:bodyPr>
          <a:lstStyle>
            <a:lvl1pPr>
              <a:defRPr lang="en-US" b="0" dirty="0"/>
            </a:lvl1pPr>
          </a:lstStyle>
          <a:p>
            <a:pPr marL="0" lvl="0"/>
            <a:r>
              <a:rPr lang="es-ES"/>
              <a:t>Haga clic para modificar el estilo de título del patrón</a:t>
            </a:r>
            <a:endParaRPr lang="en-US" dirty="0"/>
          </a:p>
        </p:txBody>
      </p:sp>
      <p:sp>
        <p:nvSpPr>
          <p:cNvPr id="10" name="Text Placeholder 9"/>
          <p:cNvSpPr>
            <a:spLocks noGrp="1"/>
          </p:cNvSpPr>
          <p:nvPr>
            <p:ph type="body" sz="quarter" idx="13"/>
          </p:nvPr>
        </p:nvSpPr>
        <p:spPr>
          <a:xfrm>
            <a:off x="1484312" y="3505200"/>
            <a:ext cx="1001871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s-ES"/>
              <a:t>Editar los estilos de texto del patrón</a:t>
            </a:r>
          </a:p>
        </p:txBody>
      </p:sp>
      <p:sp>
        <p:nvSpPr>
          <p:cNvPr id="3" name="Text Placeholder 2"/>
          <p:cNvSpPr>
            <a:spLocks noGrp="1"/>
          </p:cNvSpPr>
          <p:nvPr>
            <p:ph type="body" idx="1"/>
          </p:nvPr>
        </p:nvSpPr>
        <p:spPr>
          <a:xfrm>
            <a:off x="1484311" y="4343400"/>
            <a:ext cx="1001871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los estilos de texto del patrón</a:t>
            </a:r>
          </a:p>
        </p:txBody>
      </p:sp>
      <p:sp>
        <p:nvSpPr>
          <p:cNvPr id="4" name="Date Placeholder 3"/>
          <p:cNvSpPr>
            <a:spLocks noGrp="1"/>
          </p:cNvSpPr>
          <p:nvPr>
            <p:ph type="dt" sz="half" idx="10"/>
          </p:nvPr>
        </p:nvSpPr>
        <p:spPr/>
        <p:txBody>
          <a:bodyPr/>
          <a:lstStyle/>
          <a:p>
            <a:fld id="{6C67B589-C1EB-4616-A337-1C996902062D}" type="datetimeFigureOut">
              <a:rPr lang="es-MX" smtClean="0"/>
              <a:t>28/05/2019</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63912E1B-B6A7-49E8-A6DC-8E6543DC7671}" type="slidenum">
              <a:rPr lang="es-MX" smtClean="0"/>
              <a:t>‹Nº›</a:t>
            </a:fld>
            <a:endParaRPr lang="es-MX"/>
          </a:p>
        </p:txBody>
      </p:sp>
    </p:spTree>
    <p:extLst>
      <p:ext uri="{BB962C8B-B14F-4D97-AF65-F5344CB8AC3E}">
        <p14:creationId xmlns:p14="http://schemas.microsoft.com/office/powerpoint/2010/main" val="27353565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6C67B589-C1EB-4616-A337-1C996902062D}" type="datetimeFigureOut">
              <a:rPr lang="es-MX" smtClean="0"/>
              <a:t>28/05/2019</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63912E1B-B6A7-49E8-A6DC-8E6543DC7671}" type="slidenum">
              <a:rPr lang="es-MX" smtClean="0"/>
              <a:t>‹Nº›</a:t>
            </a:fld>
            <a:endParaRPr lang="es-MX"/>
          </a:p>
        </p:txBody>
      </p:sp>
    </p:spTree>
    <p:extLst>
      <p:ext uri="{BB962C8B-B14F-4D97-AF65-F5344CB8AC3E}">
        <p14:creationId xmlns:p14="http://schemas.microsoft.com/office/powerpoint/2010/main" val="14859204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2655" y="685800"/>
            <a:ext cx="1770369" cy="5105400"/>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1484312" y="685800"/>
            <a:ext cx="8019742" cy="5105400"/>
          </a:xfrm>
        </p:spPr>
        <p:txBody>
          <a:bodyPr vert="eaVert" ancho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6C67B589-C1EB-4616-A337-1C996902062D}" type="datetimeFigureOut">
              <a:rPr lang="es-MX" smtClean="0"/>
              <a:t>28/05/2019</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63912E1B-B6A7-49E8-A6DC-8E6543DC7671}" type="slidenum">
              <a:rPr lang="es-MX" smtClean="0"/>
              <a:t>‹Nº›</a:t>
            </a:fld>
            <a:endParaRPr lang="es-MX"/>
          </a:p>
        </p:txBody>
      </p:sp>
    </p:spTree>
    <p:extLst>
      <p:ext uri="{BB962C8B-B14F-4D97-AF65-F5344CB8AC3E}">
        <p14:creationId xmlns:p14="http://schemas.microsoft.com/office/powerpoint/2010/main" val="24785762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nchor="ct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6C67B589-C1EB-4616-A337-1C996902062D}" type="datetimeFigureOut">
              <a:rPr lang="es-MX" smtClean="0"/>
              <a:t>28/05/2019</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a:xfrm>
            <a:off x="10951856" y="5867131"/>
            <a:ext cx="551167" cy="365125"/>
          </a:xfrm>
        </p:spPr>
        <p:txBody>
          <a:bodyPr/>
          <a:lstStyle/>
          <a:p>
            <a:fld id="{63912E1B-B6A7-49E8-A6DC-8E6543DC7671}" type="slidenum">
              <a:rPr lang="es-MX" smtClean="0"/>
              <a:t>‹Nº›</a:t>
            </a:fld>
            <a:endParaRPr lang="es-MX"/>
          </a:p>
        </p:txBody>
      </p:sp>
    </p:spTree>
    <p:extLst>
      <p:ext uri="{BB962C8B-B14F-4D97-AF65-F5344CB8AC3E}">
        <p14:creationId xmlns:p14="http://schemas.microsoft.com/office/powerpoint/2010/main" val="703605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2572279" y="2666999"/>
            <a:ext cx="8930747" cy="2110382"/>
          </a:xfrm>
        </p:spPr>
        <p:txBody>
          <a:bodyPr anchor="b"/>
          <a:lstStyle>
            <a:lvl1pPr algn="r">
              <a:defRPr sz="40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2572278" y="4777381"/>
            <a:ext cx="8930748"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los estilos de texto del patrón</a:t>
            </a:r>
          </a:p>
        </p:txBody>
      </p:sp>
      <p:sp>
        <p:nvSpPr>
          <p:cNvPr id="4" name="Date Placeholder 3"/>
          <p:cNvSpPr>
            <a:spLocks noGrp="1"/>
          </p:cNvSpPr>
          <p:nvPr>
            <p:ph type="dt" sz="half" idx="10"/>
          </p:nvPr>
        </p:nvSpPr>
        <p:spPr/>
        <p:txBody>
          <a:bodyPr/>
          <a:lstStyle/>
          <a:p>
            <a:fld id="{6C67B589-C1EB-4616-A337-1C996902062D}" type="datetimeFigureOut">
              <a:rPr lang="es-MX" smtClean="0"/>
              <a:t>28/05/2019</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63912E1B-B6A7-49E8-A6DC-8E6543DC7671}" type="slidenum">
              <a:rPr lang="es-MX" smtClean="0"/>
              <a:t>‹Nº›</a:t>
            </a:fld>
            <a:endParaRPr lang="es-MX"/>
          </a:p>
        </p:txBody>
      </p:sp>
    </p:spTree>
    <p:extLst>
      <p:ext uri="{BB962C8B-B14F-4D97-AF65-F5344CB8AC3E}">
        <p14:creationId xmlns:p14="http://schemas.microsoft.com/office/powerpoint/2010/main" val="7012485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1752599"/>
          </a:xfrm>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1484312" y="2666999"/>
            <a:ext cx="4895055"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607967" y="2667000"/>
            <a:ext cx="4895056"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6C67B589-C1EB-4616-A337-1C996902062D}" type="datetimeFigureOut">
              <a:rPr lang="es-MX" smtClean="0"/>
              <a:t>28/05/2019</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63912E1B-B6A7-49E8-A6DC-8E6543DC7671}" type="slidenum">
              <a:rPr lang="es-MX" smtClean="0"/>
              <a:t>‹Nº›</a:t>
            </a:fld>
            <a:endParaRPr lang="es-MX"/>
          </a:p>
        </p:txBody>
      </p:sp>
    </p:spTree>
    <p:extLst>
      <p:ext uri="{BB962C8B-B14F-4D97-AF65-F5344CB8AC3E}">
        <p14:creationId xmlns:p14="http://schemas.microsoft.com/office/powerpoint/2010/main" val="18638266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772179" y="2658533"/>
            <a:ext cx="46071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4" name="Content Placeholder 3"/>
          <p:cNvSpPr>
            <a:spLocks noGrp="1"/>
          </p:cNvSpPr>
          <p:nvPr>
            <p:ph sz="half" idx="2"/>
          </p:nvPr>
        </p:nvSpPr>
        <p:spPr>
          <a:xfrm>
            <a:off x="1484311"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880487" y="2667000"/>
            <a:ext cx="4622537"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6" name="Content Placeholder 5"/>
          <p:cNvSpPr>
            <a:spLocks noGrp="1"/>
          </p:cNvSpPr>
          <p:nvPr>
            <p:ph sz="quarter" idx="4"/>
          </p:nvPr>
        </p:nvSpPr>
        <p:spPr>
          <a:xfrm>
            <a:off x="6607967"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6C67B589-C1EB-4616-A337-1C996902062D}" type="datetimeFigureOut">
              <a:rPr lang="es-MX" smtClean="0"/>
              <a:t>28/05/2019</a:t>
            </a:fld>
            <a:endParaRPr lang="es-MX"/>
          </a:p>
        </p:txBody>
      </p:sp>
      <p:sp>
        <p:nvSpPr>
          <p:cNvPr id="8" name="Footer Placeholder 7"/>
          <p:cNvSpPr>
            <a:spLocks noGrp="1"/>
          </p:cNvSpPr>
          <p:nvPr>
            <p:ph type="ftr" sz="quarter" idx="11"/>
          </p:nvPr>
        </p:nvSpPr>
        <p:spPr/>
        <p:txBody>
          <a:bodyPr/>
          <a:lstStyle/>
          <a:p>
            <a:endParaRPr lang="es-MX"/>
          </a:p>
        </p:txBody>
      </p:sp>
      <p:sp>
        <p:nvSpPr>
          <p:cNvPr id="9" name="Slide Number Placeholder 8"/>
          <p:cNvSpPr>
            <a:spLocks noGrp="1"/>
          </p:cNvSpPr>
          <p:nvPr>
            <p:ph type="sldNum" sz="quarter" idx="12"/>
          </p:nvPr>
        </p:nvSpPr>
        <p:spPr/>
        <p:txBody>
          <a:bodyPr/>
          <a:lstStyle/>
          <a:p>
            <a:fld id="{63912E1B-B6A7-49E8-A6DC-8E6543DC7671}" type="slidenum">
              <a:rPr lang="es-MX" smtClean="0"/>
              <a:t>‹Nº›</a:t>
            </a:fld>
            <a:endParaRPr lang="es-MX"/>
          </a:p>
        </p:txBody>
      </p:sp>
    </p:spTree>
    <p:extLst>
      <p:ext uri="{BB962C8B-B14F-4D97-AF65-F5344CB8AC3E}">
        <p14:creationId xmlns:p14="http://schemas.microsoft.com/office/powerpoint/2010/main" val="11148800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6C67B589-C1EB-4616-A337-1C996902062D}" type="datetimeFigureOut">
              <a:rPr lang="es-MX" smtClean="0"/>
              <a:t>28/05/2019</a:t>
            </a:fld>
            <a:endParaRPr lang="es-MX"/>
          </a:p>
        </p:txBody>
      </p:sp>
      <p:sp>
        <p:nvSpPr>
          <p:cNvPr id="4" name="Footer Placeholder 3"/>
          <p:cNvSpPr>
            <a:spLocks noGrp="1"/>
          </p:cNvSpPr>
          <p:nvPr>
            <p:ph type="ftr" sz="quarter" idx="11"/>
          </p:nvPr>
        </p:nvSpPr>
        <p:spPr/>
        <p:txBody>
          <a:bodyPr/>
          <a:lstStyle/>
          <a:p>
            <a:endParaRPr lang="es-MX"/>
          </a:p>
        </p:txBody>
      </p:sp>
      <p:sp>
        <p:nvSpPr>
          <p:cNvPr id="5" name="Slide Number Placeholder 4"/>
          <p:cNvSpPr>
            <a:spLocks noGrp="1"/>
          </p:cNvSpPr>
          <p:nvPr>
            <p:ph type="sldNum" sz="quarter" idx="12"/>
          </p:nvPr>
        </p:nvSpPr>
        <p:spPr/>
        <p:txBody>
          <a:bodyPr/>
          <a:lstStyle/>
          <a:p>
            <a:fld id="{63912E1B-B6A7-49E8-A6DC-8E6543DC7671}" type="slidenum">
              <a:rPr lang="es-MX" smtClean="0"/>
              <a:t>‹Nº›</a:t>
            </a:fld>
            <a:endParaRPr lang="es-MX"/>
          </a:p>
        </p:txBody>
      </p:sp>
    </p:spTree>
    <p:extLst>
      <p:ext uri="{BB962C8B-B14F-4D97-AF65-F5344CB8AC3E}">
        <p14:creationId xmlns:p14="http://schemas.microsoft.com/office/powerpoint/2010/main" val="19769774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67B589-C1EB-4616-A337-1C996902062D}" type="datetimeFigureOut">
              <a:rPr lang="es-MX" smtClean="0"/>
              <a:t>28/05/2019</a:t>
            </a:fld>
            <a:endParaRPr lang="es-MX"/>
          </a:p>
        </p:txBody>
      </p:sp>
      <p:sp>
        <p:nvSpPr>
          <p:cNvPr id="3" name="Footer Placeholder 2"/>
          <p:cNvSpPr>
            <a:spLocks noGrp="1"/>
          </p:cNvSpPr>
          <p:nvPr>
            <p:ph type="ftr" sz="quarter" idx="11"/>
          </p:nvPr>
        </p:nvSpPr>
        <p:spPr/>
        <p:txBody>
          <a:bodyPr/>
          <a:lstStyle/>
          <a:p>
            <a:endParaRPr lang="es-MX"/>
          </a:p>
        </p:txBody>
      </p:sp>
      <p:sp>
        <p:nvSpPr>
          <p:cNvPr id="4" name="Slide Number Placeholder 3"/>
          <p:cNvSpPr>
            <a:spLocks noGrp="1"/>
          </p:cNvSpPr>
          <p:nvPr>
            <p:ph type="sldNum" sz="quarter" idx="12"/>
          </p:nvPr>
        </p:nvSpPr>
        <p:spPr/>
        <p:txBody>
          <a:bodyPr/>
          <a:lstStyle/>
          <a:p>
            <a:fld id="{63912E1B-B6A7-49E8-A6DC-8E6543DC7671}" type="slidenum">
              <a:rPr lang="es-MX" smtClean="0"/>
              <a:t>‹Nº›</a:t>
            </a:fld>
            <a:endParaRPr lang="es-MX"/>
          </a:p>
        </p:txBody>
      </p:sp>
    </p:spTree>
    <p:extLst>
      <p:ext uri="{BB962C8B-B14F-4D97-AF65-F5344CB8AC3E}">
        <p14:creationId xmlns:p14="http://schemas.microsoft.com/office/powerpoint/2010/main" val="12257583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1371600"/>
          </a:xfrm>
        </p:spPr>
        <p:txBody>
          <a:bodyPr anchor="b">
            <a:normAutofit/>
          </a:bodyPr>
          <a:lstStyle>
            <a:lvl1pPr algn="ctr">
              <a:defRPr sz="2400" b="0"/>
            </a:lvl1pPr>
          </a:lstStyle>
          <a:p>
            <a:r>
              <a:rPr lang="es-ES"/>
              <a:t>Haga clic para modificar el estilo de título del patrón</a:t>
            </a:r>
            <a:endParaRPr lang="en-US" dirty="0"/>
          </a:p>
        </p:txBody>
      </p:sp>
      <p:sp>
        <p:nvSpPr>
          <p:cNvPr id="3" name="Content Placeholder 2"/>
          <p:cNvSpPr>
            <a:spLocks noGrp="1"/>
          </p:cNvSpPr>
          <p:nvPr>
            <p:ph idx="1"/>
          </p:nvPr>
        </p:nvSpPr>
        <p:spPr>
          <a:xfrm>
            <a:off x="5262033" y="685799"/>
            <a:ext cx="6240990"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1484312" y="2971800"/>
            <a:ext cx="354912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los estilos de texto del patrón</a:t>
            </a:r>
          </a:p>
        </p:txBody>
      </p:sp>
      <p:sp>
        <p:nvSpPr>
          <p:cNvPr id="5" name="Date Placeholder 4"/>
          <p:cNvSpPr>
            <a:spLocks noGrp="1"/>
          </p:cNvSpPr>
          <p:nvPr>
            <p:ph type="dt" sz="half" idx="10"/>
          </p:nvPr>
        </p:nvSpPr>
        <p:spPr/>
        <p:txBody>
          <a:bodyPr/>
          <a:lstStyle/>
          <a:p>
            <a:fld id="{6C67B589-C1EB-4616-A337-1C996902062D}" type="datetimeFigureOut">
              <a:rPr lang="es-MX" smtClean="0"/>
              <a:t>28/05/2019</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63912E1B-B6A7-49E8-A6DC-8E6543DC7671}" type="slidenum">
              <a:rPr lang="es-MX" smtClean="0"/>
              <a:t>‹Nº›</a:t>
            </a:fld>
            <a:endParaRPr lang="es-MX"/>
          </a:p>
        </p:txBody>
      </p:sp>
    </p:spTree>
    <p:extLst>
      <p:ext uri="{BB962C8B-B14F-4D97-AF65-F5344CB8AC3E}">
        <p14:creationId xmlns:p14="http://schemas.microsoft.com/office/powerpoint/2010/main" val="3720447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482724" y="1752599"/>
            <a:ext cx="5426158" cy="1371600"/>
          </a:xfrm>
        </p:spPr>
        <p:txBody>
          <a:bodyPr anchor="b">
            <a:normAutofit/>
          </a:bodyPr>
          <a:lstStyle>
            <a:lvl1pPr algn="ctr">
              <a:defRPr sz="2800" b="0"/>
            </a:lvl1pPr>
          </a:lstStyle>
          <a:p>
            <a:r>
              <a:rPr lang="es-ES"/>
              <a:t>Haga clic para modificar el estilo de título del patrón</a:t>
            </a:r>
            <a:endParaRPr lang="en-US" dirty="0"/>
          </a:p>
        </p:txBody>
      </p:sp>
      <p:sp>
        <p:nvSpPr>
          <p:cNvPr id="14" name="Picture Placeholder 2"/>
          <p:cNvSpPr>
            <a:spLocks noGrp="1" noChangeAspect="1"/>
          </p:cNvSpPr>
          <p:nvPr>
            <p:ph type="pic" idx="1"/>
          </p:nvPr>
        </p:nvSpPr>
        <p:spPr>
          <a:xfrm>
            <a:off x="7594682" y="914400"/>
            <a:ext cx="3280974"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1482724" y="3124199"/>
            <a:ext cx="5426158"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los estilos de texto del patrón</a:t>
            </a:r>
          </a:p>
        </p:txBody>
      </p:sp>
      <p:sp>
        <p:nvSpPr>
          <p:cNvPr id="5" name="Date Placeholder 4"/>
          <p:cNvSpPr>
            <a:spLocks noGrp="1"/>
          </p:cNvSpPr>
          <p:nvPr>
            <p:ph type="dt" sz="half" idx="10"/>
          </p:nvPr>
        </p:nvSpPr>
        <p:spPr/>
        <p:txBody>
          <a:bodyPr/>
          <a:lstStyle/>
          <a:p>
            <a:fld id="{6C67B589-C1EB-4616-A337-1C996902062D}" type="datetimeFigureOut">
              <a:rPr lang="es-MX" smtClean="0"/>
              <a:t>28/05/2019</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63912E1B-B6A7-49E8-A6DC-8E6543DC7671}" type="slidenum">
              <a:rPr lang="es-MX" smtClean="0"/>
              <a:t>‹Nº›</a:t>
            </a:fld>
            <a:endParaRPr lang="es-MX"/>
          </a:p>
        </p:txBody>
      </p:sp>
    </p:spTree>
    <p:extLst>
      <p:ext uri="{BB962C8B-B14F-4D97-AF65-F5344CB8AC3E}">
        <p14:creationId xmlns:p14="http://schemas.microsoft.com/office/powerpoint/2010/main" val="18925927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150812" y="0"/>
            <a:ext cx="2436813"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484311" y="685800"/>
            <a:ext cx="10018713" cy="1752599"/>
          </a:xfrm>
          <a:prstGeom prst="rect">
            <a:avLst/>
          </a:prstGeom>
          <a:effectLst/>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484310" y="2666999"/>
            <a:ext cx="10018713" cy="3124201"/>
          </a:xfrm>
          <a:prstGeom prst="rect">
            <a:avLst/>
          </a:prstGeom>
        </p:spPr>
        <p:txBody>
          <a:bodyPr vert="horz" lIns="91440" tIns="45720" rIns="91440" bIns="45720" rtlCol="0" anchor="ctr">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9732656" y="5883275"/>
            <a:ext cx="1143000"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6C67B589-C1EB-4616-A337-1C996902062D}" type="datetimeFigureOut">
              <a:rPr lang="es-MX" smtClean="0"/>
              <a:t>28/05/2019</a:t>
            </a:fld>
            <a:endParaRPr lang="es-MX"/>
          </a:p>
        </p:txBody>
      </p:sp>
      <p:sp>
        <p:nvSpPr>
          <p:cNvPr id="5" name="Footer Placeholder 4"/>
          <p:cNvSpPr>
            <a:spLocks noGrp="1"/>
          </p:cNvSpPr>
          <p:nvPr>
            <p:ph type="ftr" sz="quarter" idx="3"/>
          </p:nvPr>
        </p:nvSpPr>
        <p:spPr>
          <a:xfrm>
            <a:off x="2572279" y="5883275"/>
            <a:ext cx="708417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s-MX"/>
          </a:p>
        </p:txBody>
      </p:sp>
      <p:sp>
        <p:nvSpPr>
          <p:cNvPr id="6" name="Slide Number Placeholder 5"/>
          <p:cNvSpPr>
            <a:spLocks noGrp="1"/>
          </p:cNvSpPr>
          <p:nvPr>
            <p:ph type="sldNum" sz="quarter" idx="4"/>
          </p:nvPr>
        </p:nvSpPr>
        <p:spPr>
          <a:xfrm>
            <a:off x="10951856" y="5883275"/>
            <a:ext cx="551167"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63912E1B-B6A7-49E8-A6DC-8E6543DC7671}" type="slidenum">
              <a:rPr lang="es-MX" smtClean="0"/>
              <a:t>‹Nº›</a:t>
            </a:fld>
            <a:endParaRPr lang="es-MX"/>
          </a:p>
        </p:txBody>
      </p:sp>
    </p:spTree>
    <p:extLst>
      <p:ext uri="{BB962C8B-B14F-4D97-AF65-F5344CB8AC3E}">
        <p14:creationId xmlns:p14="http://schemas.microsoft.com/office/powerpoint/2010/main" val="2602053321"/>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es.wikipedia.org/wiki/Ortoedro" TargetMode="Externa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3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37.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3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70.png"/></Relationships>
</file>

<file path=ppt/slides/_rels/slide4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 Id="rId5" Type="http://schemas.openxmlformats.org/officeDocument/2006/relationships/image" Target="../media/image77.png"/><Relationship Id="rId4" Type="http://schemas.openxmlformats.org/officeDocument/2006/relationships/image" Target="../media/image76.png"/></Relationships>
</file>

<file path=ppt/slides/_rels/slide4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png"/><Relationship Id="rId1" Type="http://schemas.openxmlformats.org/officeDocument/2006/relationships/slideLayout" Target="../slideLayouts/slideLayout7.xml"/><Relationship Id="rId6" Type="http://schemas.openxmlformats.org/officeDocument/2006/relationships/image" Target="../media/image84.png"/><Relationship Id="rId5" Type="http://schemas.openxmlformats.org/officeDocument/2006/relationships/image" Target="../media/image83.jpeg"/><Relationship Id="rId4" Type="http://schemas.openxmlformats.org/officeDocument/2006/relationships/image" Target="../media/image82.jpeg"/></Relationships>
</file>

<file path=ppt/slides/_rels/slide4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3A35A257-3334-4F0F-8862-E0F83E5434E2}"/>
              </a:ext>
            </a:extLst>
          </p:cNvPr>
          <p:cNvSpPr>
            <a:spLocks noGrp="1"/>
          </p:cNvSpPr>
          <p:nvPr>
            <p:ph type="ctrTitle"/>
          </p:nvPr>
        </p:nvSpPr>
        <p:spPr>
          <a:xfrm>
            <a:off x="4089399" y="4562856"/>
            <a:ext cx="7413623" cy="898149"/>
          </a:xfrm>
        </p:spPr>
        <p:txBody>
          <a:bodyPr>
            <a:normAutofit/>
          </a:bodyPr>
          <a:lstStyle/>
          <a:p>
            <a:r>
              <a:rPr lang="es-MX" sz="4800"/>
              <a:t>CURSO A INSPECTORES</a:t>
            </a:r>
          </a:p>
        </p:txBody>
      </p:sp>
      <p:sp>
        <p:nvSpPr>
          <p:cNvPr id="40" name="Rounded Rectangle 6">
            <a:extLst>
              <a:ext uri="{FF2B5EF4-FFF2-40B4-BE49-F238E27FC236}">
                <a16:creationId xmlns:a16="http://schemas.microsoft.com/office/drawing/2014/main" xmlns="" id="{EF263B76-D6AC-40A4-BA2E-CC8B89190ED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718560" y="609600"/>
            <a:ext cx="7833360" cy="3633216"/>
          </a:xfrm>
          <a:prstGeom prst="roundRect">
            <a:avLst>
              <a:gd name="adj" fmla="val 4834"/>
            </a:avLst>
          </a:prstGeom>
          <a:solidFill>
            <a:schemeClr val="bg1"/>
          </a:solidFill>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Imagen 34">
            <a:extLst>
              <a:ext uri="{FF2B5EF4-FFF2-40B4-BE49-F238E27FC236}">
                <a16:creationId xmlns:a16="http://schemas.microsoft.com/office/drawing/2014/main" xmlns="" id="{3FD503C6-268F-4B33-BAB9-7A14B3DB8941}"/>
              </a:ext>
            </a:extLst>
          </p:cNvPr>
          <p:cNvPicPr/>
          <p:nvPr/>
        </p:nvPicPr>
        <p:blipFill>
          <a:blip r:embed="rId2">
            <a:extLst>
              <a:ext uri="{28A0092B-C50C-407E-A947-70E740481C1C}">
                <a14:useLocalDpi xmlns:a14="http://schemas.microsoft.com/office/drawing/2010/main" val="0"/>
              </a:ext>
            </a:extLst>
          </a:blip>
          <a:stretch>
            <a:fillRect/>
          </a:stretch>
        </p:blipFill>
        <p:spPr>
          <a:xfrm>
            <a:off x="4045131" y="1130503"/>
            <a:ext cx="7175863" cy="2637129"/>
          </a:xfrm>
          <a:prstGeom prst="rect">
            <a:avLst/>
          </a:prstGeom>
        </p:spPr>
      </p:pic>
      <p:sp>
        <p:nvSpPr>
          <p:cNvPr id="4" name="Subtítulo 3"/>
          <p:cNvSpPr>
            <a:spLocks noGrp="1"/>
          </p:cNvSpPr>
          <p:nvPr>
            <p:ph type="subTitle" idx="1"/>
          </p:nvPr>
        </p:nvSpPr>
        <p:spPr/>
        <p:txBody>
          <a:bodyPr/>
          <a:lstStyle/>
          <a:p>
            <a:endParaRPr lang="en-GB"/>
          </a:p>
        </p:txBody>
      </p:sp>
    </p:spTree>
    <p:extLst>
      <p:ext uri="{BB962C8B-B14F-4D97-AF65-F5344CB8AC3E}">
        <p14:creationId xmlns:p14="http://schemas.microsoft.com/office/powerpoint/2010/main" val="4295390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xmlns="" id="{6AD30037-67ED-4367-9BE0-45787510BF1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n 4">
            <a:extLst>
              <a:ext uri="{FF2B5EF4-FFF2-40B4-BE49-F238E27FC236}">
                <a16:creationId xmlns:a16="http://schemas.microsoft.com/office/drawing/2014/main" xmlns="" id="{B086ADC4-CF97-4564-9B6D-50D211E65C12}"/>
              </a:ext>
            </a:extLst>
          </p:cNvPr>
          <p:cNvPicPr>
            <a:picLocks noChangeAspect="1"/>
          </p:cNvPicPr>
          <p:nvPr/>
        </p:nvPicPr>
        <p:blipFill rotWithShape="1">
          <a:blip r:embed="rId2"/>
          <a:srcRect l="444"/>
          <a:stretch/>
        </p:blipFill>
        <p:spPr>
          <a:xfrm>
            <a:off x="20" y="10"/>
            <a:ext cx="12191980" cy="6857990"/>
          </a:xfrm>
          <a:prstGeom prst="rect">
            <a:avLst/>
          </a:prstGeom>
        </p:spPr>
      </p:pic>
      <p:sp>
        <p:nvSpPr>
          <p:cNvPr id="12" name="Freeform 15">
            <a:extLst>
              <a:ext uri="{FF2B5EF4-FFF2-40B4-BE49-F238E27FC236}">
                <a16:creationId xmlns:a16="http://schemas.microsoft.com/office/drawing/2014/main" xmlns="" id="{AAAE29C6-F6DD-4D29-805A-6C214EA9C04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6933" y="-16933"/>
            <a:ext cx="9491133" cy="6883400"/>
          </a:xfrm>
          <a:custGeom>
            <a:avLst/>
            <a:gdLst>
              <a:gd name="connsiteX0" fmla="*/ 5427133 w 7340600"/>
              <a:gd name="connsiteY0" fmla="*/ 8466 h 6883400"/>
              <a:gd name="connsiteX1" fmla="*/ 4783666 w 7340600"/>
              <a:gd name="connsiteY1" fmla="*/ 2573866 h 6883400"/>
              <a:gd name="connsiteX2" fmla="*/ 7340600 w 7340600"/>
              <a:gd name="connsiteY2" fmla="*/ 6874933 h 6883400"/>
              <a:gd name="connsiteX3" fmla="*/ 0 w 7340600"/>
              <a:gd name="connsiteY3" fmla="*/ 6883400 h 6883400"/>
              <a:gd name="connsiteX4" fmla="*/ 8466 w 7340600"/>
              <a:gd name="connsiteY4" fmla="*/ 0 h 6883400"/>
              <a:gd name="connsiteX5" fmla="*/ 5427133 w 7340600"/>
              <a:gd name="connsiteY5" fmla="*/ 8466 h 6883400"/>
              <a:gd name="connsiteX0" fmla="*/ 9203266 w 9203266"/>
              <a:gd name="connsiteY0" fmla="*/ 16933 h 6883400"/>
              <a:gd name="connsiteX1" fmla="*/ 4783666 w 9203266"/>
              <a:gd name="connsiteY1" fmla="*/ 2573866 h 6883400"/>
              <a:gd name="connsiteX2" fmla="*/ 7340600 w 9203266"/>
              <a:gd name="connsiteY2" fmla="*/ 6874933 h 6883400"/>
              <a:gd name="connsiteX3" fmla="*/ 0 w 9203266"/>
              <a:gd name="connsiteY3" fmla="*/ 6883400 h 6883400"/>
              <a:gd name="connsiteX4" fmla="*/ 8466 w 9203266"/>
              <a:gd name="connsiteY4" fmla="*/ 0 h 6883400"/>
              <a:gd name="connsiteX5" fmla="*/ 9203266 w 9203266"/>
              <a:gd name="connsiteY5" fmla="*/ 16933 h 6883400"/>
              <a:gd name="connsiteX0" fmla="*/ 9203266 w 9203266"/>
              <a:gd name="connsiteY0" fmla="*/ 16933 h 6883400"/>
              <a:gd name="connsiteX1" fmla="*/ 8339666 w 9203266"/>
              <a:gd name="connsiteY1" fmla="*/ 5240866 h 6883400"/>
              <a:gd name="connsiteX2" fmla="*/ 7340600 w 9203266"/>
              <a:gd name="connsiteY2" fmla="*/ 6874933 h 6883400"/>
              <a:gd name="connsiteX3" fmla="*/ 0 w 9203266"/>
              <a:gd name="connsiteY3" fmla="*/ 6883400 h 6883400"/>
              <a:gd name="connsiteX4" fmla="*/ 8466 w 9203266"/>
              <a:gd name="connsiteY4" fmla="*/ 0 h 6883400"/>
              <a:gd name="connsiteX5" fmla="*/ 9203266 w 9203266"/>
              <a:gd name="connsiteY5" fmla="*/ 16933 h 6883400"/>
              <a:gd name="connsiteX0" fmla="*/ 9203266 w 9491133"/>
              <a:gd name="connsiteY0" fmla="*/ 16933 h 6883400"/>
              <a:gd name="connsiteX1" fmla="*/ 8339666 w 9491133"/>
              <a:gd name="connsiteY1" fmla="*/ 5240866 h 6883400"/>
              <a:gd name="connsiteX2" fmla="*/ 9491133 w 9491133"/>
              <a:gd name="connsiteY2" fmla="*/ 6883400 h 6883400"/>
              <a:gd name="connsiteX3" fmla="*/ 0 w 9491133"/>
              <a:gd name="connsiteY3" fmla="*/ 6883400 h 6883400"/>
              <a:gd name="connsiteX4" fmla="*/ 8466 w 9491133"/>
              <a:gd name="connsiteY4" fmla="*/ 0 h 6883400"/>
              <a:gd name="connsiteX5" fmla="*/ 9203266 w 9491133"/>
              <a:gd name="connsiteY5" fmla="*/ 16933 h 688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91133" h="6883400">
                <a:moveTo>
                  <a:pt x="9203266" y="16933"/>
                </a:moveTo>
                <a:lnTo>
                  <a:pt x="8339666" y="5240866"/>
                </a:lnTo>
                <a:lnTo>
                  <a:pt x="9491133" y="6883400"/>
                </a:lnTo>
                <a:lnTo>
                  <a:pt x="0" y="6883400"/>
                </a:lnTo>
                <a:lnTo>
                  <a:pt x="8466" y="0"/>
                </a:lnTo>
                <a:lnTo>
                  <a:pt x="9203266" y="16933"/>
                </a:lnTo>
                <a:close/>
              </a:path>
            </a:pathLst>
          </a:custGeom>
          <a:solidFill>
            <a:schemeClr val="tx1">
              <a:lumMod val="95000"/>
              <a:lumOff val="5000"/>
              <a:alpha val="6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Marcador de contenido 2">
            <a:extLst>
              <a:ext uri="{FF2B5EF4-FFF2-40B4-BE49-F238E27FC236}">
                <a16:creationId xmlns:a16="http://schemas.microsoft.com/office/drawing/2014/main" xmlns="" id="{D9612689-4348-4109-BEB7-576018DAA93C}"/>
              </a:ext>
            </a:extLst>
          </p:cNvPr>
          <p:cNvSpPr>
            <a:spLocks noGrp="1"/>
          </p:cNvSpPr>
          <p:nvPr>
            <p:ph idx="1"/>
          </p:nvPr>
        </p:nvSpPr>
        <p:spPr>
          <a:xfrm>
            <a:off x="685799" y="1888067"/>
            <a:ext cx="7391401" cy="3970866"/>
          </a:xfrm>
        </p:spPr>
        <p:txBody>
          <a:bodyPr>
            <a:normAutofit/>
          </a:bodyPr>
          <a:lstStyle/>
          <a:p>
            <a:pPr algn="just"/>
            <a:r>
              <a:rPr lang="es-MX" dirty="0">
                <a:solidFill>
                  <a:schemeClr val="bg1"/>
                </a:solidFill>
              </a:rPr>
              <a:t>Los servicios que brinda TG, serán siempre de Calidad, debido a la gran experiencia de su Personal, ya que el 90% es egresado de las Escuelas Náuticas Mercantes y el resto de Universidades, pero con desempeño abordo de Buques mercantes y/o en el medio Marino.</a:t>
            </a:r>
          </a:p>
          <a:p>
            <a:endParaRPr lang="es-MX" dirty="0">
              <a:solidFill>
                <a:schemeClr val="bg1"/>
              </a:solidFill>
            </a:endParaRPr>
          </a:p>
        </p:txBody>
      </p:sp>
      <p:grpSp>
        <p:nvGrpSpPr>
          <p:cNvPr id="14" name="Group 13">
            <a:extLst>
              <a:ext uri="{FF2B5EF4-FFF2-40B4-BE49-F238E27FC236}">
                <a16:creationId xmlns:a16="http://schemas.microsoft.com/office/drawing/2014/main" xmlns="" id="{50841A4E-5BC1-44B4-83CF-D524E8AEAD64}"/>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8405812" y="0"/>
            <a:ext cx="2436813" cy="6858001"/>
            <a:chOff x="1320800" y="0"/>
            <a:chExt cx="2436813" cy="6858001"/>
          </a:xfrm>
        </p:grpSpPr>
        <p:sp>
          <p:nvSpPr>
            <p:cNvPr id="15" name="Freeform 6">
              <a:extLst>
                <a:ext uri="{FF2B5EF4-FFF2-40B4-BE49-F238E27FC236}">
                  <a16:creationId xmlns:a16="http://schemas.microsoft.com/office/drawing/2014/main" xmlns="" id="{BF371BCC-8954-44E2-8C4F-29DC188727A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6" name="Freeform 7">
              <a:extLst>
                <a:ext uri="{FF2B5EF4-FFF2-40B4-BE49-F238E27FC236}">
                  <a16:creationId xmlns:a16="http://schemas.microsoft.com/office/drawing/2014/main" xmlns="" id="{CD3505BE-B420-41C5-BE34-3E7652D37A5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7" name="Freeform 8">
              <a:extLst>
                <a:ext uri="{FF2B5EF4-FFF2-40B4-BE49-F238E27FC236}">
                  <a16:creationId xmlns:a16="http://schemas.microsoft.com/office/drawing/2014/main" xmlns="" id="{4B68A05B-A78B-4D59-8CF9-1900731A218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8" name="Freeform 9">
              <a:extLst>
                <a:ext uri="{FF2B5EF4-FFF2-40B4-BE49-F238E27FC236}">
                  <a16:creationId xmlns:a16="http://schemas.microsoft.com/office/drawing/2014/main" xmlns="" id="{84D57A01-C112-4FF2-B5ED-0B762AAD9CE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9" name="Freeform 10">
              <a:extLst>
                <a:ext uri="{FF2B5EF4-FFF2-40B4-BE49-F238E27FC236}">
                  <a16:creationId xmlns:a16="http://schemas.microsoft.com/office/drawing/2014/main" xmlns="" id="{6CCCCDF1-5D4F-4CA1-8400-DFBB96BB011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20" name="Freeform 11">
              <a:extLst>
                <a:ext uri="{FF2B5EF4-FFF2-40B4-BE49-F238E27FC236}">
                  <a16:creationId xmlns:a16="http://schemas.microsoft.com/office/drawing/2014/main" xmlns="" id="{20A090B2-5344-43CD-BC70-A6D44F15E80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Tree>
    <p:extLst>
      <p:ext uri="{BB962C8B-B14F-4D97-AF65-F5344CB8AC3E}">
        <p14:creationId xmlns:p14="http://schemas.microsoft.com/office/powerpoint/2010/main" val="33303203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xmlns="" id="{6AD30037-67ED-4367-9BE0-45787510BF1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n 3">
            <a:extLst>
              <a:ext uri="{FF2B5EF4-FFF2-40B4-BE49-F238E27FC236}">
                <a16:creationId xmlns:a16="http://schemas.microsoft.com/office/drawing/2014/main" xmlns="" id="{124A138C-7833-4570-B97A-19C23E3D41B7}"/>
              </a:ext>
            </a:extLst>
          </p:cNvPr>
          <p:cNvPicPr>
            <a:picLocks noChangeAspect="1"/>
          </p:cNvPicPr>
          <p:nvPr/>
        </p:nvPicPr>
        <p:blipFill rotWithShape="1">
          <a:blip r:embed="rId2"/>
          <a:srcRect l="23560" r="15785" b="1"/>
          <a:stretch/>
        </p:blipFill>
        <p:spPr>
          <a:xfrm>
            <a:off x="6892924" y="10"/>
            <a:ext cx="5299077" cy="6857990"/>
          </a:xfrm>
          <a:custGeom>
            <a:avLst/>
            <a:gdLst>
              <a:gd name="connsiteX0" fmla="*/ 836871 w 5299077"/>
              <a:gd name="connsiteY0" fmla="*/ 0 h 6858000"/>
              <a:gd name="connsiteX1" fmla="*/ 5299077 w 5299077"/>
              <a:gd name="connsiteY1" fmla="*/ 0 h 6858000"/>
              <a:gd name="connsiteX2" fmla="*/ 5299077 w 5299077"/>
              <a:gd name="connsiteY2" fmla="*/ 6858000 h 6858000"/>
              <a:gd name="connsiteX3" fmla="*/ 1911312 w 5299077"/>
              <a:gd name="connsiteY3" fmla="*/ 6858000 h 6858000"/>
              <a:gd name="connsiteX4" fmla="*/ 0 w 5299077"/>
              <a:gd name="connsiteY4" fmla="*/ 5333999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9077" h="6858000">
                <a:moveTo>
                  <a:pt x="836871" y="0"/>
                </a:moveTo>
                <a:lnTo>
                  <a:pt x="5299077" y="0"/>
                </a:lnTo>
                <a:lnTo>
                  <a:pt x="5299077" y="6858000"/>
                </a:lnTo>
                <a:lnTo>
                  <a:pt x="1911312" y="6858000"/>
                </a:lnTo>
                <a:lnTo>
                  <a:pt x="0" y="5333999"/>
                </a:lnTo>
                <a:close/>
              </a:path>
            </a:pathLst>
          </a:custGeom>
        </p:spPr>
      </p:pic>
      <p:grpSp>
        <p:nvGrpSpPr>
          <p:cNvPr id="24" name="Group 23">
            <a:extLst>
              <a:ext uri="{FF2B5EF4-FFF2-40B4-BE49-F238E27FC236}">
                <a16:creationId xmlns:a16="http://schemas.microsoft.com/office/drawing/2014/main" xmlns="" id="{50841A4E-5BC1-44B4-83CF-D524E8AEAD64}"/>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6232760" y="0"/>
            <a:ext cx="2436813" cy="6858001"/>
            <a:chOff x="1320800" y="0"/>
            <a:chExt cx="2436813" cy="6858001"/>
          </a:xfrm>
        </p:grpSpPr>
        <p:sp>
          <p:nvSpPr>
            <p:cNvPr id="25" name="Freeform 6">
              <a:extLst>
                <a:ext uri="{FF2B5EF4-FFF2-40B4-BE49-F238E27FC236}">
                  <a16:creationId xmlns:a16="http://schemas.microsoft.com/office/drawing/2014/main" xmlns="" id="{BF371BCC-8954-44E2-8C4F-29DC188727A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26" name="Freeform 7">
              <a:extLst>
                <a:ext uri="{FF2B5EF4-FFF2-40B4-BE49-F238E27FC236}">
                  <a16:creationId xmlns:a16="http://schemas.microsoft.com/office/drawing/2014/main" xmlns="" id="{CD3505BE-B420-41C5-BE34-3E7652D37A5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27" name="Freeform 8">
              <a:extLst>
                <a:ext uri="{FF2B5EF4-FFF2-40B4-BE49-F238E27FC236}">
                  <a16:creationId xmlns:a16="http://schemas.microsoft.com/office/drawing/2014/main" xmlns="" id="{4B68A05B-A78B-4D59-8CF9-1900731A218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38" name="Freeform 9">
              <a:extLst>
                <a:ext uri="{FF2B5EF4-FFF2-40B4-BE49-F238E27FC236}">
                  <a16:creationId xmlns:a16="http://schemas.microsoft.com/office/drawing/2014/main" xmlns="" id="{84D57A01-C112-4FF2-B5ED-0B762AAD9CE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29" name="Freeform 10">
              <a:extLst>
                <a:ext uri="{FF2B5EF4-FFF2-40B4-BE49-F238E27FC236}">
                  <a16:creationId xmlns:a16="http://schemas.microsoft.com/office/drawing/2014/main" xmlns="" id="{6CCCCDF1-5D4F-4CA1-8400-DFBB96BB011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30" name="Freeform 11">
              <a:extLst>
                <a:ext uri="{FF2B5EF4-FFF2-40B4-BE49-F238E27FC236}">
                  <a16:creationId xmlns:a16="http://schemas.microsoft.com/office/drawing/2014/main" xmlns="" id="{20A090B2-5344-43CD-BC70-A6D44F15E80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3" name="Marcador de contenido 2">
            <a:extLst>
              <a:ext uri="{FF2B5EF4-FFF2-40B4-BE49-F238E27FC236}">
                <a16:creationId xmlns:a16="http://schemas.microsoft.com/office/drawing/2014/main" xmlns="" id="{0399428B-2E01-43B2-9B53-59E86A2BCAB3}"/>
              </a:ext>
            </a:extLst>
          </p:cNvPr>
          <p:cNvSpPr>
            <a:spLocks noGrp="1"/>
          </p:cNvSpPr>
          <p:nvPr>
            <p:ph idx="1"/>
          </p:nvPr>
        </p:nvSpPr>
        <p:spPr>
          <a:xfrm>
            <a:off x="486040" y="1866899"/>
            <a:ext cx="5260680" cy="3124201"/>
          </a:xfrm>
        </p:spPr>
        <p:txBody>
          <a:bodyPr>
            <a:normAutofit/>
          </a:bodyPr>
          <a:lstStyle/>
          <a:p>
            <a:pPr marL="0" indent="0" algn="just">
              <a:buNone/>
            </a:pPr>
            <a:r>
              <a:rPr lang="es-MX" sz="3200" dirty="0"/>
              <a:t>Introducción de servicios de inspección, iniciamos con la definición y Nomenclatura de un Contenedor Marino.</a:t>
            </a:r>
          </a:p>
        </p:txBody>
      </p:sp>
    </p:spTree>
    <p:extLst>
      <p:ext uri="{BB962C8B-B14F-4D97-AF65-F5344CB8AC3E}">
        <p14:creationId xmlns:p14="http://schemas.microsoft.com/office/powerpoint/2010/main" val="3275788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93A63948-8CD0-4889-86D7-DE4019A451BF}"/>
              </a:ext>
            </a:extLst>
          </p:cNvPr>
          <p:cNvSpPr>
            <a:spLocks noGrp="1"/>
          </p:cNvSpPr>
          <p:nvPr>
            <p:ph type="title"/>
          </p:nvPr>
        </p:nvSpPr>
        <p:spPr>
          <a:xfrm>
            <a:off x="1656590" y="167148"/>
            <a:ext cx="4111912" cy="680991"/>
          </a:xfrm>
        </p:spPr>
        <p:txBody>
          <a:bodyPr>
            <a:noAutofit/>
          </a:bodyPr>
          <a:lstStyle/>
          <a:p>
            <a:r>
              <a:rPr lang="es-MX" sz="2800" dirty="0"/>
              <a:t>Contenedores Marítimos</a:t>
            </a:r>
          </a:p>
        </p:txBody>
      </p:sp>
      <p:sp>
        <p:nvSpPr>
          <p:cNvPr id="3" name="Marcador de contenido 2">
            <a:extLst>
              <a:ext uri="{FF2B5EF4-FFF2-40B4-BE49-F238E27FC236}">
                <a16:creationId xmlns:a16="http://schemas.microsoft.com/office/drawing/2014/main" xmlns="" id="{948C296F-D105-4AF5-835B-C65DF913FD57}"/>
              </a:ext>
            </a:extLst>
          </p:cNvPr>
          <p:cNvSpPr>
            <a:spLocks noGrp="1"/>
          </p:cNvSpPr>
          <p:nvPr>
            <p:ph idx="1"/>
          </p:nvPr>
        </p:nvSpPr>
        <p:spPr>
          <a:xfrm>
            <a:off x="1205949" y="1866899"/>
            <a:ext cx="4056084" cy="3844788"/>
          </a:xfrm>
        </p:spPr>
        <p:txBody>
          <a:bodyPr anchor="t">
            <a:normAutofit/>
          </a:bodyPr>
          <a:lstStyle/>
          <a:p>
            <a:pPr marL="0" indent="0" algn="just">
              <a:buNone/>
            </a:pPr>
            <a:r>
              <a:rPr lang="es-MX" sz="1800" dirty="0"/>
              <a:t>Un contenedor: es un recipiente de carga para el transporte marítimo o fluvial, transporte terrestre y transporte multimodal. </a:t>
            </a:r>
          </a:p>
          <a:p>
            <a:pPr marL="0" indent="0" algn="just">
              <a:buNone/>
            </a:pPr>
            <a:r>
              <a:rPr lang="es-MX" sz="1800" dirty="0"/>
              <a:t>Se trata de unidades estancas que protegen las mercancías de la climatología y que están fabricadas de acuerdo con la normativa </a:t>
            </a:r>
            <a:r>
              <a:rPr lang="es-MX" sz="1800" b="1" dirty="0"/>
              <a:t>ISO (International </a:t>
            </a:r>
            <a:r>
              <a:rPr lang="es-MX" sz="1800" b="1" dirty="0" err="1"/>
              <a:t>Organization</a:t>
            </a:r>
            <a:r>
              <a:rPr lang="es-MX" sz="1800" b="1" dirty="0"/>
              <a:t> </a:t>
            </a:r>
            <a:r>
              <a:rPr lang="es-MX" sz="1800" b="1" dirty="0" err="1"/>
              <a:t>for</a:t>
            </a:r>
            <a:r>
              <a:rPr lang="es-MX" sz="1800" b="1" dirty="0"/>
              <a:t> </a:t>
            </a:r>
            <a:r>
              <a:rPr lang="es-MX" sz="1800" b="1" dirty="0" err="1"/>
              <a:t>Standardization</a:t>
            </a:r>
            <a:r>
              <a:rPr lang="es-MX" sz="1800" b="1" dirty="0"/>
              <a:t>), en concreto, ISO-668</a:t>
            </a:r>
            <a:r>
              <a:rPr lang="es-MX" sz="1800" dirty="0"/>
              <a:t>; por ese motivo, también se conocen con el nombre de contenedores ISO.</a:t>
            </a:r>
          </a:p>
        </p:txBody>
      </p:sp>
      <p:pic>
        <p:nvPicPr>
          <p:cNvPr id="4" name="Imagen 3">
            <a:extLst>
              <a:ext uri="{FF2B5EF4-FFF2-40B4-BE49-F238E27FC236}">
                <a16:creationId xmlns:a16="http://schemas.microsoft.com/office/drawing/2014/main" xmlns="" id="{C882CDE9-163F-40D1-88BA-E0E7CFD558E9}"/>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Effect>
                      <a14:brightnessContrast contrast="20000"/>
                    </a14:imgEffect>
                  </a14:imgLayer>
                </a14:imgProps>
              </a:ext>
            </a:extLst>
          </a:blip>
          <a:stretch>
            <a:fillRect/>
          </a:stretch>
        </p:blipFill>
        <p:spPr>
          <a:xfrm>
            <a:off x="5262033" y="1004574"/>
            <a:ext cx="6240990" cy="4415500"/>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pic>
    </p:spTree>
    <p:extLst>
      <p:ext uri="{BB962C8B-B14F-4D97-AF65-F5344CB8AC3E}">
        <p14:creationId xmlns:p14="http://schemas.microsoft.com/office/powerpoint/2010/main" val="7118570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xmlns="" id="{9C990EEC-F50B-4210-909B-C6749B647D3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xmlns="" id="{E9C3F85D-435C-45BF-9CFC-7ACE930FAE1C}"/>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2360612" y="0"/>
            <a:ext cx="2436813" cy="6858001"/>
            <a:chOff x="1320800" y="0"/>
            <a:chExt cx="2436813" cy="6858001"/>
          </a:xfrm>
        </p:grpSpPr>
        <p:sp>
          <p:nvSpPr>
            <p:cNvPr id="14" name="Freeform 6">
              <a:extLst>
                <a:ext uri="{FF2B5EF4-FFF2-40B4-BE49-F238E27FC236}">
                  <a16:creationId xmlns:a16="http://schemas.microsoft.com/office/drawing/2014/main" xmlns="" id="{C0DB1233-B9FA-48CC-A8F7-ECF1C5E943B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5" name="Freeform 7">
              <a:extLst>
                <a:ext uri="{FF2B5EF4-FFF2-40B4-BE49-F238E27FC236}">
                  <a16:creationId xmlns:a16="http://schemas.microsoft.com/office/drawing/2014/main" xmlns="" id="{CC41E8BA-D332-434C-8935-990796DE7D0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6" name="Freeform 8">
              <a:extLst>
                <a:ext uri="{FF2B5EF4-FFF2-40B4-BE49-F238E27FC236}">
                  <a16:creationId xmlns:a16="http://schemas.microsoft.com/office/drawing/2014/main" xmlns="" id="{F154EBF1-9FA5-411E-8F8A-6AFF90C64E9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7" name="Freeform 9">
              <a:extLst>
                <a:ext uri="{FF2B5EF4-FFF2-40B4-BE49-F238E27FC236}">
                  <a16:creationId xmlns:a16="http://schemas.microsoft.com/office/drawing/2014/main" xmlns="" id="{7894F796-53FB-4E54-8A32-85097594C59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8" name="Freeform 10">
              <a:extLst>
                <a:ext uri="{FF2B5EF4-FFF2-40B4-BE49-F238E27FC236}">
                  <a16:creationId xmlns:a16="http://schemas.microsoft.com/office/drawing/2014/main" xmlns="" id="{E9AFBF9B-D14F-4860-93DD-65B0347DEEA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9" name="Freeform 11">
              <a:extLst>
                <a:ext uri="{FF2B5EF4-FFF2-40B4-BE49-F238E27FC236}">
                  <a16:creationId xmlns:a16="http://schemas.microsoft.com/office/drawing/2014/main" xmlns="" id="{EFBB9C89-4D5E-4197-9CF1-E4F1A5DBDB3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pic>
        <p:nvPicPr>
          <p:cNvPr id="4" name="Imagen 3">
            <a:extLst>
              <a:ext uri="{FF2B5EF4-FFF2-40B4-BE49-F238E27FC236}">
                <a16:creationId xmlns:a16="http://schemas.microsoft.com/office/drawing/2014/main" xmlns="" id="{767E859F-2718-4498-BF2F-ABDFA9808D23}"/>
              </a:ext>
            </a:extLst>
          </p:cNvPr>
          <p:cNvPicPr>
            <a:picLocks noChangeAspect="1"/>
          </p:cNvPicPr>
          <p:nvPr/>
        </p:nvPicPr>
        <p:blipFill rotWithShape="1">
          <a:blip r:embed="rId2"/>
          <a:srcRect t="27721" r="1" b="17366"/>
          <a:stretch/>
        </p:blipFill>
        <p:spPr>
          <a:xfrm>
            <a:off x="20" y="1"/>
            <a:ext cx="3175466" cy="2622205"/>
          </a:xfrm>
          <a:custGeom>
            <a:avLst/>
            <a:gdLst>
              <a:gd name="connsiteX0" fmla="*/ 0 w 3175486"/>
              <a:gd name="connsiteY0" fmla="*/ 0 h 2622205"/>
              <a:gd name="connsiteX1" fmla="*/ 3175486 w 3175486"/>
              <a:gd name="connsiteY1" fmla="*/ 0 h 2622205"/>
              <a:gd name="connsiteX2" fmla="*/ 2733426 w 3175486"/>
              <a:gd name="connsiteY2" fmla="*/ 2622205 h 2622205"/>
              <a:gd name="connsiteX3" fmla="*/ 0 w 3175486"/>
              <a:gd name="connsiteY3" fmla="*/ 2160761 h 2622205"/>
            </a:gdLst>
            <a:ahLst/>
            <a:cxnLst>
              <a:cxn ang="0">
                <a:pos x="connsiteX0" y="connsiteY0"/>
              </a:cxn>
              <a:cxn ang="0">
                <a:pos x="connsiteX1" y="connsiteY1"/>
              </a:cxn>
              <a:cxn ang="0">
                <a:pos x="connsiteX2" y="connsiteY2"/>
              </a:cxn>
              <a:cxn ang="0">
                <a:pos x="connsiteX3" y="connsiteY3"/>
              </a:cxn>
            </a:cxnLst>
            <a:rect l="l" t="t" r="r" b="b"/>
            <a:pathLst>
              <a:path w="3175486" h="2622205">
                <a:moveTo>
                  <a:pt x="0" y="0"/>
                </a:moveTo>
                <a:lnTo>
                  <a:pt x="3175486" y="0"/>
                </a:lnTo>
                <a:lnTo>
                  <a:pt x="2733426" y="2622205"/>
                </a:lnTo>
                <a:lnTo>
                  <a:pt x="0" y="2160761"/>
                </a:lnTo>
                <a:close/>
              </a:path>
            </a:pathLst>
          </a:custGeom>
          <a:ln w="38100">
            <a:noFill/>
          </a:ln>
          <a:effectLst/>
        </p:spPr>
      </p:pic>
      <p:pic>
        <p:nvPicPr>
          <p:cNvPr id="5" name="Imagen 4">
            <a:extLst>
              <a:ext uri="{FF2B5EF4-FFF2-40B4-BE49-F238E27FC236}">
                <a16:creationId xmlns:a16="http://schemas.microsoft.com/office/drawing/2014/main" xmlns="" id="{8C3B0940-7104-4623-8824-CEDC5DA91675}"/>
              </a:ext>
            </a:extLst>
          </p:cNvPr>
          <p:cNvPicPr>
            <a:picLocks noChangeAspect="1"/>
          </p:cNvPicPr>
          <p:nvPr/>
        </p:nvPicPr>
        <p:blipFill rotWithShape="1">
          <a:blip r:embed="rId3"/>
          <a:srcRect l="18173" r="12718" b="-3"/>
          <a:stretch/>
        </p:blipFill>
        <p:spPr>
          <a:xfrm>
            <a:off x="1" y="2160794"/>
            <a:ext cx="2733421" cy="3085156"/>
          </a:xfrm>
          <a:custGeom>
            <a:avLst/>
            <a:gdLst>
              <a:gd name="connsiteX0" fmla="*/ 0 w 2733421"/>
              <a:gd name="connsiteY0" fmla="*/ 0 h 3085156"/>
              <a:gd name="connsiteX1" fmla="*/ 2733421 w 2733421"/>
              <a:gd name="connsiteY1" fmla="*/ 461444 h 3085156"/>
              <a:gd name="connsiteX2" fmla="*/ 2294818 w 2733421"/>
              <a:gd name="connsiteY2" fmla="*/ 3063138 h 3085156"/>
              <a:gd name="connsiteX3" fmla="*/ 2310547 w 2733421"/>
              <a:gd name="connsiteY3" fmla="*/ 3085156 h 3085156"/>
              <a:gd name="connsiteX4" fmla="*/ 0 w 2733421"/>
              <a:gd name="connsiteY4" fmla="*/ 2741169 h 308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421" h="3085156">
                <a:moveTo>
                  <a:pt x="0" y="0"/>
                </a:moveTo>
                <a:lnTo>
                  <a:pt x="2733421" y="461444"/>
                </a:lnTo>
                <a:lnTo>
                  <a:pt x="2294818" y="3063138"/>
                </a:lnTo>
                <a:lnTo>
                  <a:pt x="2310547" y="3085156"/>
                </a:lnTo>
                <a:lnTo>
                  <a:pt x="0" y="2741169"/>
                </a:lnTo>
                <a:close/>
              </a:path>
            </a:pathLst>
          </a:custGeom>
          <a:ln w="38100">
            <a:noFill/>
          </a:ln>
          <a:effectLst/>
        </p:spPr>
      </p:pic>
      <p:cxnSp>
        <p:nvCxnSpPr>
          <p:cNvPr id="21" name="Straight Connector 20">
            <a:extLst>
              <a:ext uri="{FF2B5EF4-FFF2-40B4-BE49-F238E27FC236}">
                <a16:creationId xmlns:a16="http://schemas.microsoft.com/office/drawing/2014/main" xmlns="" id="{B47B22C7-CEF9-4F21-850C-A61E0D8767D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a:stCxn id="18" idx="0"/>
          </p:cNvCxnSpPr>
          <p:nvPr>
            <p:extLst>
              <p:ext uri="{386F3935-93C4-4BCD-93E2-E3B085C9AB24}">
                <p16:designElem xmlns:p16="http://schemas.microsoft.com/office/powerpoint/2015/main" xmlns="" val="1"/>
              </p:ext>
            </p:extLst>
          </p:nvPr>
        </p:nvCxnSpPr>
        <p:spPr>
          <a:xfrm>
            <a:off x="1" y="2160794"/>
            <a:ext cx="2733421" cy="461412"/>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6" name="Imagen 5">
            <a:extLst>
              <a:ext uri="{FF2B5EF4-FFF2-40B4-BE49-F238E27FC236}">
                <a16:creationId xmlns:a16="http://schemas.microsoft.com/office/drawing/2014/main" xmlns="" id="{755CF995-4D55-44A1-9756-0A556D69FB02}"/>
              </a:ext>
            </a:extLst>
          </p:cNvPr>
          <p:cNvPicPr>
            <a:picLocks noChangeAspect="1"/>
          </p:cNvPicPr>
          <p:nvPr/>
        </p:nvPicPr>
        <p:blipFill rotWithShape="1">
          <a:blip r:embed="rId4"/>
          <a:srcRect l="13875" r="27324"/>
          <a:stretch/>
        </p:blipFill>
        <p:spPr>
          <a:xfrm>
            <a:off x="20" y="4901964"/>
            <a:ext cx="3459143" cy="1956037"/>
          </a:xfrm>
          <a:custGeom>
            <a:avLst/>
            <a:gdLst>
              <a:gd name="connsiteX0" fmla="*/ 0 w 3459163"/>
              <a:gd name="connsiteY0" fmla="*/ 0 h 1956037"/>
              <a:gd name="connsiteX1" fmla="*/ 2310547 w 3459163"/>
              <a:gd name="connsiteY1" fmla="*/ 343987 h 1956037"/>
              <a:gd name="connsiteX2" fmla="*/ 3459163 w 3459163"/>
              <a:gd name="connsiteY2" fmla="*/ 1951804 h 1956037"/>
              <a:gd name="connsiteX3" fmla="*/ 0 w 3459163"/>
              <a:gd name="connsiteY3" fmla="*/ 1956037 h 1956037"/>
            </a:gdLst>
            <a:ahLst/>
            <a:cxnLst>
              <a:cxn ang="0">
                <a:pos x="connsiteX0" y="connsiteY0"/>
              </a:cxn>
              <a:cxn ang="0">
                <a:pos x="connsiteX1" y="connsiteY1"/>
              </a:cxn>
              <a:cxn ang="0">
                <a:pos x="connsiteX2" y="connsiteY2"/>
              </a:cxn>
              <a:cxn ang="0">
                <a:pos x="connsiteX3" y="connsiteY3"/>
              </a:cxn>
            </a:cxnLst>
            <a:rect l="l" t="t" r="r" b="b"/>
            <a:pathLst>
              <a:path w="3459163" h="1956037">
                <a:moveTo>
                  <a:pt x="0" y="0"/>
                </a:moveTo>
                <a:lnTo>
                  <a:pt x="2310547" y="343987"/>
                </a:lnTo>
                <a:lnTo>
                  <a:pt x="3459163" y="1951804"/>
                </a:lnTo>
                <a:lnTo>
                  <a:pt x="0" y="1956037"/>
                </a:lnTo>
                <a:close/>
              </a:path>
            </a:pathLst>
          </a:custGeom>
          <a:ln w="38100">
            <a:noFill/>
          </a:ln>
          <a:effectLst/>
        </p:spPr>
      </p:pic>
      <p:cxnSp>
        <p:nvCxnSpPr>
          <p:cNvPr id="23" name="Straight Connector 22">
            <a:extLst>
              <a:ext uri="{FF2B5EF4-FFF2-40B4-BE49-F238E27FC236}">
                <a16:creationId xmlns:a16="http://schemas.microsoft.com/office/drawing/2014/main" xmlns="" id="{7FADFBC3-A288-41FA-9445-B6847F6AD74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0" y="4892132"/>
            <a:ext cx="2360612" cy="343986"/>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 name="Marcador de contenido 2">
            <a:extLst>
              <a:ext uri="{FF2B5EF4-FFF2-40B4-BE49-F238E27FC236}">
                <a16:creationId xmlns:a16="http://schemas.microsoft.com/office/drawing/2014/main" xmlns="" id="{D44C3D9B-FA29-4D76-8A7A-4FC7AAA6841A}"/>
              </a:ext>
            </a:extLst>
          </p:cNvPr>
          <p:cNvSpPr>
            <a:spLocks noGrp="1"/>
          </p:cNvSpPr>
          <p:nvPr>
            <p:ph idx="1"/>
          </p:nvPr>
        </p:nvSpPr>
        <p:spPr>
          <a:xfrm>
            <a:off x="3589337" y="1759688"/>
            <a:ext cx="8227525" cy="3726712"/>
          </a:xfrm>
        </p:spPr>
        <p:txBody>
          <a:bodyPr>
            <a:normAutofit/>
          </a:bodyPr>
          <a:lstStyle/>
          <a:p>
            <a:pPr marL="0" indent="0" algn="just">
              <a:buNone/>
            </a:pPr>
            <a:r>
              <a:rPr lang="es-MX" sz="2800" dirty="0"/>
              <a:t>Los contenedores pueden utilizarse para transportar objetos voluminosos o pesados: motores, maquinaria, pequeños vehículos, etc., o mercancía paletizada. Menos frecuentes son los que transportan carga a granel. Las dimensiones del contenedor se encuentran normalizadas para facilitar su manipulación Normalmente miden entre 2 y 5 metros.</a:t>
            </a:r>
          </a:p>
        </p:txBody>
      </p:sp>
    </p:spTree>
    <p:extLst>
      <p:ext uri="{BB962C8B-B14F-4D97-AF65-F5344CB8AC3E}">
        <p14:creationId xmlns:p14="http://schemas.microsoft.com/office/powerpoint/2010/main" val="1754063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xmlns="" id="{9C990EEC-F50B-4210-909B-C6749B647D3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xmlns="" id="{E9C3F85D-435C-45BF-9CFC-7ACE930FAE1C}"/>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2360612" y="0"/>
            <a:ext cx="2436813" cy="6858001"/>
            <a:chOff x="1320800" y="0"/>
            <a:chExt cx="2436813" cy="6858001"/>
          </a:xfrm>
        </p:grpSpPr>
        <p:sp>
          <p:nvSpPr>
            <p:cNvPr id="14" name="Freeform 6">
              <a:extLst>
                <a:ext uri="{FF2B5EF4-FFF2-40B4-BE49-F238E27FC236}">
                  <a16:creationId xmlns:a16="http://schemas.microsoft.com/office/drawing/2014/main" xmlns="" id="{C0DB1233-B9FA-48CC-A8F7-ECF1C5E943B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5" name="Freeform 7">
              <a:extLst>
                <a:ext uri="{FF2B5EF4-FFF2-40B4-BE49-F238E27FC236}">
                  <a16:creationId xmlns:a16="http://schemas.microsoft.com/office/drawing/2014/main" xmlns="" id="{CC41E8BA-D332-434C-8935-990796DE7D0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6" name="Freeform 8">
              <a:extLst>
                <a:ext uri="{FF2B5EF4-FFF2-40B4-BE49-F238E27FC236}">
                  <a16:creationId xmlns:a16="http://schemas.microsoft.com/office/drawing/2014/main" xmlns="" id="{F154EBF1-9FA5-411E-8F8A-6AFF90C64E9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7" name="Freeform 9">
              <a:extLst>
                <a:ext uri="{FF2B5EF4-FFF2-40B4-BE49-F238E27FC236}">
                  <a16:creationId xmlns:a16="http://schemas.microsoft.com/office/drawing/2014/main" xmlns="" id="{7894F796-53FB-4E54-8A32-85097594C59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8" name="Freeform 10">
              <a:extLst>
                <a:ext uri="{FF2B5EF4-FFF2-40B4-BE49-F238E27FC236}">
                  <a16:creationId xmlns:a16="http://schemas.microsoft.com/office/drawing/2014/main" xmlns="" id="{E9AFBF9B-D14F-4860-93DD-65B0347DEEA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9" name="Freeform 11">
              <a:extLst>
                <a:ext uri="{FF2B5EF4-FFF2-40B4-BE49-F238E27FC236}">
                  <a16:creationId xmlns:a16="http://schemas.microsoft.com/office/drawing/2014/main" xmlns="" id="{EFBB9C89-4D5E-4197-9CF1-E4F1A5DBDB3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pic>
        <p:nvPicPr>
          <p:cNvPr id="4" name="Imagen 3">
            <a:extLst>
              <a:ext uri="{FF2B5EF4-FFF2-40B4-BE49-F238E27FC236}">
                <a16:creationId xmlns:a16="http://schemas.microsoft.com/office/drawing/2014/main" xmlns="" id="{EF8EC69F-6F5A-45BE-A5DD-4670992760D0}"/>
              </a:ext>
            </a:extLst>
          </p:cNvPr>
          <p:cNvPicPr>
            <a:picLocks noChangeAspect="1"/>
          </p:cNvPicPr>
          <p:nvPr/>
        </p:nvPicPr>
        <p:blipFill rotWithShape="1">
          <a:blip r:embed="rId2"/>
          <a:srcRect l="9485" r="5746"/>
          <a:stretch/>
        </p:blipFill>
        <p:spPr>
          <a:xfrm>
            <a:off x="20" y="1"/>
            <a:ext cx="3175466" cy="2622205"/>
          </a:xfrm>
          <a:custGeom>
            <a:avLst/>
            <a:gdLst>
              <a:gd name="connsiteX0" fmla="*/ 0 w 3175486"/>
              <a:gd name="connsiteY0" fmla="*/ 0 h 2622205"/>
              <a:gd name="connsiteX1" fmla="*/ 3175486 w 3175486"/>
              <a:gd name="connsiteY1" fmla="*/ 0 h 2622205"/>
              <a:gd name="connsiteX2" fmla="*/ 2733426 w 3175486"/>
              <a:gd name="connsiteY2" fmla="*/ 2622205 h 2622205"/>
              <a:gd name="connsiteX3" fmla="*/ 0 w 3175486"/>
              <a:gd name="connsiteY3" fmla="*/ 2160761 h 2622205"/>
            </a:gdLst>
            <a:ahLst/>
            <a:cxnLst>
              <a:cxn ang="0">
                <a:pos x="connsiteX0" y="connsiteY0"/>
              </a:cxn>
              <a:cxn ang="0">
                <a:pos x="connsiteX1" y="connsiteY1"/>
              </a:cxn>
              <a:cxn ang="0">
                <a:pos x="connsiteX2" y="connsiteY2"/>
              </a:cxn>
              <a:cxn ang="0">
                <a:pos x="connsiteX3" y="connsiteY3"/>
              </a:cxn>
            </a:cxnLst>
            <a:rect l="l" t="t" r="r" b="b"/>
            <a:pathLst>
              <a:path w="3175486" h="2622205">
                <a:moveTo>
                  <a:pt x="0" y="0"/>
                </a:moveTo>
                <a:lnTo>
                  <a:pt x="3175486" y="0"/>
                </a:lnTo>
                <a:lnTo>
                  <a:pt x="2733426" y="2622205"/>
                </a:lnTo>
                <a:lnTo>
                  <a:pt x="0" y="2160761"/>
                </a:lnTo>
                <a:close/>
              </a:path>
            </a:pathLst>
          </a:custGeom>
          <a:ln w="38100">
            <a:noFill/>
          </a:ln>
          <a:effectLst/>
        </p:spPr>
      </p:pic>
      <p:pic>
        <p:nvPicPr>
          <p:cNvPr id="5" name="Imagen 4">
            <a:extLst>
              <a:ext uri="{FF2B5EF4-FFF2-40B4-BE49-F238E27FC236}">
                <a16:creationId xmlns:a16="http://schemas.microsoft.com/office/drawing/2014/main" xmlns="" id="{C13944B5-472F-4E2F-ABAC-DA1D4075CE1D}"/>
              </a:ext>
            </a:extLst>
          </p:cNvPr>
          <p:cNvPicPr>
            <a:picLocks noChangeAspect="1"/>
          </p:cNvPicPr>
          <p:nvPr/>
        </p:nvPicPr>
        <p:blipFill rotWithShape="1">
          <a:blip r:embed="rId3"/>
          <a:srcRect l="5965" r="6324" b="3"/>
          <a:stretch/>
        </p:blipFill>
        <p:spPr>
          <a:xfrm>
            <a:off x="1" y="2160794"/>
            <a:ext cx="2733421" cy="3085156"/>
          </a:xfrm>
          <a:custGeom>
            <a:avLst/>
            <a:gdLst>
              <a:gd name="connsiteX0" fmla="*/ 0 w 2733421"/>
              <a:gd name="connsiteY0" fmla="*/ 0 h 3085156"/>
              <a:gd name="connsiteX1" fmla="*/ 2733421 w 2733421"/>
              <a:gd name="connsiteY1" fmla="*/ 461444 h 3085156"/>
              <a:gd name="connsiteX2" fmla="*/ 2294818 w 2733421"/>
              <a:gd name="connsiteY2" fmla="*/ 3063138 h 3085156"/>
              <a:gd name="connsiteX3" fmla="*/ 2310547 w 2733421"/>
              <a:gd name="connsiteY3" fmla="*/ 3085156 h 3085156"/>
              <a:gd name="connsiteX4" fmla="*/ 0 w 2733421"/>
              <a:gd name="connsiteY4" fmla="*/ 2741169 h 308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421" h="3085156">
                <a:moveTo>
                  <a:pt x="0" y="0"/>
                </a:moveTo>
                <a:lnTo>
                  <a:pt x="2733421" y="461444"/>
                </a:lnTo>
                <a:lnTo>
                  <a:pt x="2294818" y="3063138"/>
                </a:lnTo>
                <a:lnTo>
                  <a:pt x="2310547" y="3085156"/>
                </a:lnTo>
                <a:lnTo>
                  <a:pt x="0" y="2741169"/>
                </a:lnTo>
                <a:close/>
              </a:path>
            </a:pathLst>
          </a:custGeom>
          <a:ln w="38100">
            <a:noFill/>
          </a:ln>
          <a:effectLst/>
        </p:spPr>
      </p:pic>
      <p:cxnSp>
        <p:nvCxnSpPr>
          <p:cNvPr id="21" name="Straight Connector 20">
            <a:extLst>
              <a:ext uri="{FF2B5EF4-FFF2-40B4-BE49-F238E27FC236}">
                <a16:creationId xmlns:a16="http://schemas.microsoft.com/office/drawing/2014/main" xmlns="" id="{B47B22C7-CEF9-4F21-850C-A61E0D8767D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a:stCxn id="18" idx="0"/>
          </p:cNvCxnSpPr>
          <p:nvPr>
            <p:extLst>
              <p:ext uri="{386F3935-93C4-4BCD-93E2-E3B085C9AB24}">
                <p16:designElem xmlns:p16="http://schemas.microsoft.com/office/powerpoint/2015/main" xmlns="" val="1"/>
              </p:ext>
            </p:extLst>
          </p:nvPr>
        </p:nvCxnSpPr>
        <p:spPr>
          <a:xfrm>
            <a:off x="1" y="2160794"/>
            <a:ext cx="2733421" cy="461412"/>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6" name="Imagen 5">
            <a:extLst>
              <a:ext uri="{FF2B5EF4-FFF2-40B4-BE49-F238E27FC236}">
                <a16:creationId xmlns:a16="http://schemas.microsoft.com/office/drawing/2014/main" xmlns="" id="{03A1DBBC-BB5A-4653-AEBB-365843A13B39}"/>
              </a:ext>
            </a:extLst>
          </p:cNvPr>
          <p:cNvPicPr>
            <a:picLocks noChangeAspect="1"/>
          </p:cNvPicPr>
          <p:nvPr/>
        </p:nvPicPr>
        <p:blipFill rotWithShape="1">
          <a:blip r:embed="rId4"/>
          <a:srcRect t="14471" r="2" b="10134"/>
          <a:stretch/>
        </p:blipFill>
        <p:spPr>
          <a:xfrm>
            <a:off x="20" y="4901964"/>
            <a:ext cx="3459143" cy="1956037"/>
          </a:xfrm>
          <a:custGeom>
            <a:avLst/>
            <a:gdLst>
              <a:gd name="connsiteX0" fmla="*/ 0 w 3459163"/>
              <a:gd name="connsiteY0" fmla="*/ 0 h 1956037"/>
              <a:gd name="connsiteX1" fmla="*/ 2310547 w 3459163"/>
              <a:gd name="connsiteY1" fmla="*/ 343987 h 1956037"/>
              <a:gd name="connsiteX2" fmla="*/ 3459163 w 3459163"/>
              <a:gd name="connsiteY2" fmla="*/ 1951804 h 1956037"/>
              <a:gd name="connsiteX3" fmla="*/ 0 w 3459163"/>
              <a:gd name="connsiteY3" fmla="*/ 1956037 h 1956037"/>
            </a:gdLst>
            <a:ahLst/>
            <a:cxnLst>
              <a:cxn ang="0">
                <a:pos x="connsiteX0" y="connsiteY0"/>
              </a:cxn>
              <a:cxn ang="0">
                <a:pos x="connsiteX1" y="connsiteY1"/>
              </a:cxn>
              <a:cxn ang="0">
                <a:pos x="connsiteX2" y="connsiteY2"/>
              </a:cxn>
              <a:cxn ang="0">
                <a:pos x="connsiteX3" y="connsiteY3"/>
              </a:cxn>
            </a:cxnLst>
            <a:rect l="l" t="t" r="r" b="b"/>
            <a:pathLst>
              <a:path w="3459163" h="1956037">
                <a:moveTo>
                  <a:pt x="0" y="0"/>
                </a:moveTo>
                <a:lnTo>
                  <a:pt x="2310547" y="343987"/>
                </a:lnTo>
                <a:lnTo>
                  <a:pt x="3459163" y="1951804"/>
                </a:lnTo>
                <a:lnTo>
                  <a:pt x="0" y="1956037"/>
                </a:lnTo>
                <a:close/>
              </a:path>
            </a:pathLst>
          </a:custGeom>
          <a:ln w="38100">
            <a:noFill/>
          </a:ln>
          <a:effectLst/>
        </p:spPr>
      </p:pic>
      <p:cxnSp>
        <p:nvCxnSpPr>
          <p:cNvPr id="23" name="Straight Connector 22">
            <a:extLst>
              <a:ext uri="{FF2B5EF4-FFF2-40B4-BE49-F238E27FC236}">
                <a16:creationId xmlns:a16="http://schemas.microsoft.com/office/drawing/2014/main" xmlns="" id="{7FADFBC3-A288-41FA-9445-B6847F6AD74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0" y="4892132"/>
            <a:ext cx="2360612" cy="343986"/>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 name="Marcador de contenido 2">
            <a:extLst>
              <a:ext uri="{FF2B5EF4-FFF2-40B4-BE49-F238E27FC236}">
                <a16:creationId xmlns:a16="http://schemas.microsoft.com/office/drawing/2014/main" xmlns="" id="{730C95E6-83D4-480A-837C-A48FABB4B1FF}"/>
              </a:ext>
            </a:extLst>
          </p:cNvPr>
          <p:cNvSpPr>
            <a:spLocks noGrp="1"/>
          </p:cNvSpPr>
          <p:nvPr>
            <p:ph idx="1"/>
          </p:nvPr>
        </p:nvSpPr>
        <p:spPr>
          <a:xfrm>
            <a:off x="3703018" y="1311103"/>
            <a:ext cx="8313389" cy="4563506"/>
          </a:xfrm>
        </p:spPr>
        <p:txBody>
          <a:bodyPr>
            <a:normAutofit/>
          </a:bodyPr>
          <a:lstStyle/>
          <a:p>
            <a:pPr marL="0" indent="0" algn="just">
              <a:lnSpc>
                <a:spcPct val="90000"/>
              </a:lnSpc>
              <a:buNone/>
            </a:pPr>
            <a:r>
              <a:rPr lang="es-MX" dirty="0"/>
              <a:t>Los contenedores son fabricados principalmente de acero “CORTEN”, pero también los hay de aluminio y algunos otros de madera contrachapada reforzados con fibra de vidrio. En la mayor parte de los casos, el suelo es de madera, aunque ya hay algunos de bambú. Interiormente llevan un recubrimiento especial anti-humedad, para evitar las humedades durante el viaje</a:t>
            </a:r>
            <a:r>
              <a:rPr lang="es-MX" dirty="0" smtClean="0"/>
              <a:t>.</a:t>
            </a:r>
          </a:p>
          <a:p>
            <a:pPr marL="0" indent="0" algn="just">
              <a:lnSpc>
                <a:spcPct val="90000"/>
              </a:lnSpc>
              <a:buNone/>
            </a:pPr>
            <a:r>
              <a:rPr lang="es-MX" dirty="0" smtClean="0"/>
              <a:t>Otra </a:t>
            </a:r>
            <a:r>
              <a:rPr lang="es-MX" dirty="0"/>
              <a:t>característica definitoria de los contenedores es la presencia, en cada una de sus esquinas, de alojamientos para los </a:t>
            </a:r>
            <a:r>
              <a:rPr lang="es-MX" dirty="0" err="1"/>
              <a:t>twistlocks</a:t>
            </a:r>
            <a:r>
              <a:rPr lang="es-MX" dirty="0"/>
              <a:t>, que les permiten ser enganchados por grúas especiales, así como su </a:t>
            </a:r>
            <a:r>
              <a:rPr lang="es-MX" dirty="0" err="1"/>
              <a:t>trincaje</a:t>
            </a:r>
            <a:r>
              <a:rPr lang="es-MX" dirty="0"/>
              <a:t> tanto en buques como en camiones</a:t>
            </a:r>
            <a:r>
              <a:rPr lang="es-MX" dirty="0" smtClean="0"/>
              <a:t>.</a:t>
            </a:r>
            <a:endParaRPr lang="es-MX" dirty="0"/>
          </a:p>
        </p:txBody>
      </p:sp>
    </p:spTree>
    <p:extLst>
      <p:ext uri="{BB962C8B-B14F-4D97-AF65-F5344CB8AC3E}">
        <p14:creationId xmlns:p14="http://schemas.microsoft.com/office/powerpoint/2010/main" val="31684479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7F21F5F9-1E91-4F62-8AB8-C32DB597D9BF}"/>
              </a:ext>
            </a:extLst>
          </p:cNvPr>
          <p:cNvSpPr>
            <a:spLocks noGrp="1"/>
          </p:cNvSpPr>
          <p:nvPr>
            <p:ph type="title"/>
          </p:nvPr>
        </p:nvSpPr>
        <p:spPr>
          <a:xfrm>
            <a:off x="1735794" y="248055"/>
            <a:ext cx="10018713" cy="1185333"/>
          </a:xfrm>
        </p:spPr>
        <p:txBody>
          <a:bodyPr>
            <a:normAutofit/>
          </a:bodyPr>
          <a:lstStyle/>
          <a:p>
            <a:pPr>
              <a:lnSpc>
                <a:spcPct val="90000"/>
              </a:lnSpc>
            </a:pPr>
            <a:r>
              <a:rPr lang="es-MX" sz="3700" dirty="0" smtClean="0"/>
              <a:t>A los </a:t>
            </a:r>
            <a:r>
              <a:rPr lang="es-MX" sz="3700" dirty="0"/>
              <a:t>contenedores de 20´ también se les denomina: TEU</a:t>
            </a:r>
          </a:p>
        </p:txBody>
      </p:sp>
      <p:sp>
        <p:nvSpPr>
          <p:cNvPr id="3" name="Marcador de contenido 2">
            <a:extLst>
              <a:ext uri="{FF2B5EF4-FFF2-40B4-BE49-F238E27FC236}">
                <a16:creationId xmlns:a16="http://schemas.microsoft.com/office/drawing/2014/main" xmlns="" id="{18D71B3A-37C0-4174-9575-76FF05956AA1}"/>
              </a:ext>
            </a:extLst>
          </p:cNvPr>
          <p:cNvSpPr>
            <a:spLocks noGrp="1"/>
          </p:cNvSpPr>
          <p:nvPr>
            <p:ph idx="1"/>
          </p:nvPr>
        </p:nvSpPr>
        <p:spPr>
          <a:xfrm>
            <a:off x="1484311" y="1433388"/>
            <a:ext cx="5115272" cy="4792313"/>
          </a:xfrm>
        </p:spPr>
        <p:txBody>
          <a:bodyPr>
            <a:noAutofit/>
          </a:bodyPr>
          <a:lstStyle/>
          <a:p>
            <a:pPr algn="just">
              <a:lnSpc>
                <a:spcPct val="90000"/>
              </a:lnSpc>
            </a:pPr>
            <a:r>
              <a:rPr lang="es-MX" sz="2000" dirty="0"/>
              <a:t>Las siglas TEU (acrónimo del término en inglés </a:t>
            </a:r>
            <a:r>
              <a:rPr lang="es-MX" sz="2000" dirty="0" err="1"/>
              <a:t>Twenty-foot</a:t>
            </a:r>
            <a:r>
              <a:rPr lang="es-MX" sz="2000" dirty="0"/>
              <a:t> </a:t>
            </a:r>
            <a:r>
              <a:rPr lang="es-MX" sz="2000" dirty="0" err="1"/>
              <a:t>Equivalent</a:t>
            </a:r>
            <a:r>
              <a:rPr lang="es-MX" sz="2000" dirty="0"/>
              <a:t> </a:t>
            </a:r>
            <a:r>
              <a:rPr lang="es-MX" sz="2000" dirty="0" err="1"/>
              <a:t>Unit</a:t>
            </a:r>
            <a:r>
              <a:rPr lang="es-MX" sz="2000" dirty="0"/>
              <a:t>, que significa Unidad Equivalente a Veinte Pies) representa una unidad de medida de capacidad inexacta del transporte marítimo (Buques portacontenedores y terminales portuarios para contenedores) expresada en contenedores.</a:t>
            </a:r>
          </a:p>
          <a:p>
            <a:pPr algn="just">
              <a:lnSpc>
                <a:spcPct val="90000"/>
              </a:lnSpc>
            </a:pPr>
            <a:r>
              <a:rPr lang="es-MX" sz="2000" dirty="0"/>
              <a:t>Una TEU es la capacidad de carga de un contenedor normalizado de 20 pies (6,1 m), una caja metálica de tamaño estandarizado que puede ser transferido fácilmente entre diferentes formas de transporte tales como buques, trenes y camiones.</a:t>
            </a:r>
          </a:p>
        </p:txBody>
      </p:sp>
      <p:pic>
        <p:nvPicPr>
          <p:cNvPr id="6" name="Imagen 5">
            <a:extLst>
              <a:ext uri="{FF2B5EF4-FFF2-40B4-BE49-F238E27FC236}">
                <a16:creationId xmlns:a16="http://schemas.microsoft.com/office/drawing/2014/main" xmlns="" id="{6F54F93B-AAD3-4C19-B2E3-2DAFF926685A}"/>
              </a:ext>
            </a:extLst>
          </p:cNvPr>
          <p:cNvPicPr>
            <a:picLocks noChangeAspect="1"/>
          </p:cNvPicPr>
          <p:nvPr/>
        </p:nvPicPr>
        <p:blipFill rotWithShape="1">
          <a:blip r:embed="rId2"/>
          <a:srcRect l="32683" r="25434" b="-3"/>
          <a:stretch/>
        </p:blipFill>
        <p:spPr>
          <a:xfrm>
            <a:off x="6745151" y="1998131"/>
            <a:ext cx="2378937" cy="3791517"/>
          </a:xfrm>
          <a:custGeom>
            <a:avLst/>
            <a:gdLst>
              <a:gd name="connsiteX0" fmla="*/ 166068 w 2378937"/>
              <a:gd name="connsiteY0" fmla="*/ 0 h 3791517"/>
              <a:gd name="connsiteX1" fmla="*/ 2378937 w 2378937"/>
              <a:gd name="connsiteY1" fmla="*/ 0 h 3791517"/>
              <a:gd name="connsiteX2" fmla="*/ 2378937 w 2378937"/>
              <a:gd name="connsiteY2" fmla="*/ 3791517 h 3791517"/>
              <a:gd name="connsiteX3" fmla="*/ 166068 w 2378937"/>
              <a:gd name="connsiteY3" fmla="*/ 3791517 h 3791517"/>
              <a:gd name="connsiteX4" fmla="*/ 0 w 2378937"/>
              <a:gd name="connsiteY4" fmla="*/ 3625449 h 3791517"/>
              <a:gd name="connsiteX5" fmla="*/ 0 w 2378937"/>
              <a:gd name="connsiteY5" fmla="*/ 166068 h 3791517"/>
              <a:gd name="connsiteX6" fmla="*/ 166068 w 2378937"/>
              <a:gd name="connsiteY6" fmla="*/ 0 h 3791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8937" h="3791517">
                <a:moveTo>
                  <a:pt x="166068" y="0"/>
                </a:moveTo>
                <a:lnTo>
                  <a:pt x="2378937" y="0"/>
                </a:lnTo>
                <a:lnTo>
                  <a:pt x="2378937" y="3791517"/>
                </a:lnTo>
                <a:lnTo>
                  <a:pt x="166068" y="3791517"/>
                </a:lnTo>
                <a:cubicBezTo>
                  <a:pt x="74351" y="3791517"/>
                  <a:pt x="0" y="3717166"/>
                  <a:pt x="0" y="3625449"/>
                </a:cubicBezTo>
                <a:lnTo>
                  <a:pt x="0" y="166068"/>
                </a:lnTo>
                <a:cubicBezTo>
                  <a:pt x="0" y="74351"/>
                  <a:pt x="74351" y="0"/>
                  <a:pt x="166068" y="0"/>
                </a:cubicBezTo>
                <a:close/>
              </a:path>
            </a:pathLst>
          </a:cu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pic>
      <p:pic>
        <p:nvPicPr>
          <p:cNvPr id="5" name="Imagen 4">
            <a:extLst>
              <a:ext uri="{FF2B5EF4-FFF2-40B4-BE49-F238E27FC236}">
                <a16:creationId xmlns:a16="http://schemas.microsoft.com/office/drawing/2014/main" xmlns="" id="{E3E54921-A3F6-43AB-AB84-5BA80D475A3E}"/>
              </a:ext>
            </a:extLst>
          </p:cNvPr>
          <p:cNvPicPr>
            <a:picLocks noChangeAspect="1"/>
          </p:cNvPicPr>
          <p:nvPr/>
        </p:nvPicPr>
        <p:blipFill rotWithShape="1">
          <a:blip r:embed="rId3"/>
          <a:srcRect l="363" r="8331" b="-5"/>
          <a:stretch/>
        </p:blipFill>
        <p:spPr>
          <a:xfrm>
            <a:off x="9124088" y="1998131"/>
            <a:ext cx="2378937" cy="1895758"/>
          </a:xfrm>
          <a:custGeom>
            <a:avLst/>
            <a:gdLst>
              <a:gd name="connsiteX0" fmla="*/ 0 w 2378937"/>
              <a:gd name="connsiteY0" fmla="*/ 0 h 1895758"/>
              <a:gd name="connsiteX1" fmla="*/ 2212869 w 2378937"/>
              <a:gd name="connsiteY1" fmla="*/ 0 h 1895758"/>
              <a:gd name="connsiteX2" fmla="*/ 2378937 w 2378937"/>
              <a:gd name="connsiteY2" fmla="*/ 166068 h 1895758"/>
              <a:gd name="connsiteX3" fmla="*/ 2378937 w 2378937"/>
              <a:gd name="connsiteY3" fmla="*/ 1895758 h 1895758"/>
              <a:gd name="connsiteX4" fmla="*/ 0 w 2378937"/>
              <a:gd name="connsiteY4" fmla="*/ 1895758 h 18957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8937" h="1895758">
                <a:moveTo>
                  <a:pt x="0" y="0"/>
                </a:moveTo>
                <a:lnTo>
                  <a:pt x="2212869" y="0"/>
                </a:lnTo>
                <a:cubicBezTo>
                  <a:pt x="2304586" y="0"/>
                  <a:pt x="2378937" y="74351"/>
                  <a:pt x="2378937" y="166068"/>
                </a:cubicBezTo>
                <a:lnTo>
                  <a:pt x="2378937" y="1895758"/>
                </a:lnTo>
                <a:lnTo>
                  <a:pt x="0" y="1895758"/>
                </a:lnTo>
                <a:close/>
              </a:path>
            </a:pathLst>
          </a:cu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pic>
      <p:pic>
        <p:nvPicPr>
          <p:cNvPr id="4" name="Imagen 3">
            <a:extLst>
              <a:ext uri="{FF2B5EF4-FFF2-40B4-BE49-F238E27FC236}">
                <a16:creationId xmlns:a16="http://schemas.microsoft.com/office/drawing/2014/main" xmlns="" id="{B04AF7CC-7694-4634-A3D1-A6C9ABA88B53}"/>
              </a:ext>
            </a:extLst>
          </p:cNvPr>
          <p:cNvPicPr>
            <a:picLocks noChangeAspect="1"/>
          </p:cNvPicPr>
          <p:nvPr/>
        </p:nvPicPr>
        <p:blipFill rotWithShape="1">
          <a:blip r:embed="rId4"/>
          <a:srcRect l="14355" r="-2" b="-2"/>
          <a:stretch/>
        </p:blipFill>
        <p:spPr>
          <a:xfrm>
            <a:off x="9124088" y="3893889"/>
            <a:ext cx="2378937" cy="1895759"/>
          </a:xfrm>
          <a:custGeom>
            <a:avLst/>
            <a:gdLst>
              <a:gd name="connsiteX0" fmla="*/ 0 w 2378937"/>
              <a:gd name="connsiteY0" fmla="*/ 0 h 1895759"/>
              <a:gd name="connsiteX1" fmla="*/ 2378937 w 2378937"/>
              <a:gd name="connsiteY1" fmla="*/ 0 h 1895759"/>
              <a:gd name="connsiteX2" fmla="*/ 2378937 w 2378937"/>
              <a:gd name="connsiteY2" fmla="*/ 1729691 h 1895759"/>
              <a:gd name="connsiteX3" fmla="*/ 2212869 w 2378937"/>
              <a:gd name="connsiteY3" fmla="*/ 1895759 h 1895759"/>
              <a:gd name="connsiteX4" fmla="*/ 0 w 2378937"/>
              <a:gd name="connsiteY4" fmla="*/ 1895759 h 1895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8937" h="1895759">
                <a:moveTo>
                  <a:pt x="0" y="0"/>
                </a:moveTo>
                <a:lnTo>
                  <a:pt x="2378937" y="0"/>
                </a:lnTo>
                <a:lnTo>
                  <a:pt x="2378937" y="1729691"/>
                </a:lnTo>
                <a:cubicBezTo>
                  <a:pt x="2378937" y="1821408"/>
                  <a:pt x="2304586" y="1895759"/>
                  <a:pt x="2212869" y="1895759"/>
                </a:cubicBezTo>
                <a:lnTo>
                  <a:pt x="0" y="1895759"/>
                </a:lnTo>
                <a:close/>
              </a:path>
            </a:pathLst>
          </a:cu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pic>
    </p:spTree>
    <p:extLst>
      <p:ext uri="{BB962C8B-B14F-4D97-AF65-F5344CB8AC3E}">
        <p14:creationId xmlns:p14="http://schemas.microsoft.com/office/powerpoint/2010/main" val="31835229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6A81A521-6807-4807-A445-51BBD1675AC0}"/>
              </a:ext>
            </a:extLst>
          </p:cNvPr>
          <p:cNvSpPr>
            <a:spLocks noGrp="1"/>
          </p:cNvSpPr>
          <p:nvPr>
            <p:ph type="title"/>
          </p:nvPr>
        </p:nvSpPr>
        <p:spPr>
          <a:xfrm>
            <a:off x="1793800" y="137160"/>
            <a:ext cx="10018713" cy="538089"/>
          </a:xfrm>
        </p:spPr>
        <p:txBody>
          <a:bodyPr>
            <a:normAutofit fontScale="90000"/>
          </a:bodyPr>
          <a:lstStyle/>
          <a:p>
            <a:r>
              <a:rPr lang="es-MX" dirty="0"/>
              <a:t>TIPOS DE CONTENEDORES</a:t>
            </a:r>
          </a:p>
        </p:txBody>
      </p:sp>
      <p:pic>
        <p:nvPicPr>
          <p:cNvPr id="27" name="Imagen 26">
            <a:extLst>
              <a:ext uri="{FF2B5EF4-FFF2-40B4-BE49-F238E27FC236}">
                <a16:creationId xmlns:a16="http://schemas.microsoft.com/office/drawing/2014/main" xmlns="" id="{74412BF7-8C2A-41BB-AB13-0CD7C7905C7B}"/>
              </a:ext>
            </a:extLst>
          </p:cNvPr>
          <p:cNvPicPr/>
          <p:nvPr/>
        </p:nvPicPr>
        <p:blipFill rotWithShape="1">
          <a:blip r:embed="rId2"/>
          <a:srcRect b="51559"/>
          <a:stretch/>
        </p:blipFill>
        <p:spPr>
          <a:xfrm>
            <a:off x="1572738" y="675248"/>
            <a:ext cx="10543567" cy="6045591"/>
          </a:xfrm>
          <a:prstGeom prst="rect">
            <a:avLst/>
          </a:prstGeom>
        </p:spPr>
      </p:pic>
    </p:spTree>
    <p:extLst>
      <p:ext uri="{BB962C8B-B14F-4D97-AF65-F5344CB8AC3E}">
        <p14:creationId xmlns:p14="http://schemas.microsoft.com/office/powerpoint/2010/main" val="13178128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xmlns="" id="{1FF9E324-DD36-4230-9750-AB1266312F47}"/>
              </a:ext>
            </a:extLst>
          </p:cNvPr>
          <p:cNvSpPr>
            <a:spLocks noGrp="1"/>
          </p:cNvSpPr>
          <p:nvPr>
            <p:ph type="title"/>
          </p:nvPr>
        </p:nvSpPr>
        <p:spPr>
          <a:xfrm>
            <a:off x="1836003" y="0"/>
            <a:ext cx="10018713" cy="538089"/>
          </a:xfrm>
        </p:spPr>
        <p:txBody>
          <a:bodyPr>
            <a:normAutofit fontScale="90000"/>
          </a:bodyPr>
          <a:lstStyle/>
          <a:p>
            <a:r>
              <a:rPr lang="es-MX" dirty="0"/>
              <a:t>TIPOS DE CONTENEDORES</a:t>
            </a:r>
          </a:p>
        </p:txBody>
      </p:sp>
      <p:pic>
        <p:nvPicPr>
          <p:cNvPr id="5" name="Imagen 4">
            <a:extLst>
              <a:ext uri="{FF2B5EF4-FFF2-40B4-BE49-F238E27FC236}">
                <a16:creationId xmlns:a16="http://schemas.microsoft.com/office/drawing/2014/main" xmlns="" id="{09B1A768-B381-451C-B29E-3D6976914B29}"/>
              </a:ext>
            </a:extLst>
          </p:cNvPr>
          <p:cNvPicPr/>
          <p:nvPr/>
        </p:nvPicPr>
        <p:blipFill rotWithShape="1">
          <a:blip r:embed="rId2"/>
          <a:srcRect t="48441"/>
          <a:stretch/>
        </p:blipFill>
        <p:spPr>
          <a:xfrm>
            <a:off x="2147543" y="773722"/>
            <a:ext cx="9909761" cy="5880295"/>
          </a:xfrm>
          <a:prstGeom prst="rect">
            <a:avLst/>
          </a:prstGeom>
        </p:spPr>
      </p:pic>
    </p:spTree>
    <p:extLst>
      <p:ext uri="{BB962C8B-B14F-4D97-AF65-F5344CB8AC3E}">
        <p14:creationId xmlns:p14="http://schemas.microsoft.com/office/powerpoint/2010/main" val="26800279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xmlns="" id="{4F248F84-6DC9-43A1-A2B7-1AB25C5ED6AF}"/>
              </a:ext>
            </a:extLst>
          </p:cNvPr>
          <p:cNvPicPr/>
          <p:nvPr/>
        </p:nvPicPr>
        <p:blipFill>
          <a:blip r:embed="rId2"/>
          <a:stretch>
            <a:fillRect/>
          </a:stretch>
        </p:blipFill>
        <p:spPr>
          <a:xfrm>
            <a:off x="2016733" y="3557704"/>
            <a:ext cx="10018711" cy="3011908"/>
          </a:xfrm>
          <a:prstGeom prst="rect">
            <a:avLst/>
          </a:prstGeom>
        </p:spPr>
      </p:pic>
      <p:sp>
        <p:nvSpPr>
          <p:cNvPr id="4" name="Título 1">
            <a:extLst>
              <a:ext uri="{FF2B5EF4-FFF2-40B4-BE49-F238E27FC236}">
                <a16:creationId xmlns:a16="http://schemas.microsoft.com/office/drawing/2014/main" xmlns="" id="{F6D90633-FF5C-46E1-829E-ACCC04E35C67}"/>
              </a:ext>
            </a:extLst>
          </p:cNvPr>
          <p:cNvSpPr>
            <a:spLocks noGrp="1"/>
          </p:cNvSpPr>
          <p:nvPr>
            <p:ph type="title"/>
          </p:nvPr>
        </p:nvSpPr>
        <p:spPr>
          <a:xfrm>
            <a:off x="1836003" y="0"/>
            <a:ext cx="10018713" cy="538089"/>
          </a:xfrm>
        </p:spPr>
        <p:txBody>
          <a:bodyPr>
            <a:normAutofit fontScale="90000"/>
          </a:bodyPr>
          <a:lstStyle/>
          <a:p>
            <a:r>
              <a:rPr lang="es-MX" dirty="0"/>
              <a:t>TIPOS DE CONTENEDORES</a:t>
            </a:r>
          </a:p>
        </p:txBody>
      </p:sp>
      <p:pic>
        <p:nvPicPr>
          <p:cNvPr id="5" name="Imagen 4">
            <a:extLst>
              <a:ext uri="{FF2B5EF4-FFF2-40B4-BE49-F238E27FC236}">
                <a16:creationId xmlns:a16="http://schemas.microsoft.com/office/drawing/2014/main" xmlns="" id="{8A3C7043-6989-4808-A612-1FDEBA224E9B}"/>
              </a:ext>
            </a:extLst>
          </p:cNvPr>
          <p:cNvPicPr/>
          <p:nvPr/>
        </p:nvPicPr>
        <p:blipFill>
          <a:blip r:embed="rId3"/>
          <a:stretch>
            <a:fillRect/>
          </a:stretch>
        </p:blipFill>
        <p:spPr>
          <a:xfrm>
            <a:off x="2016734" y="538089"/>
            <a:ext cx="10018712" cy="3175782"/>
          </a:xfrm>
          <a:prstGeom prst="rect">
            <a:avLst/>
          </a:prstGeom>
        </p:spPr>
      </p:pic>
    </p:spTree>
    <p:extLst>
      <p:ext uri="{BB962C8B-B14F-4D97-AF65-F5344CB8AC3E}">
        <p14:creationId xmlns:p14="http://schemas.microsoft.com/office/powerpoint/2010/main" val="21438169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xmlns="" id="{D0C19D16-F994-41AB-A04A-828C2B18ECC1}"/>
              </a:ext>
            </a:extLst>
          </p:cNvPr>
          <p:cNvSpPr>
            <a:spLocks noGrp="1"/>
          </p:cNvSpPr>
          <p:nvPr>
            <p:ph type="title"/>
          </p:nvPr>
        </p:nvSpPr>
        <p:spPr>
          <a:xfrm>
            <a:off x="1836003" y="0"/>
            <a:ext cx="10018713" cy="538089"/>
          </a:xfrm>
        </p:spPr>
        <p:txBody>
          <a:bodyPr>
            <a:normAutofit fontScale="90000"/>
          </a:bodyPr>
          <a:lstStyle/>
          <a:p>
            <a:r>
              <a:rPr lang="es-MX" dirty="0"/>
              <a:t>TIPOS DE CONTENEDORES</a:t>
            </a:r>
          </a:p>
        </p:txBody>
      </p:sp>
      <p:pic>
        <p:nvPicPr>
          <p:cNvPr id="5" name="Imagen 4">
            <a:extLst>
              <a:ext uri="{FF2B5EF4-FFF2-40B4-BE49-F238E27FC236}">
                <a16:creationId xmlns:a16="http://schemas.microsoft.com/office/drawing/2014/main" xmlns="" id="{3A5BEDCD-CF52-4F10-976A-27A51E80FA20}"/>
              </a:ext>
            </a:extLst>
          </p:cNvPr>
          <p:cNvPicPr/>
          <p:nvPr/>
        </p:nvPicPr>
        <p:blipFill rotWithShape="1">
          <a:blip r:embed="rId2"/>
          <a:srcRect t="29618"/>
          <a:stretch/>
        </p:blipFill>
        <p:spPr bwMode="auto">
          <a:xfrm>
            <a:off x="2265211" y="642449"/>
            <a:ext cx="9717576" cy="585682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360877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xmlns="" id="{E6328088-33A1-43C1-B7CA-79239F70FDBC}"/>
              </a:ext>
            </a:extLst>
          </p:cNvPr>
          <p:cNvPicPr>
            <a:picLocks noChangeAspect="1"/>
          </p:cNvPicPr>
          <p:nvPr/>
        </p:nvPicPr>
        <p:blipFill>
          <a:blip r:embed="rId2"/>
          <a:stretch>
            <a:fillRect/>
          </a:stretch>
        </p:blipFill>
        <p:spPr>
          <a:xfrm>
            <a:off x="1333492" y="3130825"/>
            <a:ext cx="3959211" cy="1448761"/>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pic>
      <p:sp>
        <p:nvSpPr>
          <p:cNvPr id="3" name="Marcador de contenido 2">
            <a:extLst>
              <a:ext uri="{FF2B5EF4-FFF2-40B4-BE49-F238E27FC236}">
                <a16:creationId xmlns:a16="http://schemas.microsoft.com/office/drawing/2014/main" xmlns="" id="{89837A7F-5A55-4E7C-BAEF-AA8F950E20CD}"/>
              </a:ext>
            </a:extLst>
          </p:cNvPr>
          <p:cNvSpPr>
            <a:spLocks noGrp="1"/>
          </p:cNvSpPr>
          <p:nvPr>
            <p:ph idx="1"/>
          </p:nvPr>
        </p:nvSpPr>
        <p:spPr>
          <a:xfrm>
            <a:off x="3134648" y="667043"/>
            <a:ext cx="8408131" cy="5523914"/>
          </a:xfrm>
        </p:spPr>
        <p:txBody>
          <a:bodyPr anchor="t">
            <a:normAutofit/>
          </a:bodyPr>
          <a:lstStyle/>
          <a:p>
            <a:pPr marL="0" indent="0" algn="just">
              <a:lnSpc>
                <a:spcPct val="90000"/>
              </a:lnSpc>
              <a:buNone/>
            </a:pPr>
            <a:endParaRPr lang="es-MX" sz="2800" dirty="0"/>
          </a:p>
          <a:p>
            <a:pPr marL="0" indent="0" algn="just">
              <a:lnSpc>
                <a:spcPct val="90000"/>
              </a:lnSpc>
              <a:buNone/>
            </a:pPr>
            <a:r>
              <a:rPr lang="es-MX" sz="2800" dirty="0"/>
              <a:t>Es una Empresa constituida para la prestación de servicios a la Comunidad Marítima como son:</a:t>
            </a:r>
          </a:p>
          <a:p>
            <a:pPr marL="0" indent="0" algn="just">
              <a:lnSpc>
                <a:spcPct val="90000"/>
              </a:lnSpc>
              <a:buNone/>
            </a:pPr>
            <a:endParaRPr lang="es-MX" sz="2800" dirty="0"/>
          </a:p>
          <a:p>
            <a:pPr marL="3143250" lvl="6" indent="-457200" algn="just">
              <a:lnSpc>
                <a:spcPct val="90000"/>
              </a:lnSpc>
              <a:buAutoNum type="alphaLcParenR"/>
            </a:pPr>
            <a:r>
              <a:rPr lang="es-MX" sz="2200" dirty="0"/>
              <a:t>Inspección de carga: (Contenedores, break </a:t>
            </a:r>
            <a:r>
              <a:rPr lang="es-MX" sz="2200" dirty="0" err="1"/>
              <a:t>bulks</a:t>
            </a:r>
            <a:r>
              <a:rPr lang="es-MX" sz="2200" dirty="0"/>
              <a:t>, granos, etc</a:t>
            </a:r>
            <a:r>
              <a:rPr lang="es-MX" sz="2200" dirty="0" smtClean="0"/>
              <a:t>.)</a:t>
            </a:r>
            <a:endParaRPr lang="es-MX" sz="2200" dirty="0"/>
          </a:p>
          <a:p>
            <a:pPr marL="3143250" lvl="6" indent="-457200" algn="just">
              <a:lnSpc>
                <a:spcPct val="90000"/>
              </a:lnSpc>
              <a:buAutoNum type="alphaLcParenR"/>
            </a:pPr>
            <a:r>
              <a:rPr lang="es-MX" sz="2200" dirty="0"/>
              <a:t>Contenedores refrigerados, logística de transporte y Almacén.</a:t>
            </a:r>
          </a:p>
          <a:p>
            <a:pPr marL="3143250" lvl="6" indent="-457200" algn="just">
              <a:lnSpc>
                <a:spcPct val="90000"/>
              </a:lnSpc>
              <a:buAutoNum type="alphaLcParenR"/>
            </a:pPr>
            <a:r>
              <a:rPr lang="es-MX" sz="2200" dirty="0"/>
              <a:t>Calados.</a:t>
            </a:r>
          </a:p>
          <a:p>
            <a:pPr marL="3143250" lvl="6" indent="-457200" algn="just">
              <a:lnSpc>
                <a:spcPct val="90000"/>
              </a:lnSpc>
              <a:buAutoNum type="alphaLcParenR"/>
            </a:pPr>
            <a:r>
              <a:rPr lang="es-MX" sz="2200" dirty="0" err="1"/>
              <a:t>On</a:t>
            </a:r>
            <a:r>
              <a:rPr lang="es-MX" sz="2200" dirty="0"/>
              <a:t> </a:t>
            </a:r>
            <a:r>
              <a:rPr lang="es-MX" sz="2200" dirty="0" err="1"/>
              <a:t>hire</a:t>
            </a:r>
            <a:r>
              <a:rPr lang="es-MX" sz="2200" dirty="0"/>
              <a:t> - off </a:t>
            </a:r>
            <a:r>
              <a:rPr lang="es-MX" sz="2200" dirty="0" err="1"/>
              <a:t>hire</a:t>
            </a:r>
            <a:endParaRPr lang="es-MX" sz="2200" dirty="0"/>
          </a:p>
          <a:p>
            <a:pPr>
              <a:lnSpc>
                <a:spcPct val="90000"/>
              </a:lnSpc>
            </a:pPr>
            <a:endParaRPr lang="es-MX" sz="1500" dirty="0"/>
          </a:p>
        </p:txBody>
      </p:sp>
    </p:spTree>
    <p:extLst>
      <p:ext uri="{BB962C8B-B14F-4D97-AF65-F5344CB8AC3E}">
        <p14:creationId xmlns:p14="http://schemas.microsoft.com/office/powerpoint/2010/main" val="17888478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xmlns="" id="{5F0059A4-09FE-4A16-AF7B-F71DBF0DA1AE}"/>
              </a:ext>
            </a:extLst>
          </p:cNvPr>
          <p:cNvSpPr>
            <a:spLocks noGrp="1"/>
          </p:cNvSpPr>
          <p:nvPr>
            <p:ph type="title"/>
          </p:nvPr>
        </p:nvSpPr>
        <p:spPr>
          <a:xfrm>
            <a:off x="1793800" y="703385"/>
            <a:ext cx="10018713" cy="538089"/>
          </a:xfrm>
        </p:spPr>
        <p:txBody>
          <a:bodyPr>
            <a:normAutofit fontScale="90000"/>
          </a:bodyPr>
          <a:lstStyle/>
          <a:p>
            <a:r>
              <a:rPr lang="es-MX" dirty="0"/>
              <a:t>TIPOS DE CONTENEDORES</a:t>
            </a:r>
          </a:p>
        </p:txBody>
      </p:sp>
      <p:pic>
        <p:nvPicPr>
          <p:cNvPr id="5" name="Imagen 4">
            <a:extLst>
              <a:ext uri="{FF2B5EF4-FFF2-40B4-BE49-F238E27FC236}">
                <a16:creationId xmlns:a16="http://schemas.microsoft.com/office/drawing/2014/main" xmlns="" id="{266FBF60-1A9F-4F5D-B059-6266E2AEF28F}"/>
              </a:ext>
            </a:extLst>
          </p:cNvPr>
          <p:cNvPicPr/>
          <p:nvPr/>
        </p:nvPicPr>
        <p:blipFill>
          <a:blip r:embed="rId2"/>
          <a:stretch>
            <a:fillRect/>
          </a:stretch>
        </p:blipFill>
        <p:spPr>
          <a:xfrm>
            <a:off x="2064390" y="1823286"/>
            <a:ext cx="9844281" cy="3211427"/>
          </a:xfrm>
          <a:prstGeom prst="rect">
            <a:avLst/>
          </a:prstGeom>
        </p:spPr>
      </p:pic>
    </p:spTree>
    <p:extLst>
      <p:ext uri="{BB962C8B-B14F-4D97-AF65-F5344CB8AC3E}">
        <p14:creationId xmlns:p14="http://schemas.microsoft.com/office/powerpoint/2010/main" val="26978052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xmlns="" id="{4338A6FA-7EF8-4AD4-B7D6-2628AF1C1798}"/>
              </a:ext>
            </a:extLst>
          </p:cNvPr>
          <p:cNvSpPr>
            <a:spLocks noGrp="1"/>
          </p:cNvSpPr>
          <p:nvPr>
            <p:ph type="title"/>
          </p:nvPr>
        </p:nvSpPr>
        <p:spPr>
          <a:xfrm>
            <a:off x="1751597" y="0"/>
            <a:ext cx="10018713" cy="538089"/>
          </a:xfrm>
        </p:spPr>
        <p:txBody>
          <a:bodyPr>
            <a:normAutofit fontScale="90000"/>
          </a:bodyPr>
          <a:lstStyle/>
          <a:p>
            <a:r>
              <a:rPr lang="es-MX" dirty="0"/>
              <a:t>TIPOS DE CONTENEDORES 40´ FLAT RACK</a:t>
            </a:r>
          </a:p>
        </p:txBody>
      </p:sp>
      <p:pic>
        <p:nvPicPr>
          <p:cNvPr id="5" name="Imagen 4">
            <a:extLst>
              <a:ext uri="{FF2B5EF4-FFF2-40B4-BE49-F238E27FC236}">
                <a16:creationId xmlns:a16="http://schemas.microsoft.com/office/drawing/2014/main" xmlns="" id="{820982F0-34DC-4E3B-AC3E-4D5D95A435CF}"/>
              </a:ext>
            </a:extLst>
          </p:cNvPr>
          <p:cNvPicPr/>
          <p:nvPr/>
        </p:nvPicPr>
        <p:blipFill>
          <a:blip r:embed="rId2"/>
          <a:stretch>
            <a:fillRect/>
          </a:stretch>
        </p:blipFill>
        <p:spPr>
          <a:xfrm>
            <a:off x="1875365" y="538089"/>
            <a:ext cx="10018713" cy="6319911"/>
          </a:xfrm>
          <a:prstGeom prst="rect">
            <a:avLst/>
          </a:prstGeom>
        </p:spPr>
      </p:pic>
    </p:spTree>
    <p:extLst>
      <p:ext uri="{BB962C8B-B14F-4D97-AF65-F5344CB8AC3E}">
        <p14:creationId xmlns:p14="http://schemas.microsoft.com/office/powerpoint/2010/main" val="10855058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CBB567F3-7103-4D58-AEC7-CBF05B4426E9}"/>
              </a:ext>
            </a:extLst>
          </p:cNvPr>
          <p:cNvSpPr>
            <a:spLocks noGrp="1"/>
          </p:cNvSpPr>
          <p:nvPr>
            <p:ph type="title"/>
          </p:nvPr>
        </p:nvSpPr>
        <p:spPr>
          <a:xfrm>
            <a:off x="1484312" y="685800"/>
            <a:ext cx="5747778" cy="821987"/>
          </a:xfrm>
        </p:spPr>
        <p:txBody>
          <a:bodyPr>
            <a:normAutofit/>
          </a:bodyPr>
          <a:lstStyle/>
          <a:p>
            <a:r>
              <a:rPr lang="es-MX" dirty="0"/>
              <a:t>Tipo de Contenedores</a:t>
            </a:r>
          </a:p>
        </p:txBody>
      </p:sp>
      <p:sp>
        <p:nvSpPr>
          <p:cNvPr id="3" name="Marcador de contenido 2">
            <a:extLst>
              <a:ext uri="{FF2B5EF4-FFF2-40B4-BE49-F238E27FC236}">
                <a16:creationId xmlns:a16="http://schemas.microsoft.com/office/drawing/2014/main" xmlns="" id="{384D4602-F0AF-4AF6-B94C-AB28C3C37888}"/>
              </a:ext>
            </a:extLst>
          </p:cNvPr>
          <p:cNvSpPr>
            <a:spLocks noGrp="1"/>
          </p:cNvSpPr>
          <p:nvPr>
            <p:ph idx="1"/>
          </p:nvPr>
        </p:nvSpPr>
        <p:spPr>
          <a:xfrm>
            <a:off x="1484312" y="2092280"/>
            <a:ext cx="5870644" cy="3659163"/>
          </a:xfrm>
        </p:spPr>
        <p:txBody>
          <a:bodyPr>
            <a:noAutofit/>
          </a:bodyPr>
          <a:lstStyle/>
          <a:p>
            <a:pPr marL="0" indent="0" algn="just">
              <a:lnSpc>
                <a:spcPct val="90000"/>
              </a:lnSpc>
              <a:buNone/>
            </a:pPr>
            <a:r>
              <a:rPr lang="es-ES" b="1" i="1" dirty="0" err="1"/>
              <a:t>Tank</a:t>
            </a:r>
            <a:r>
              <a:rPr lang="es-ES" dirty="0"/>
              <a:t> o </a:t>
            </a:r>
            <a:r>
              <a:rPr lang="es-ES" b="1" dirty="0"/>
              <a:t>Contenedor cisterna</a:t>
            </a:r>
            <a:r>
              <a:rPr lang="es-ES" dirty="0"/>
              <a:t>: para transportes de líquidos a granel. Se trata de una cisterna contenida dentro de una serie de vigas de acero que delimitan un </a:t>
            </a:r>
            <a:r>
              <a:rPr lang="es-ES" u="sng" dirty="0">
                <a:hlinkClick r:id="rId2" tooltip="Ortoedro">
                  <a:extLst>
                    <a:ext uri="{A12FA001-AC4F-418D-AE19-62706E023703}">
                      <ahyp:hlinkClr xmlns:ahyp="http://schemas.microsoft.com/office/drawing/2018/hyperlinkcolor" xmlns="" val="tx"/>
                    </a:ext>
                  </a:extLst>
                </a:hlinkClick>
              </a:rPr>
              <a:t>paralelepípedo</a:t>
            </a:r>
            <a:r>
              <a:rPr lang="es-ES" dirty="0"/>
              <a:t> cuyas dimensiones son equivalentes a las de un </a:t>
            </a:r>
            <a:r>
              <a:rPr lang="es-ES" i="1" dirty="0" err="1"/>
              <a:t>dry</a:t>
            </a:r>
            <a:r>
              <a:rPr lang="es-ES" i="1" dirty="0"/>
              <a:t> van</a:t>
            </a:r>
            <a:r>
              <a:rPr lang="es-ES" dirty="0"/>
              <a:t>. De esta forma, la cisterna disfruta de las ventajas inherentes a un contenedor: pueden apilarse y viajar en cualquiera de los medios de transporte típicos de transporte intermodal. Algunas fotos de este artículo muestran contenedores cisterna.</a:t>
            </a:r>
            <a:endParaRPr lang="es-MX" dirty="0"/>
          </a:p>
        </p:txBody>
      </p:sp>
      <p:sp>
        <p:nvSpPr>
          <p:cNvPr id="11" name="Rounded Rectangle 6">
            <a:extLst>
              <a:ext uri="{FF2B5EF4-FFF2-40B4-BE49-F238E27FC236}">
                <a16:creationId xmlns:a16="http://schemas.microsoft.com/office/drawing/2014/main" xmlns="" id="{375371C2-ED27-4B73-AE85-38705F988B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552944" y="648931"/>
            <a:ext cx="3982086" cy="5231964"/>
          </a:xfrm>
          <a:prstGeom prst="roundRect">
            <a:avLst>
              <a:gd name="adj" fmla="val 4834"/>
            </a:avLst>
          </a:prstGeom>
          <a:solidFill>
            <a:schemeClr val="bg1"/>
          </a:solidFill>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agen 5">
            <a:extLst>
              <a:ext uri="{FF2B5EF4-FFF2-40B4-BE49-F238E27FC236}">
                <a16:creationId xmlns:a16="http://schemas.microsoft.com/office/drawing/2014/main" xmlns="" id="{D579BE82-0EDC-40F6-8BF1-14AA2995DCCF}"/>
              </a:ext>
            </a:extLst>
          </p:cNvPr>
          <p:cNvPicPr>
            <a:picLocks noChangeAspect="1"/>
          </p:cNvPicPr>
          <p:nvPr/>
        </p:nvPicPr>
        <p:blipFill rotWithShape="1">
          <a:blip r:embed="rId3"/>
          <a:srcRect t="12672" b="8237"/>
          <a:stretch/>
        </p:blipFill>
        <p:spPr>
          <a:xfrm>
            <a:off x="7873801" y="1011765"/>
            <a:ext cx="3341190" cy="2642616"/>
          </a:xfrm>
          <a:prstGeom prst="rect">
            <a:avLst/>
          </a:prstGeom>
        </p:spPr>
      </p:pic>
      <p:pic>
        <p:nvPicPr>
          <p:cNvPr id="4" name="Imagen 3">
            <a:extLst>
              <a:ext uri="{FF2B5EF4-FFF2-40B4-BE49-F238E27FC236}">
                <a16:creationId xmlns:a16="http://schemas.microsoft.com/office/drawing/2014/main" xmlns="" id="{412E0E5C-1978-4E45-AE98-B8FB4A191C2A}"/>
              </a:ext>
            </a:extLst>
          </p:cNvPr>
          <p:cNvPicPr>
            <a:picLocks noChangeAspect="1"/>
          </p:cNvPicPr>
          <p:nvPr/>
        </p:nvPicPr>
        <p:blipFill rotWithShape="1">
          <a:blip r:embed="rId4"/>
          <a:srcRect t="3588"/>
          <a:stretch/>
        </p:blipFill>
        <p:spPr>
          <a:xfrm>
            <a:off x="7873801" y="3818973"/>
            <a:ext cx="3341190" cy="1739500"/>
          </a:xfrm>
          <a:prstGeom prst="rect">
            <a:avLst/>
          </a:prstGeom>
        </p:spPr>
      </p:pic>
    </p:spTree>
    <p:extLst>
      <p:ext uri="{BB962C8B-B14F-4D97-AF65-F5344CB8AC3E}">
        <p14:creationId xmlns:p14="http://schemas.microsoft.com/office/powerpoint/2010/main" val="20274728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xmlns="" id="{6BE4495A-93E7-4560-9BFE-13BC47D98CD0}"/>
              </a:ext>
            </a:extLst>
          </p:cNvPr>
          <p:cNvSpPr>
            <a:spLocks noGrp="1"/>
          </p:cNvSpPr>
          <p:nvPr>
            <p:ph idx="1"/>
          </p:nvPr>
        </p:nvSpPr>
        <p:spPr>
          <a:xfrm>
            <a:off x="1539793" y="2107294"/>
            <a:ext cx="5747778" cy="3124201"/>
          </a:xfrm>
        </p:spPr>
        <p:txBody>
          <a:bodyPr>
            <a:normAutofit/>
          </a:bodyPr>
          <a:lstStyle/>
          <a:p>
            <a:pPr marL="0" indent="0" algn="just">
              <a:buNone/>
            </a:pPr>
            <a:r>
              <a:rPr lang="es-ES" b="1" i="1" dirty="0" err="1"/>
              <a:t>Flexi-Tank</a:t>
            </a:r>
            <a:r>
              <a:rPr lang="es-ES" dirty="0"/>
              <a:t>: para transportes de líquidos a granel. Suponen una alternativa al contenedor cisterna. Un </a:t>
            </a:r>
            <a:r>
              <a:rPr lang="es-ES" i="1" dirty="0" err="1"/>
              <a:t>flexi-tank</a:t>
            </a:r>
            <a:r>
              <a:rPr lang="es-ES" dirty="0"/>
              <a:t> consiste en un contenedor estándar (</a:t>
            </a:r>
            <a:r>
              <a:rPr lang="es-ES" i="1" dirty="0" err="1"/>
              <a:t>dry</a:t>
            </a:r>
            <a:r>
              <a:rPr lang="es-ES" i="1" dirty="0"/>
              <a:t> van</a:t>
            </a:r>
            <a:r>
              <a:rPr lang="es-ES" dirty="0"/>
              <a:t>), normalmente de 20 pies de largo, en cuyo interior se fija un depósito flexible de polietileno de un solo uso denominado </a:t>
            </a:r>
            <a:r>
              <a:rPr lang="es-ES" dirty="0" err="1"/>
              <a:t>flexibag</a:t>
            </a:r>
            <a:r>
              <a:rPr lang="es-ES" dirty="0"/>
              <a:t>.</a:t>
            </a:r>
            <a:endParaRPr lang="es-MX" dirty="0"/>
          </a:p>
        </p:txBody>
      </p:sp>
      <p:sp>
        <p:nvSpPr>
          <p:cNvPr id="10" name="Rounded Rectangle 6">
            <a:extLst>
              <a:ext uri="{FF2B5EF4-FFF2-40B4-BE49-F238E27FC236}">
                <a16:creationId xmlns:a16="http://schemas.microsoft.com/office/drawing/2014/main" xmlns="" id="{61DCA37C-CB0B-475A-B462-77C9CBA37CB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552944" y="648931"/>
            <a:ext cx="3982086" cy="5231964"/>
          </a:xfrm>
          <a:prstGeom prst="roundRect">
            <a:avLst>
              <a:gd name="adj" fmla="val 4834"/>
            </a:avLst>
          </a:prstGeom>
          <a:solidFill>
            <a:schemeClr val="bg1"/>
          </a:solidFill>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n 4">
            <a:extLst>
              <a:ext uri="{FF2B5EF4-FFF2-40B4-BE49-F238E27FC236}">
                <a16:creationId xmlns:a16="http://schemas.microsoft.com/office/drawing/2014/main" xmlns="" id="{79AD6E79-87B2-4ECD-B2B3-F258E7E10FDD}"/>
              </a:ext>
            </a:extLst>
          </p:cNvPr>
          <p:cNvPicPr>
            <a:picLocks noChangeAspect="1"/>
          </p:cNvPicPr>
          <p:nvPr/>
        </p:nvPicPr>
        <p:blipFill>
          <a:blip r:embed="rId2"/>
          <a:stretch>
            <a:fillRect/>
          </a:stretch>
        </p:blipFill>
        <p:spPr>
          <a:xfrm>
            <a:off x="8083691" y="1011765"/>
            <a:ext cx="2921410" cy="2191058"/>
          </a:xfrm>
          <a:prstGeom prst="rect">
            <a:avLst/>
          </a:prstGeom>
        </p:spPr>
      </p:pic>
      <p:pic>
        <p:nvPicPr>
          <p:cNvPr id="4" name="Imagen 3">
            <a:extLst>
              <a:ext uri="{FF2B5EF4-FFF2-40B4-BE49-F238E27FC236}">
                <a16:creationId xmlns:a16="http://schemas.microsoft.com/office/drawing/2014/main" xmlns="" id="{E6DAE16D-966B-44CB-881D-4B311F158B7C}"/>
              </a:ext>
            </a:extLst>
          </p:cNvPr>
          <p:cNvPicPr>
            <a:picLocks noChangeAspect="1"/>
          </p:cNvPicPr>
          <p:nvPr/>
        </p:nvPicPr>
        <p:blipFill>
          <a:blip r:embed="rId3"/>
          <a:stretch>
            <a:fillRect/>
          </a:stretch>
        </p:blipFill>
        <p:spPr>
          <a:xfrm>
            <a:off x="7873801" y="3677764"/>
            <a:ext cx="3341190" cy="1570359"/>
          </a:xfrm>
          <a:prstGeom prst="rect">
            <a:avLst/>
          </a:prstGeom>
        </p:spPr>
      </p:pic>
      <p:sp>
        <p:nvSpPr>
          <p:cNvPr id="8" name="Título 1">
            <a:extLst>
              <a:ext uri="{FF2B5EF4-FFF2-40B4-BE49-F238E27FC236}">
                <a16:creationId xmlns:a16="http://schemas.microsoft.com/office/drawing/2014/main" xmlns="" id="{6CAAEACF-B2F4-427B-9717-43868A2AA5B6}"/>
              </a:ext>
            </a:extLst>
          </p:cNvPr>
          <p:cNvSpPr>
            <a:spLocks noGrp="1"/>
          </p:cNvSpPr>
          <p:nvPr>
            <p:ph type="title"/>
          </p:nvPr>
        </p:nvSpPr>
        <p:spPr>
          <a:xfrm>
            <a:off x="1484312" y="685801"/>
            <a:ext cx="5747778" cy="1026268"/>
          </a:xfrm>
        </p:spPr>
        <p:txBody>
          <a:bodyPr>
            <a:normAutofit/>
          </a:bodyPr>
          <a:lstStyle/>
          <a:p>
            <a:r>
              <a:rPr lang="es-MX" dirty="0"/>
              <a:t>Tipo de Contenedores</a:t>
            </a:r>
          </a:p>
        </p:txBody>
      </p:sp>
    </p:spTree>
    <p:extLst>
      <p:ext uri="{BB962C8B-B14F-4D97-AF65-F5344CB8AC3E}">
        <p14:creationId xmlns:p14="http://schemas.microsoft.com/office/powerpoint/2010/main" val="37073406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xmlns="" id="{C616B3DC-C165-433D-9187-62DCC0E317D3}"/>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546100" y="-4763"/>
            <a:ext cx="5014912" cy="6862763"/>
            <a:chOff x="2928938" y="-4763"/>
            <a:chExt cx="5014912" cy="6862763"/>
          </a:xfrm>
        </p:grpSpPr>
        <p:sp>
          <p:nvSpPr>
            <p:cNvPr id="10" name="Freeform 6">
              <a:extLst>
                <a:ext uri="{FF2B5EF4-FFF2-40B4-BE49-F238E27FC236}">
                  <a16:creationId xmlns:a16="http://schemas.microsoft.com/office/drawing/2014/main" xmlns="" id="{97E1BF84-9824-4B0E-98DF-F0F7181DD06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11" name="Freeform 7">
              <a:extLst>
                <a:ext uri="{FF2B5EF4-FFF2-40B4-BE49-F238E27FC236}">
                  <a16:creationId xmlns:a16="http://schemas.microsoft.com/office/drawing/2014/main" xmlns="" id="{A85FA340-7392-4303-9707-A12F45A46F9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12" name="Freeform 9">
              <a:extLst>
                <a:ext uri="{FF2B5EF4-FFF2-40B4-BE49-F238E27FC236}">
                  <a16:creationId xmlns:a16="http://schemas.microsoft.com/office/drawing/2014/main" xmlns="" id="{758A9051-2BD9-4868-8B84-344752FA2F6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13" name="Freeform 10">
              <a:extLst>
                <a:ext uri="{FF2B5EF4-FFF2-40B4-BE49-F238E27FC236}">
                  <a16:creationId xmlns:a16="http://schemas.microsoft.com/office/drawing/2014/main" xmlns="" id="{58264C49-3539-4CBD-8F11-1106C8B8781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14" name="Freeform 11">
              <a:extLst>
                <a:ext uri="{FF2B5EF4-FFF2-40B4-BE49-F238E27FC236}">
                  <a16:creationId xmlns:a16="http://schemas.microsoft.com/office/drawing/2014/main" xmlns="" id="{DE862133-5C7E-4B32-9786-0B33BC51A75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15" name="Freeform 12">
              <a:extLst>
                <a:ext uri="{FF2B5EF4-FFF2-40B4-BE49-F238E27FC236}">
                  <a16:creationId xmlns:a16="http://schemas.microsoft.com/office/drawing/2014/main" xmlns="" id="{90925F6C-DF03-4707-9176-6049F049B5A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useBgFill="1">
        <p:nvSpPr>
          <p:cNvPr id="17" name="Rectangle 16">
            <a:extLst>
              <a:ext uri="{FF2B5EF4-FFF2-40B4-BE49-F238E27FC236}">
                <a16:creationId xmlns:a16="http://schemas.microsoft.com/office/drawing/2014/main" xmlns="" id="{A6073935-E043-4801-AF06-06093A9145F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xmlns="" id="{A0BFFAF9-FB70-44AD-857D-2DC208D19348}"/>
              </a:ext>
            </a:extLst>
          </p:cNvPr>
          <p:cNvSpPr>
            <a:spLocks noGrp="1"/>
          </p:cNvSpPr>
          <p:nvPr>
            <p:ph type="title"/>
          </p:nvPr>
        </p:nvSpPr>
        <p:spPr>
          <a:xfrm>
            <a:off x="7854912" y="648930"/>
            <a:ext cx="4130762" cy="3599513"/>
          </a:xfrm>
        </p:spPr>
        <p:txBody>
          <a:bodyPr vert="horz" lIns="91440" tIns="45720" rIns="91440" bIns="45720" rtlCol="0" anchor="b">
            <a:normAutofit/>
          </a:bodyPr>
          <a:lstStyle/>
          <a:p>
            <a:r>
              <a:rPr lang="en-US" sz="4800" dirty="0" err="1"/>
              <a:t>Conoce</a:t>
            </a:r>
            <a:r>
              <a:rPr lang="en-US" sz="4800" dirty="0"/>
              <a:t> </a:t>
            </a:r>
            <a:r>
              <a:rPr lang="en-US" sz="4800" dirty="0" err="1"/>
              <a:t>tu</a:t>
            </a:r>
            <a:r>
              <a:rPr lang="en-US" sz="4800" dirty="0"/>
              <a:t> </a:t>
            </a:r>
            <a:r>
              <a:rPr lang="en-US" sz="4800" dirty="0" err="1"/>
              <a:t>contenedor</a:t>
            </a:r>
            <a:r>
              <a:rPr lang="en-US" sz="4800" dirty="0"/>
              <a:t>:</a:t>
            </a:r>
          </a:p>
        </p:txBody>
      </p:sp>
      <p:grpSp>
        <p:nvGrpSpPr>
          <p:cNvPr id="19" name="Group 18">
            <a:extLst>
              <a:ext uri="{FF2B5EF4-FFF2-40B4-BE49-F238E27FC236}">
                <a16:creationId xmlns:a16="http://schemas.microsoft.com/office/drawing/2014/main" xmlns="" id="{8AC26FF4-D6F9-4A94-A837-D051A101EDD3}"/>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886714" y="-4763"/>
            <a:ext cx="5014912" cy="6862763"/>
            <a:chOff x="2928938" y="-4763"/>
            <a:chExt cx="5014912" cy="6862763"/>
          </a:xfrm>
        </p:grpSpPr>
        <p:sp>
          <p:nvSpPr>
            <p:cNvPr id="20" name="Freeform 6">
              <a:extLst>
                <a:ext uri="{FF2B5EF4-FFF2-40B4-BE49-F238E27FC236}">
                  <a16:creationId xmlns:a16="http://schemas.microsoft.com/office/drawing/2014/main" xmlns="" id="{EFFE501B-F9EC-4229-99D6-F39E38A71B5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1" name="Freeform 7">
              <a:extLst>
                <a:ext uri="{FF2B5EF4-FFF2-40B4-BE49-F238E27FC236}">
                  <a16:creationId xmlns:a16="http://schemas.microsoft.com/office/drawing/2014/main" xmlns="" id="{B064C6A0-3DE4-4F4A-B650-78A628163E0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2" name="Freeform 25">
              <a:extLst>
                <a:ext uri="{FF2B5EF4-FFF2-40B4-BE49-F238E27FC236}">
                  <a16:creationId xmlns:a16="http://schemas.microsoft.com/office/drawing/2014/main" xmlns="" id="{43CD3E83-3D0D-40EE-B1A2-9C989EBF281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3" name="Freeform 26">
              <a:extLst>
                <a:ext uri="{FF2B5EF4-FFF2-40B4-BE49-F238E27FC236}">
                  <a16:creationId xmlns:a16="http://schemas.microsoft.com/office/drawing/2014/main" xmlns="" id="{71553909-760D-4B98-96A4-F9F48339AF6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4" name="Freeform 27">
              <a:extLst>
                <a:ext uri="{FF2B5EF4-FFF2-40B4-BE49-F238E27FC236}">
                  <a16:creationId xmlns:a16="http://schemas.microsoft.com/office/drawing/2014/main" xmlns="" id="{1F006A6C-F843-49BC-AC84-89BD2AF5863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5" name="Freeform 28">
              <a:extLst>
                <a:ext uri="{FF2B5EF4-FFF2-40B4-BE49-F238E27FC236}">
                  <a16:creationId xmlns:a16="http://schemas.microsoft.com/office/drawing/2014/main" xmlns="" id="{62AEE6F3-16F4-4944-8459-4D5EEA341D0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7" name="Rounded Rectangle 16">
            <a:extLst>
              <a:ext uri="{FF2B5EF4-FFF2-40B4-BE49-F238E27FC236}">
                <a16:creationId xmlns:a16="http://schemas.microsoft.com/office/drawing/2014/main" xmlns="" id="{8D6B9972-4A81-4223-9901-0E559A1D5E5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56693" y="648931"/>
            <a:ext cx="6854433" cy="5231964"/>
          </a:xfrm>
          <a:prstGeom prst="roundRect">
            <a:avLst>
              <a:gd name="adj" fmla="val 4834"/>
            </a:avLst>
          </a:prstGeom>
          <a:solidFill>
            <a:schemeClr val="bg1"/>
          </a:solidFill>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n 3" descr="http://www.imicontainerpark.com/img/venta-contenedores-img-02.jpg">
            <a:extLst>
              <a:ext uri="{FF2B5EF4-FFF2-40B4-BE49-F238E27FC236}">
                <a16:creationId xmlns:a16="http://schemas.microsoft.com/office/drawing/2014/main" xmlns="" id="{6432083D-20C4-4BBB-B7E3-50E8DB0A594C}"/>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924936" y="1011765"/>
            <a:ext cx="4308005" cy="4546708"/>
          </a:xfrm>
          <a:prstGeom prst="rect">
            <a:avLst/>
          </a:prstGeom>
          <a:noFill/>
        </p:spPr>
      </p:pic>
    </p:spTree>
    <p:extLst>
      <p:ext uri="{BB962C8B-B14F-4D97-AF65-F5344CB8AC3E}">
        <p14:creationId xmlns:p14="http://schemas.microsoft.com/office/powerpoint/2010/main" val="11477302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6" name="Group 9">
            <a:extLst>
              <a:ext uri="{FF2B5EF4-FFF2-40B4-BE49-F238E27FC236}">
                <a16:creationId xmlns:a16="http://schemas.microsoft.com/office/drawing/2014/main" xmlns="" id="{089D35B1-0ED5-4358-8CAE-A9E49412AAA1}"/>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50812" y="0"/>
            <a:ext cx="2436813" cy="6858001"/>
            <a:chOff x="1320800" y="0"/>
            <a:chExt cx="2436813" cy="6858001"/>
          </a:xfrm>
        </p:grpSpPr>
        <p:sp>
          <p:nvSpPr>
            <p:cNvPr id="11" name="Freeform 6">
              <a:extLst>
                <a:ext uri="{FF2B5EF4-FFF2-40B4-BE49-F238E27FC236}">
                  <a16:creationId xmlns:a16="http://schemas.microsoft.com/office/drawing/2014/main" xmlns="" id="{DDEF6545-5A42-469E-8778-86CA01CD461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2" name="Freeform 7">
              <a:extLst>
                <a:ext uri="{FF2B5EF4-FFF2-40B4-BE49-F238E27FC236}">
                  <a16:creationId xmlns:a16="http://schemas.microsoft.com/office/drawing/2014/main" xmlns="" id="{3B08853F-842C-4D0A-9A89-D05CB399037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3" name="Freeform 8">
              <a:extLst>
                <a:ext uri="{FF2B5EF4-FFF2-40B4-BE49-F238E27FC236}">
                  <a16:creationId xmlns:a16="http://schemas.microsoft.com/office/drawing/2014/main" xmlns="" id="{A436FB18-2D01-4AAB-AD10-2D1208310FE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4" name="Freeform 9">
              <a:extLst>
                <a:ext uri="{FF2B5EF4-FFF2-40B4-BE49-F238E27FC236}">
                  <a16:creationId xmlns:a16="http://schemas.microsoft.com/office/drawing/2014/main" xmlns="" id="{9EFB8341-7A7B-46E4-AF94-689147AD056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5" name="Freeform 10">
              <a:extLst>
                <a:ext uri="{FF2B5EF4-FFF2-40B4-BE49-F238E27FC236}">
                  <a16:creationId xmlns:a16="http://schemas.microsoft.com/office/drawing/2014/main" xmlns="" id="{C4D84136-7804-4605-AC9F-238A3665EED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6" name="Freeform 11">
              <a:extLst>
                <a:ext uri="{FF2B5EF4-FFF2-40B4-BE49-F238E27FC236}">
                  <a16:creationId xmlns:a16="http://schemas.microsoft.com/office/drawing/2014/main" xmlns="" id="{4EC6F81C-51C2-4A6F-8B94-562DA673622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pic>
        <p:nvPicPr>
          <p:cNvPr id="17" name="Imagen 3" descr="http://www.imicontainerpark.com/img/venta-contenedores-img-03.jpg">
            <a:extLst>
              <a:ext uri="{FF2B5EF4-FFF2-40B4-BE49-F238E27FC236}">
                <a16:creationId xmlns:a16="http://schemas.microsoft.com/office/drawing/2014/main" xmlns="" id="{89385890-CB72-4DD9-A110-719DC2491C18}"/>
              </a:ext>
            </a:extLst>
          </p:cNvPr>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62346" y="501121"/>
            <a:ext cx="7553987" cy="5571066"/>
          </a:xfrm>
          <a:prstGeom prst="rect">
            <a:avLst/>
          </a:prstGeom>
          <a:noFill/>
        </p:spPr>
      </p:pic>
    </p:spTree>
    <p:extLst>
      <p:ext uri="{BB962C8B-B14F-4D97-AF65-F5344CB8AC3E}">
        <p14:creationId xmlns:p14="http://schemas.microsoft.com/office/powerpoint/2010/main" val="1901348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xmlns="" id="{089D35B1-0ED5-4358-8CAE-A9E49412AAA1}"/>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50812" y="0"/>
            <a:ext cx="2436813" cy="6858001"/>
            <a:chOff x="1320800" y="0"/>
            <a:chExt cx="2436813" cy="6858001"/>
          </a:xfrm>
        </p:grpSpPr>
        <p:sp>
          <p:nvSpPr>
            <p:cNvPr id="11" name="Freeform 6">
              <a:extLst>
                <a:ext uri="{FF2B5EF4-FFF2-40B4-BE49-F238E27FC236}">
                  <a16:creationId xmlns:a16="http://schemas.microsoft.com/office/drawing/2014/main" xmlns="" id="{DDEF6545-5A42-469E-8778-86CA01CD461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2" name="Freeform 7">
              <a:extLst>
                <a:ext uri="{FF2B5EF4-FFF2-40B4-BE49-F238E27FC236}">
                  <a16:creationId xmlns:a16="http://schemas.microsoft.com/office/drawing/2014/main" xmlns="" id="{3B08853F-842C-4D0A-9A89-D05CB399037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3" name="Freeform 8">
              <a:extLst>
                <a:ext uri="{FF2B5EF4-FFF2-40B4-BE49-F238E27FC236}">
                  <a16:creationId xmlns:a16="http://schemas.microsoft.com/office/drawing/2014/main" xmlns="" id="{A436FB18-2D01-4AAB-AD10-2D1208310FE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4" name="Freeform 9">
              <a:extLst>
                <a:ext uri="{FF2B5EF4-FFF2-40B4-BE49-F238E27FC236}">
                  <a16:creationId xmlns:a16="http://schemas.microsoft.com/office/drawing/2014/main" xmlns="" id="{9EFB8341-7A7B-46E4-AF94-689147AD056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5" name="Freeform 10">
              <a:extLst>
                <a:ext uri="{FF2B5EF4-FFF2-40B4-BE49-F238E27FC236}">
                  <a16:creationId xmlns:a16="http://schemas.microsoft.com/office/drawing/2014/main" xmlns="" id="{C4D84136-7804-4605-AC9F-238A3665EED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6" name="Freeform 11">
              <a:extLst>
                <a:ext uri="{FF2B5EF4-FFF2-40B4-BE49-F238E27FC236}">
                  <a16:creationId xmlns:a16="http://schemas.microsoft.com/office/drawing/2014/main" xmlns="" id="{4EC6F81C-51C2-4A6F-8B94-562DA673622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pic>
        <p:nvPicPr>
          <p:cNvPr id="17" name="Imagen 3" descr="https://image.slidesharecdn.com/carlosochoapeructpatfeb2011privatesectornn-110222165348-phpapp01/95/procedimientos-de-seguridad-exigidos-por-la-aduana-de-eeuu-27-728.jpg?cb=1317646593">
            <a:extLst>
              <a:ext uri="{FF2B5EF4-FFF2-40B4-BE49-F238E27FC236}">
                <a16:creationId xmlns:a16="http://schemas.microsoft.com/office/drawing/2014/main" xmlns="" id="{4F362837-5E24-46C1-BE9F-39E350CCC852}"/>
              </a:ext>
            </a:extLst>
          </p:cNvPr>
          <p:cNvPicPr>
            <a:picLocks noGrp="1"/>
          </p:cNvPicPr>
          <p:nvPr>
            <p:ph idx="1"/>
          </p:nvPr>
        </p:nvPicPr>
        <p:blipFill rotWithShape="1">
          <a:blip r:embed="rId2">
            <a:extLst>
              <a:ext uri="{28A0092B-C50C-407E-A947-70E740481C1C}">
                <a14:useLocalDpi xmlns:a14="http://schemas.microsoft.com/office/drawing/2010/main" val="0"/>
              </a:ext>
            </a:extLst>
          </a:blip>
          <a:srcRect b="22272"/>
          <a:stretch/>
        </p:blipFill>
        <p:spPr bwMode="auto">
          <a:xfrm>
            <a:off x="2026872" y="643467"/>
            <a:ext cx="9556517" cy="5571066"/>
          </a:xfrm>
          <a:prstGeom prst="rect">
            <a:avLst/>
          </a:prstGeom>
          <a:noFill/>
          <a:extLst>
            <a:ext uri="{53640926-AAD7-44D8-BBD7-CCE9431645EC}">
              <a14:shadowObscured xmlns:a14="http://schemas.microsoft.com/office/drawing/2010/main"/>
            </a:ext>
          </a:extLst>
        </p:spPr>
      </p:pic>
    </p:spTree>
    <p:extLst>
      <p:ext uri="{BB962C8B-B14F-4D97-AF65-F5344CB8AC3E}">
        <p14:creationId xmlns:p14="http://schemas.microsoft.com/office/powerpoint/2010/main" val="22116460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F1D30BE4-B1C4-4EE3-8B67-B1FDF456687F}"/>
              </a:ext>
            </a:extLst>
          </p:cNvPr>
          <p:cNvSpPr>
            <a:spLocks noGrp="1"/>
          </p:cNvSpPr>
          <p:nvPr>
            <p:ph type="title"/>
          </p:nvPr>
        </p:nvSpPr>
        <p:spPr/>
        <p:txBody>
          <a:bodyPr/>
          <a:lstStyle/>
          <a:p>
            <a:r>
              <a:rPr lang="es-MX" b="1" dirty="0"/>
              <a:t>IDENTIFICACION DE UN CONTENEDOR</a:t>
            </a:r>
            <a:endParaRPr lang="es-MX" dirty="0"/>
          </a:p>
        </p:txBody>
      </p:sp>
      <p:sp>
        <p:nvSpPr>
          <p:cNvPr id="3" name="Marcador de contenido 2">
            <a:extLst>
              <a:ext uri="{FF2B5EF4-FFF2-40B4-BE49-F238E27FC236}">
                <a16:creationId xmlns:a16="http://schemas.microsoft.com/office/drawing/2014/main" xmlns="" id="{0F2396D1-4945-4B1A-8898-4370B0D9778B}"/>
              </a:ext>
            </a:extLst>
          </p:cNvPr>
          <p:cNvSpPr>
            <a:spLocks noGrp="1"/>
          </p:cNvSpPr>
          <p:nvPr>
            <p:ph idx="1"/>
          </p:nvPr>
        </p:nvSpPr>
        <p:spPr>
          <a:xfrm>
            <a:off x="1484310" y="2666999"/>
            <a:ext cx="5971930" cy="3124201"/>
          </a:xfrm>
        </p:spPr>
        <p:txBody>
          <a:bodyPr>
            <a:normAutofit fontScale="92500" lnSpcReduction="10000"/>
          </a:bodyPr>
          <a:lstStyle/>
          <a:p>
            <a:pPr algn="just"/>
            <a:r>
              <a:rPr lang="es-MX" dirty="0"/>
              <a:t>Los contenedores han de ir debidamente identificados por una combinación de 11 dígitos que incluyen letras y números.</a:t>
            </a:r>
          </a:p>
          <a:p>
            <a:pPr algn="just"/>
            <a:endParaRPr lang="es-MX" dirty="0"/>
          </a:p>
          <a:p>
            <a:pPr algn="just"/>
            <a:r>
              <a:rPr lang="es-MX" dirty="0"/>
              <a:t>Las primeras tres letras son las que identifican al propietario del contenedor. Éstas son asignadas por el Bureau International des </a:t>
            </a:r>
            <a:r>
              <a:rPr lang="es-MX" dirty="0" err="1"/>
              <a:t>Containers</a:t>
            </a:r>
            <a:r>
              <a:rPr lang="es-MX" dirty="0"/>
              <a:t> et du </a:t>
            </a:r>
            <a:r>
              <a:rPr lang="es-MX" dirty="0" err="1"/>
              <a:t>Transport</a:t>
            </a:r>
            <a:r>
              <a:rPr lang="es-MX" dirty="0"/>
              <a:t> Intermodal (BIC).</a:t>
            </a:r>
          </a:p>
          <a:p>
            <a:pPr algn="just"/>
            <a:endParaRPr lang="es-MX" dirty="0"/>
          </a:p>
        </p:txBody>
      </p:sp>
      <p:pic>
        <p:nvPicPr>
          <p:cNvPr id="4" name="Imagen 3">
            <a:extLst>
              <a:ext uri="{FF2B5EF4-FFF2-40B4-BE49-F238E27FC236}">
                <a16:creationId xmlns:a16="http://schemas.microsoft.com/office/drawing/2014/main" xmlns="" id="{964618AA-BB39-4251-AD04-B1EF5E950DE4}"/>
              </a:ext>
            </a:extLst>
          </p:cNvPr>
          <p:cNvPicPr>
            <a:picLocks noChangeAspect="1"/>
          </p:cNvPicPr>
          <p:nvPr/>
        </p:nvPicPr>
        <p:blipFill>
          <a:blip r:embed="rId2"/>
          <a:stretch>
            <a:fillRect/>
          </a:stretch>
        </p:blipFill>
        <p:spPr>
          <a:xfrm>
            <a:off x="7456240" y="2474842"/>
            <a:ext cx="4385092" cy="2835966"/>
          </a:xfrm>
          <a:prstGeom prst="rect">
            <a:avLst/>
          </a:prstGeom>
        </p:spPr>
      </p:pic>
    </p:spTree>
    <p:extLst>
      <p:ext uri="{BB962C8B-B14F-4D97-AF65-F5344CB8AC3E}">
        <p14:creationId xmlns:p14="http://schemas.microsoft.com/office/powerpoint/2010/main" val="22588180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469AC394-CAD6-4818-BBFA-9FAB8487BC50}"/>
              </a:ext>
            </a:extLst>
          </p:cNvPr>
          <p:cNvSpPr>
            <a:spLocks noGrp="1"/>
          </p:cNvSpPr>
          <p:nvPr>
            <p:ph type="title"/>
          </p:nvPr>
        </p:nvSpPr>
        <p:spPr/>
        <p:txBody>
          <a:bodyPr/>
          <a:lstStyle/>
          <a:p>
            <a:r>
              <a:rPr lang="es-MX" b="1" dirty="0"/>
              <a:t>IDENTIFICACION DE UN CONTENEDOR</a:t>
            </a:r>
            <a:endParaRPr lang="es-MX" dirty="0"/>
          </a:p>
        </p:txBody>
      </p:sp>
      <p:sp>
        <p:nvSpPr>
          <p:cNvPr id="3" name="Marcador de contenido 2">
            <a:extLst>
              <a:ext uri="{FF2B5EF4-FFF2-40B4-BE49-F238E27FC236}">
                <a16:creationId xmlns:a16="http://schemas.microsoft.com/office/drawing/2014/main" xmlns="" id="{A184CFAE-022B-417D-8521-51B420BC00DC}"/>
              </a:ext>
            </a:extLst>
          </p:cNvPr>
          <p:cNvSpPr>
            <a:spLocks noGrp="1"/>
          </p:cNvSpPr>
          <p:nvPr>
            <p:ph idx="1"/>
          </p:nvPr>
        </p:nvSpPr>
        <p:spPr>
          <a:xfrm>
            <a:off x="1103900" y="2212912"/>
            <a:ext cx="5389767" cy="4072233"/>
          </a:xfrm>
        </p:spPr>
        <p:txBody>
          <a:bodyPr>
            <a:normAutofit fontScale="85000" lnSpcReduction="20000"/>
          </a:bodyPr>
          <a:lstStyle/>
          <a:p>
            <a:pPr marL="0" indent="0" algn="just">
              <a:buNone/>
            </a:pPr>
            <a:r>
              <a:rPr lang="es-MX" dirty="0"/>
              <a:t>La cuarta letra puede ser :</a:t>
            </a:r>
          </a:p>
          <a:p>
            <a:pPr algn="just"/>
            <a:r>
              <a:rPr lang="es-MX" dirty="0"/>
              <a:t> Identifica contenedores.</a:t>
            </a:r>
          </a:p>
          <a:p>
            <a:pPr algn="just"/>
            <a:r>
              <a:rPr lang="es-MX" dirty="0"/>
              <a:t> Equipo auxiliar </a:t>
            </a:r>
            <a:r>
              <a:rPr lang="es-MX" dirty="0" err="1"/>
              <a:t>adosable</a:t>
            </a:r>
            <a:r>
              <a:rPr lang="es-MX" dirty="0"/>
              <a:t>.</a:t>
            </a:r>
          </a:p>
          <a:p>
            <a:pPr algn="just"/>
            <a:r>
              <a:rPr lang="es-MX" dirty="0"/>
              <a:t> Chasis o </a:t>
            </a:r>
            <a:r>
              <a:rPr lang="es-MX" dirty="0" err="1"/>
              <a:t>trailers</a:t>
            </a:r>
            <a:r>
              <a:rPr lang="es-MX" dirty="0"/>
              <a:t> de transporte vial.</a:t>
            </a:r>
          </a:p>
          <a:p>
            <a:pPr marL="0" indent="0" algn="just">
              <a:buNone/>
            </a:pPr>
            <a:r>
              <a:rPr lang="es-MX" dirty="0"/>
              <a:t>Los siguientes seis dígitos son numéricos y el último es un número identificador, probablemente el más importante de todos, ya que garantiza la correcta escritura de todo el número de identificación completo. Se obtiene mediante un algoritmo, como por ejemplo las letras de nuestros </a:t>
            </a:r>
            <a:r>
              <a:rPr lang="es-MX" dirty="0" err="1"/>
              <a:t>DNI’s</a:t>
            </a:r>
            <a:r>
              <a:rPr lang="es-MX" dirty="0"/>
              <a:t>, que se asignan de la misma forma en función de los números que la preceden.</a:t>
            </a:r>
          </a:p>
          <a:p>
            <a:pPr algn="just"/>
            <a:endParaRPr lang="es-MX" dirty="0"/>
          </a:p>
        </p:txBody>
      </p:sp>
      <p:pic>
        <p:nvPicPr>
          <p:cNvPr id="4" name="Imagen 3">
            <a:extLst>
              <a:ext uri="{FF2B5EF4-FFF2-40B4-BE49-F238E27FC236}">
                <a16:creationId xmlns:a16="http://schemas.microsoft.com/office/drawing/2014/main" xmlns="" id="{107C285C-BC3E-410B-AC1A-91669FDC19C9}"/>
              </a:ext>
            </a:extLst>
          </p:cNvPr>
          <p:cNvPicPr>
            <a:picLocks noChangeAspect="1"/>
          </p:cNvPicPr>
          <p:nvPr/>
        </p:nvPicPr>
        <p:blipFill>
          <a:blip r:embed="rId2"/>
          <a:stretch>
            <a:fillRect/>
          </a:stretch>
        </p:blipFill>
        <p:spPr>
          <a:xfrm>
            <a:off x="6493667" y="2145687"/>
            <a:ext cx="5614903" cy="3913971"/>
          </a:xfrm>
          <a:prstGeom prst="rect">
            <a:avLst/>
          </a:prstGeom>
        </p:spPr>
      </p:pic>
    </p:spTree>
    <p:extLst>
      <p:ext uri="{BB962C8B-B14F-4D97-AF65-F5344CB8AC3E}">
        <p14:creationId xmlns:p14="http://schemas.microsoft.com/office/powerpoint/2010/main" val="867055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655D5688-15F1-423C-A642-88436CC1CF5C}"/>
              </a:ext>
            </a:extLst>
          </p:cNvPr>
          <p:cNvSpPr>
            <a:spLocks noGrp="1"/>
          </p:cNvSpPr>
          <p:nvPr>
            <p:ph type="title"/>
          </p:nvPr>
        </p:nvSpPr>
        <p:spPr>
          <a:xfrm>
            <a:off x="1715328" y="152707"/>
            <a:ext cx="5747778" cy="1752599"/>
          </a:xfrm>
        </p:spPr>
        <p:txBody>
          <a:bodyPr>
            <a:normAutofit/>
          </a:bodyPr>
          <a:lstStyle/>
          <a:p>
            <a:pPr>
              <a:lnSpc>
                <a:spcPct val="90000"/>
              </a:lnSpc>
            </a:pPr>
            <a:r>
              <a:rPr lang="es-MX" sz="3700" b="1" dirty="0"/>
              <a:t>PROCEDIMIENTO DE INSPECCION DE UN CONTENEDOR MARITIMO</a:t>
            </a:r>
            <a:endParaRPr lang="es-MX" sz="3700" dirty="0"/>
          </a:p>
        </p:txBody>
      </p:sp>
      <p:sp>
        <p:nvSpPr>
          <p:cNvPr id="3" name="Marcador de contenido 2">
            <a:extLst>
              <a:ext uri="{FF2B5EF4-FFF2-40B4-BE49-F238E27FC236}">
                <a16:creationId xmlns:a16="http://schemas.microsoft.com/office/drawing/2014/main" xmlns="" id="{8B6BFD02-4141-4C7B-929C-BBEB37039AE8}"/>
              </a:ext>
            </a:extLst>
          </p:cNvPr>
          <p:cNvSpPr>
            <a:spLocks noGrp="1"/>
          </p:cNvSpPr>
          <p:nvPr>
            <p:ph idx="1"/>
          </p:nvPr>
        </p:nvSpPr>
        <p:spPr>
          <a:xfrm>
            <a:off x="1647231" y="2002854"/>
            <a:ext cx="5978795" cy="3824018"/>
          </a:xfrm>
        </p:spPr>
        <p:txBody>
          <a:bodyPr>
            <a:normAutofit/>
          </a:bodyPr>
          <a:lstStyle/>
          <a:p>
            <a:pPr algn="just">
              <a:lnSpc>
                <a:spcPct val="90000"/>
              </a:lnSpc>
            </a:pPr>
            <a:r>
              <a:rPr lang="es-MX" sz="2000" dirty="0"/>
              <a:t>Independientemente del tipo de servicio que el Inspector desarrolle, ya sea de Confronta o traspaleo, se procederá como sigue:</a:t>
            </a:r>
          </a:p>
          <a:p>
            <a:pPr marL="457200" lvl="1" indent="0" algn="just">
              <a:lnSpc>
                <a:spcPct val="90000"/>
              </a:lnSpc>
              <a:buNone/>
            </a:pPr>
            <a:r>
              <a:rPr lang="es-MX" dirty="0"/>
              <a:t>a).- </a:t>
            </a:r>
            <a:r>
              <a:rPr lang="es-MX" dirty="0" smtClean="0"/>
              <a:t>CONFRONTA</a:t>
            </a:r>
            <a:r>
              <a:rPr lang="es-MX" dirty="0"/>
              <a:t>: Es la inconformidad del cliente o (dueño se la carga), cuando su carga llega dañada por varios motivos durante el traslado del lugar de origen, al lugar de destino.</a:t>
            </a:r>
          </a:p>
          <a:p>
            <a:pPr marL="457200" lvl="1" indent="0" algn="just">
              <a:lnSpc>
                <a:spcPct val="90000"/>
              </a:lnSpc>
              <a:buNone/>
            </a:pPr>
            <a:r>
              <a:rPr lang="es-MX" dirty="0"/>
              <a:t>b).-TRASPALEO: Es el cambio de contenedor, cuando el original sufrió daños considerables durante el trayecto del lugar de origen al Puerto, y/o durante la travesía (navegación).</a:t>
            </a:r>
          </a:p>
        </p:txBody>
      </p:sp>
      <p:pic>
        <p:nvPicPr>
          <p:cNvPr id="4" name="Imagen 3">
            <a:extLst>
              <a:ext uri="{FF2B5EF4-FFF2-40B4-BE49-F238E27FC236}">
                <a16:creationId xmlns:a16="http://schemas.microsoft.com/office/drawing/2014/main" xmlns="" id="{6208A5B2-21A0-4CF1-B7C4-11B96FD8DFBC}"/>
              </a:ext>
            </a:extLst>
          </p:cNvPr>
          <p:cNvPicPr>
            <a:picLocks noChangeAspect="1"/>
          </p:cNvPicPr>
          <p:nvPr/>
        </p:nvPicPr>
        <p:blipFill>
          <a:blip r:embed="rId2"/>
          <a:stretch>
            <a:fillRect/>
          </a:stretch>
        </p:blipFill>
        <p:spPr>
          <a:xfrm>
            <a:off x="8000206" y="645285"/>
            <a:ext cx="3055552" cy="2520043"/>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pic>
      <p:pic>
        <p:nvPicPr>
          <p:cNvPr id="5" name="Imagen 4">
            <a:extLst>
              <a:ext uri="{FF2B5EF4-FFF2-40B4-BE49-F238E27FC236}">
                <a16:creationId xmlns:a16="http://schemas.microsoft.com/office/drawing/2014/main" xmlns="" id="{DEE1082C-980B-40CA-8DC0-B07ED78C45B3}"/>
              </a:ext>
            </a:extLst>
          </p:cNvPr>
          <p:cNvPicPr>
            <a:picLocks noChangeAspect="1"/>
          </p:cNvPicPr>
          <p:nvPr/>
        </p:nvPicPr>
        <p:blipFill>
          <a:blip r:embed="rId3"/>
          <a:stretch>
            <a:fillRect/>
          </a:stretch>
        </p:blipFill>
        <p:spPr>
          <a:xfrm>
            <a:off x="7694123" y="3423522"/>
            <a:ext cx="3667719" cy="2457372"/>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pic>
    </p:spTree>
    <p:extLst>
      <p:ext uri="{BB962C8B-B14F-4D97-AF65-F5344CB8AC3E}">
        <p14:creationId xmlns:p14="http://schemas.microsoft.com/office/powerpoint/2010/main" val="37863587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F97523A9-5692-41BF-9D0D-9A48F33227FE}"/>
              </a:ext>
            </a:extLst>
          </p:cNvPr>
          <p:cNvSpPr>
            <a:spLocks noGrp="1"/>
          </p:cNvSpPr>
          <p:nvPr>
            <p:ph type="title"/>
          </p:nvPr>
        </p:nvSpPr>
        <p:spPr>
          <a:xfrm>
            <a:off x="1385317" y="1611618"/>
            <a:ext cx="4611689" cy="1002323"/>
          </a:xfrm>
        </p:spPr>
        <p:txBody>
          <a:bodyPr>
            <a:normAutofit/>
          </a:bodyPr>
          <a:lstStyle/>
          <a:p>
            <a:r>
              <a:rPr lang="es-MX" sz="4400" b="1" dirty="0"/>
              <a:t>Misión</a:t>
            </a:r>
          </a:p>
        </p:txBody>
      </p:sp>
      <p:sp>
        <p:nvSpPr>
          <p:cNvPr id="3" name="Marcador de contenido 2">
            <a:extLst>
              <a:ext uri="{FF2B5EF4-FFF2-40B4-BE49-F238E27FC236}">
                <a16:creationId xmlns:a16="http://schemas.microsoft.com/office/drawing/2014/main" xmlns="" id="{4960F507-5893-463E-A977-657885B7FC9E}"/>
              </a:ext>
            </a:extLst>
          </p:cNvPr>
          <p:cNvSpPr>
            <a:spLocks noGrp="1"/>
          </p:cNvSpPr>
          <p:nvPr>
            <p:ph idx="1"/>
          </p:nvPr>
        </p:nvSpPr>
        <p:spPr>
          <a:xfrm>
            <a:off x="6336727" y="1688123"/>
            <a:ext cx="4710683" cy="4103078"/>
          </a:xfrm>
        </p:spPr>
        <p:txBody>
          <a:bodyPr>
            <a:normAutofit/>
          </a:bodyPr>
          <a:lstStyle/>
          <a:p>
            <a:pPr marL="0" indent="0" algn="just">
              <a:buNone/>
            </a:pPr>
            <a:r>
              <a:rPr lang="es-MX" sz="2800" dirty="0"/>
              <a:t>La misión de TG; es servir a la Comunidad Marítima en general con eficiencia y prontitud, con la Visión de crecer en Experiencia para brindar a nuestros clientes un servicio profesional.</a:t>
            </a:r>
          </a:p>
          <a:p>
            <a:endParaRPr lang="es-MX" dirty="0"/>
          </a:p>
        </p:txBody>
      </p:sp>
      <p:pic>
        <p:nvPicPr>
          <p:cNvPr id="4" name="Imagen 3">
            <a:extLst>
              <a:ext uri="{FF2B5EF4-FFF2-40B4-BE49-F238E27FC236}">
                <a16:creationId xmlns:a16="http://schemas.microsoft.com/office/drawing/2014/main" xmlns="" id="{EB0B2232-C965-4EAC-8556-FCCB8EF4F11A}"/>
              </a:ext>
            </a:extLst>
          </p:cNvPr>
          <p:cNvPicPr>
            <a:picLocks noChangeAspect="1"/>
          </p:cNvPicPr>
          <p:nvPr/>
        </p:nvPicPr>
        <p:blipFill>
          <a:blip r:embed="rId2"/>
          <a:stretch>
            <a:fillRect/>
          </a:stretch>
        </p:blipFill>
        <p:spPr>
          <a:xfrm>
            <a:off x="1207867" y="2613941"/>
            <a:ext cx="4966588" cy="1817382"/>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pic>
    </p:spTree>
    <p:extLst>
      <p:ext uri="{BB962C8B-B14F-4D97-AF65-F5344CB8AC3E}">
        <p14:creationId xmlns:p14="http://schemas.microsoft.com/office/powerpoint/2010/main" val="25070671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E33CA788-F7E4-4E12-BBA8-B045668B3197}"/>
              </a:ext>
            </a:extLst>
          </p:cNvPr>
          <p:cNvSpPr>
            <a:spLocks noGrp="1"/>
          </p:cNvSpPr>
          <p:nvPr>
            <p:ph type="title"/>
          </p:nvPr>
        </p:nvSpPr>
        <p:spPr>
          <a:xfrm>
            <a:off x="1484311" y="685800"/>
            <a:ext cx="10018713" cy="1752599"/>
          </a:xfrm>
        </p:spPr>
        <p:txBody>
          <a:bodyPr>
            <a:normAutofit/>
          </a:bodyPr>
          <a:lstStyle/>
          <a:p>
            <a:r>
              <a:rPr lang="es-MX" b="1" dirty="0"/>
              <a:t>PROCEDIMIENTO DE INSPECCION DE UN CONTENEDOR MARITIMO</a:t>
            </a:r>
            <a:endParaRPr lang="es-MX" dirty="0"/>
          </a:p>
        </p:txBody>
      </p:sp>
      <p:sp>
        <p:nvSpPr>
          <p:cNvPr id="3" name="Marcador de contenido 2">
            <a:extLst>
              <a:ext uri="{FF2B5EF4-FFF2-40B4-BE49-F238E27FC236}">
                <a16:creationId xmlns:a16="http://schemas.microsoft.com/office/drawing/2014/main" xmlns="" id="{25218056-8B21-4506-BA7C-2CB83294619B}"/>
              </a:ext>
            </a:extLst>
          </p:cNvPr>
          <p:cNvSpPr>
            <a:spLocks noGrp="1"/>
          </p:cNvSpPr>
          <p:nvPr>
            <p:ph idx="1"/>
          </p:nvPr>
        </p:nvSpPr>
        <p:spPr>
          <a:xfrm>
            <a:off x="6016336" y="2666999"/>
            <a:ext cx="5486687" cy="3124201"/>
          </a:xfrm>
        </p:spPr>
        <p:txBody>
          <a:bodyPr anchor="t">
            <a:normAutofit/>
          </a:bodyPr>
          <a:lstStyle/>
          <a:p>
            <a:pPr marL="0" indent="0">
              <a:buNone/>
            </a:pPr>
            <a:r>
              <a:rPr lang="es-MX" dirty="0"/>
              <a:t>En ambos casos, el procedimiento es el mismo: </a:t>
            </a:r>
          </a:p>
          <a:p>
            <a:pPr algn="just"/>
            <a:r>
              <a:rPr lang="es-MX" dirty="0"/>
              <a:t>Por lo anterior, es que solicitan los servicios de inspección, para cuantificar el alcance de los daños y por lo cual se emite un documento o CERTIFICADO.</a:t>
            </a:r>
          </a:p>
          <a:p>
            <a:endParaRPr lang="es-MX" dirty="0"/>
          </a:p>
        </p:txBody>
      </p:sp>
      <p:pic>
        <p:nvPicPr>
          <p:cNvPr id="8" name="Imagen 7">
            <a:extLst>
              <a:ext uri="{FF2B5EF4-FFF2-40B4-BE49-F238E27FC236}">
                <a16:creationId xmlns:a16="http://schemas.microsoft.com/office/drawing/2014/main" xmlns="" id="{0B82CFD1-54E0-4D10-BDF3-495DD2823C89}"/>
              </a:ext>
            </a:extLst>
          </p:cNvPr>
          <p:cNvPicPr>
            <a:picLocks noChangeAspect="1"/>
          </p:cNvPicPr>
          <p:nvPr/>
        </p:nvPicPr>
        <p:blipFill>
          <a:blip r:embed="rId2"/>
          <a:stretch>
            <a:fillRect/>
          </a:stretch>
        </p:blipFill>
        <p:spPr>
          <a:xfrm>
            <a:off x="2555311" y="2329255"/>
            <a:ext cx="2973611" cy="3799688"/>
          </a:xfrm>
          <a:prstGeom prst="rect">
            <a:avLst/>
          </a:prstGeom>
        </p:spPr>
      </p:pic>
    </p:spTree>
    <p:extLst>
      <p:ext uri="{BB962C8B-B14F-4D97-AF65-F5344CB8AC3E}">
        <p14:creationId xmlns:p14="http://schemas.microsoft.com/office/powerpoint/2010/main" val="4435422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xmlns="" id="{F88BCA96-F8E3-4BF9-B95D-D820CF4E3AE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xmlns="" id="{36BFBDE0-1FE8-4480-8CB6-3BC97C941164}"/>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2360612" y="0"/>
            <a:ext cx="2436813" cy="6858001"/>
            <a:chOff x="1320800" y="0"/>
            <a:chExt cx="2436813" cy="6858001"/>
          </a:xfrm>
        </p:grpSpPr>
        <p:sp>
          <p:nvSpPr>
            <p:cNvPr id="18" name="Freeform 6">
              <a:extLst>
                <a:ext uri="{FF2B5EF4-FFF2-40B4-BE49-F238E27FC236}">
                  <a16:creationId xmlns:a16="http://schemas.microsoft.com/office/drawing/2014/main" xmlns="" id="{0B41F6BA-F0A5-41E1-9E88-9DB368A2D48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9" name="Freeform 7">
              <a:extLst>
                <a:ext uri="{FF2B5EF4-FFF2-40B4-BE49-F238E27FC236}">
                  <a16:creationId xmlns:a16="http://schemas.microsoft.com/office/drawing/2014/main" xmlns="" id="{D5AB7DD5-D0D2-4306-A90C-CAD99F6C337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20" name="Freeform 8">
              <a:extLst>
                <a:ext uri="{FF2B5EF4-FFF2-40B4-BE49-F238E27FC236}">
                  <a16:creationId xmlns:a16="http://schemas.microsoft.com/office/drawing/2014/main" xmlns="" id="{EC7A2C2F-9938-423A-9C89-F87EAA64938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21" name="Freeform 9">
              <a:extLst>
                <a:ext uri="{FF2B5EF4-FFF2-40B4-BE49-F238E27FC236}">
                  <a16:creationId xmlns:a16="http://schemas.microsoft.com/office/drawing/2014/main" xmlns="" id="{FD82CD3E-7041-46D3-865F-BDBE6955110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22" name="Freeform 10">
              <a:extLst>
                <a:ext uri="{FF2B5EF4-FFF2-40B4-BE49-F238E27FC236}">
                  <a16:creationId xmlns:a16="http://schemas.microsoft.com/office/drawing/2014/main" xmlns="" id="{77833CF9-102C-4DC4-8E83-DB3BBA0DB1D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23" name="Freeform 11">
              <a:extLst>
                <a:ext uri="{FF2B5EF4-FFF2-40B4-BE49-F238E27FC236}">
                  <a16:creationId xmlns:a16="http://schemas.microsoft.com/office/drawing/2014/main" xmlns="" id="{F00CC9CE-566B-474E-B3D1-D81C5E8FCE0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ítulo 1">
            <a:extLst>
              <a:ext uri="{FF2B5EF4-FFF2-40B4-BE49-F238E27FC236}">
                <a16:creationId xmlns:a16="http://schemas.microsoft.com/office/drawing/2014/main" xmlns="" id="{74BBAFF3-4524-4FE3-B42D-CF445C423A59}"/>
              </a:ext>
            </a:extLst>
          </p:cNvPr>
          <p:cNvSpPr>
            <a:spLocks noGrp="1"/>
          </p:cNvSpPr>
          <p:nvPr>
            <p:ph type="title"/>
          </p:nvPr>
        </p:nvSpPr>
        <p:spPr>
          <a:xfrm>
            <a:off x="3949131" y="485335"/>
            <a:ext cx="7999949" cy="1752599"/>
          </a:xfrm>
        </p:spPr>
        <p:txBody>
          <a:bodyPr>
            <a:normAutofit/>
          </a:bodyPr>
          <a:lstStyle/>
          <a:p>
            <a:pPr>
              <a:lnSpc>
                <a:spcPct val="90000"/>
              </a:lnSpc>
            </a:pPr>
            <a:r>
              <a:rPr lang="es-MX" dirty="0"/>
              <a:t>Como evidencia gráfica de cualquier anomalía, el método a seguir es:</a:t>
            </a:r>
          </a:p>
        </p:txBody>
      </p:sp>
      <p:pic>
        <p:nvPicPr>
          <p:cNvPr id="8" name="Imagen 7">
            <a:extLst>
              <a:ext uri="{FF2B5EF4-FFF2-40B4-BE49-F238E27FC236}">
                <a16:creationId xmlns:a16="http://schemas.microsoft.com/office/drawing/2014/main" xmlns="" id="{C0AA53A9-5E97-462B-8C9B-EE9D7FADFD6B}"/>
              </a:ext>
            </a:extLst>
          </p:cNvPr>
          <p:cNvPicPr>
            <a:picLocks noChangeAspect="1"/>
          </p:cNvPicPr>
          <p:nvPr/>
        </p:nvPicPr>
        <p:blipFill rotWithShape="1">
          <a:blip r:embed="rId2"/>
          <a:srcRect t="10540" r="4" b="3524"/>
          <a:stretch/>
        </p:blipFill>
        <p:spPr>
          <a:xfrm>
            <a:off x="20" y="1"/>
            <a:ext cx="3175466" cy="1746553"/>
          </a:xfrm>
          <a:custGeom>
            <a:avLst/>
            <a:gdLst>
              <a:gd name="connsiteX0" fmla="*/ 0 w 3175486"/>
              <a:gd name="connsiteY0" fmla="*/ 0 h 1746553"/>
              <a:gd name="connsiteX1" fmla="*/ 3175486 w 3175486"/>
              <a:gd name="connsiteY1" fmla="*/ 0 h 1746553"/>
              <a:gd name="connsiteX2" fmla="*/ 2881046 w 3175486"/>
              <a:gd name="connsiteY2" fmla="*/ 1746553 h 1746553"/>
              <a:gd name="connsiteX3" fmla="*/ 0 w 3175486"/>
              <a:gd name="connsiteY3" fmla="*/ 1260188 h 1746553"/>
            </a:gdLst>
            <a:ahLst/>
            <a:cxnLst>
              <a:cxn ang="0">
                <a:pos x="connsiteX0" y="connsiteY0"/>
              </a:cxn>
              <a:cxn ang="0">
                <a:pos x="connsiteX1" y="connsiteY1"/>
              </a:cxn>
              <a:cxn ang="0">
                <a:pos x="connsiteX2" y="connsiteY2"/>
              </a:cxn>
              <a:cxn ang="0">
                <a:pos x="connsiteX3" y="connsiteY3"/>
              </a:cxn>
            </a:cxnLst>
            <a:rect l="l" t="t" r="r" b="b"/>
            <a:pathLst>
              <a:path w="3175486" h="1746553">
                <a:moveTo>
                  <a:pt x="0" y="0"/>
                </a:moveTo>
                <a:lnTo>
                  <a:pt x="3175486" y="0"/>
                </a:lnTo>
                <a:lnTo>
                  <a:pt x="2881046" y="1746553"/>
                </a:lnTo>
                <a:lnTo>
                  <a:pt x="0" y="1260188"/>
                </a:lnTo>
                <a:close/>
              </a:path>
            </a:pathLst>
          </a:custGeom>
          <a:ln w="38100">
            <a:noFill/>
          </a:ln>
          <a:effectLst/>
        </p:spPr>
      </p:pic>
      <p:pic>
        <p:nvPicPr>
          <p:cNvPr id="7" name="Imagen 6">
            <a:extLst>
              <a:ext uri="{FF2B5EF4-FFF2-40B4-BE49-F238E27FC236}">
                <a16:creationId xmlns:a16="http://schemas.microsoft.com/office/drawing/2014/main" xmlns="" id="{D6726354-964E-4F8B-B04C-B903CCAE95B6}"/>
              </a:ext>
            </a:extLst>
          </p:cNvPr>
          <p:cNvPicPr>
            <a:picLocks noChangeAspect="1"/>
          </p:cNvPicPr>
          <p:nvPr/>
        </p:nvPicPr>
        <p:blipFill rotWithShape="1">
          <a:blip r:embed="rId3"/>
          <a:srcRect l="3181" r="-2" b="-2"/>
          <a:stretch/>
        </p:blipFill>
        <p:spPr>
          <a:xfrm>
            <a:off x="1" y="1260552"/>
            <a:ext cx="2880987" cy="2231739"/>
          </a:xfrm>
          <a:custGeom>
            <a:avLst/>
            <a:gdLst>
              <a:gd name="connsiteX0" fmla="*/ 0 w 2880987"/>
              <a:gd name="connsiteY0" fmla="*/ 0 h 2231739"/>
              <a:gd name="connsiteX1" fmla="*/ 2880987 w 2880987"/>
              <a:gd name="connsiteY1" fmla="*/ 486355 h 2231739"/>
              <a:gd name="connsiteX2" fmla="*/ 2586744 w 2880987"/>
              <a:gd name="connsiteY2" fmla="*/ 2231739 h 2231739"/>
              <a:gd name="connsiteX3" fmla="*/ 0 w 2880987"/>
              <a:gd name="connsiteY3" fmla="*/ 1795057 h 2231739"/>
            </a:gdLst>
            <a:ahLst/>
            <a:cxnLst>
              <a:cxn ang="0">
                <a:pos x="connsiteX0" y="connsiteY0"/>
              </a:cxn>
              <a:cxn ang="0">
                <a:pos x="connsiteX1" y="connsiteY1"/>
              </a:cxn>
              <a:cxn ang="0">
                <a:pos x="connsiteX2" y="connsiteY2"/>
              </a:cxn>
              <a:cxn ang="0">
                <a:pos x="connsiteX3" y="connsiteY3"/>
              </a:cxn>
            </a:cxnLst>
            <a:rect l="l" t="t" r="r" b="b"/>
            <a:pathLst>
              <a:path w="2880987" h="2231739">
                <a:moveTo>
                  <a:pt x="0" y="0"/>
                </a:moveTo>
                <a:lnTo>
                  <a:pt x="2880987" y="486355"/>
                </a:lnTo>
                <a:lnTo>
                  <a:pt x="2586744" y="2231739"/>
                </a:lnTo>
                <a:lnTo>
                  <a:pt x="0" y="1795057"/>
                </a:lnTo>
                <a:close/>
              </a:path>
            </a:pathLst>
          </a:custGeom>
          <a:ln w="38100">
            <a:noFill/>
          </a:ln>
          <a:effectLst/>
        </p:spPr>
      </p:pic>
      <p:cxnSp>
        <p:nvCxnSpPr>
          <p:cNvPr id="25" name="Straight Connector 24">
            <a:extLst>
              <a:ext uri="{FF2B5EF4-FFF2-40B4-BE49-F238E27FC236}">
                <a16:creationId xmlns:a16="http://schemas.microsoft.com/office/drawing/2014/main" xmlns="" id="{62631AD8-8D78-454A-9A09-53682B7E0125}"/>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a:stCxn id="20" idx="0"/>
            <a:endCxn id="22" idx="2"/>
          </p:cNvCxnSpPr>
          <p:nvPr>
            <p:extLst>
              <p:ext uri="{386F3935-93C4-4BCD-93E2-E3B085C9AB24}">
                <p16:designElem xmlns:p16="http://schemas.microsoft.com/office/powerpoint/2015/main" xmlns="" val="1"/>
              </p:ext>
            </p:extLst>
          </p:nvPr>
        </p:nvCxnSpPr>
        <p:spPr>
          <a:xfrm>
            <a:off x="1" y="1260552"/>
            <a:ext cx="2881045" cy="486002"/>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5" name="Imagen 4">
            <a:extLst>
              <a:ext uri="{FF2B5EF4-FFF2-40B4-BE49-F238E27FC236}">
                <a16:creationId xmlns:a16="http://schemas.microsoft.com/office/drawing/2014/main" xmlns="" id="{F5359C66-F4A4-4BB8-9918-C9D7E0ED6B1E}"/>
              </a:ext>
            </a:extLst>
          </p:cNvPr>
          <p:cNvPicPr>
            <a:picLocks noChangeAspect="1"/>
          </p:cNvPicPr>
          <p:nvPr/>
        </p:nvPicPr>
        <p:blipFill rotWithShape="1">
          <a:blip r:embed="rId4"/>
          <a:srcRect l="3510" r="17952" b="-3"/>
          <a:stretch/>
        </p:blipFill>
        <p:spPr>
          <a:xfrm>
            <a:off x="20" y="3055632"/>
            <a:ext cx="2586720" cy="2190319"/>
          </a:xfrm>
          <a:custGeom>
            <a:avLst/>
            <a:gdLst>
              <a:gd name="connsiteX0" fmla="*/ 0 w 2586740"/>
              <a:gd name="connsiteY0" fmla="*/ 0 h 2190319"/>
              <a:gd name="connsiteX1" fmla="*/ 2586740 w 2586740"/>
              <a:gd name="connsiteY1" fmla="*/ 436681 h 2190319"/>
              <a:gd name="connsiteX2" fmla="*/ 2294818 w 2586740"/>
              <a:gd name="connsiteY2" fmla="*/ 2168301 h 2190319"/>
              <a:gd name="connsiteX3" fmla="*/ 2310547 w 2586740"/>
              <a:gd name="connsiteY3" fmla="*/ 2190319 h 2190319"/>
              <a:gd name="connsiteX4" fmla="*/ 0 w 2586740"/>
              <a:gd name="connsiteY4" fmla="*/ 1846332 h 21903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6740" h="2190319">
                <a:moveTo>
                  <a:pt x="0" y="0"/>
                </a:moveTo>
                <a:lnTo>
                  <a:pt x="2586740" y="436681"/>
                </a:lnTo>
                <a:lnTo>
                  <a:pt x="2294818" y="2168301"/>
                </a:lnTo>
                <a:lnTo>
                  <a:pt x="2310547" y="2190319"/>
                </a:lnTo>
                <a:lnTo>
                  <a:pt x="0" y="1846332"/>
                </a:lnTo>
                <a:close/>
              </a:path>
            </a:pathLst>
          </a:custGeom>
          <a:ln w="38100">
            <a:noFill/>
          </a:ln>
          <a:effectLst/>
        </p:spPr>
      </p:pic>
      <p:cxnSp>
        <p:nvCxnSpPr>
          <p:cNvPr id="27" name="Straight Connector 26">
            <a:extLst>
              <a:ext uri="{FF2B5EF4-FFF2-40B4-BE49-F238E27FC236}">
                <a16:creationId xmlns:a16="http://schemas.microsoft.com/office/drawing/2014/main" xmlns="" id="{FDC4D80D-0AEF-4D43-9FF9-FEF3AF78A431}"/>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a:stCxn id="18" idx="0"/>
            <a:endCxn id="20" idx="2"/>
          </p:cNvCxnSpPr>
          <p:nvPr>
            <p:extLst>
              <p:ext uri="{386F3935-93C4-4BCD-93E2-E3B085C9AB24}">
                <p16:designElem xmlns:p16="http://schemas.microsoft.com/office/powerpoint/2015/main" xmlns="" val="1"/>
              </p:ext>
            </p:extLst>
          </p:nvPr>
        </p:nvCxnSpPr>
        <p:spPr>
          <a:xfrm>
            <a:off x="0" y="3055632"/>
            <a:ext cx="2586745" cy="436659"/>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6" name="Imagen 5">
            <a:extLst>
              <a:ext uri="{FF2B5EF4-FFF2-40B4-BE49-F238E27FC236}">
                <a16:creationId xmlns:a16="http://schemas.microsoft.com/office/drawing/2014/main" xmlns="" id="{BFD7BD77-670F-4608-B079-6E13AC749254}"/>
              </a:ext>
            </a:extLst>
          </p:cNvPr>
          <p:cNvPicPr>
            <a:picLocks noChangeAspect="1"/>
          </p:cNvPicPr>
          <p:nvPr/>
        </p:nvPicPr>
        <p:blipFill rotWithShape="1">
          <a:blip r:embed="rId5"/>
          <a:srcRect t="9569" r="2" b="15036"/>
          <a:stretch/>
        </p:blipFill>
        <p:spPr>
          <a:xfrm>
            <a:off x="20" y="4901964"/>
            <a:ext cx="3459143" cy="1956037"/>
          </a:xfrm>
          <a:custGeom>
            <a:avLst/>
            <a:gdLst>
              <a:gd name="connsiteX0" fmla="*/ 0 w 3459163"/>
              <a:gd name="connsiteY0" fmla="*/ 0 h 1956037"/>
              <a:gd name="connsiteX1" fmla="*/ 2310547 w 3459163"/>
              <a:gd name="connsiteY1" fmla="*/ 343987 h 1956037"/>
              <a:gd name="connsiteX2" fmla="*/ 3459163 w 3459163"/>
              <a:gd name="connsiteY2" fmla="*/ 1951804 h 1956037"/>
              <a:gd name="connsiteX3" fmla="*/ 0 w 3459163"/>
              <a:gd name="connsiteY3" fmla="*/ 1956037 h 1956037"/>
            </a:gdLst>
            <a:ahLst/>
            <a:cxnLst>
              <a:cxn ang="0">
                <a:pos x="connsiteX0" y="connsiteY0"/>
              </a:cxn>
              <a:cxn ang="0">
                <a:pos x="connsiteX1" y="connsiteY1"/>
              </a:cxn>
              <a:cxn ang="0">
                <a:pos x="connsiteX2" y="connsiteY2"/>
              </a:cxn>
              <a:cxn ang="0">
                <a:pos x="connsiteX3" y="connsiteY3"/>
              </a:cxn>
            </a:cxnLst>
            <a:rect l="l" t="t" r="r" b="b"/>
            <a:pathLst>
              <a:path w="3459163" h="1956037">
                <a:moveTo>
                  <a:pt x="0" y="0"/>
                </a:moveTo>
                <a:lnTo>
                  <a:pt x="2310547" y="343987"/>
                </a:lnTo>
                <a:lnTo>
                  <a:pt x="3459163" y="1951804"/>
                </a:lnTo>
                <a:lnTo>
                  <a:pt x="0" y="1956037"/>
                </a:lnTo>
                <a:close/>
              </a:path>
            </a:pathLst>
          </a:custGeom>
          <a:ln w="38100">
            <a:noFill/>
          </a:ln>
          <a:effectLst/>
        </p:spPr>
      </p:pic>
      <p:cxnSp>
        <p:nvCxnSpPr>
          <p:cNvPr id="29" name="Straight Connector 28">
            <a:extLst>
              <a:ext uri="{FF2B5EF4-FFF2-40B4-BE49-F238E27FC236}">
                <a16:creationId xmlns:a16="http://schemas.microsoft.com/office/drawing/2014/main" xmlns="" id="{472F876C-E8E0-4607-9A8F-FF7A3C9B833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a:stCxn id="19" idx="0"/>
            <a:endCxn id="18" idx="2"/>
          </p:cNvCxnSpPr>
          <p:nvPr>
            <p:extLst>
              <p:ext uri="{386F3935-93C4-4BCD-93E2-E3B085C9AB24}">
                <p16:designElem xmlns:p16="http://schemas.microsoft.com/office/powerpoint/2015/main" xmlns="" val="1"/>
              </p:ext>
            </p:extLst>
          </p:nvPr>
        </p:nvCxnSpPr>
        <p:spPr>
          <a:xfrm>
            <a:off x="0" y="4901964"/>
            <a:ext cx="2294818" cy="321969"/>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 name="Marcador de contenido 2">
            <a:extLst>
              <a:ext uri="{FF2B5EF4-FFF2-40B4-BE49-F238E27FC236}">
                <a16:creationId xmlns:a16="http://schemas.microsoft.com/office/drawing/2014/main" xmlns="" id="{BC33A8ED-041C-4D96-84AA-3E36113B1711}"/>
              </a:ext>
            </a:extLst>
          </p:cNvPr>
          <p:cNvSpPr>
            <a:spLocks noGrp="1"/>
          </p:cNvSpPr>
          <p:nvPr>
            <p:ph idx="1"/>
          </p:nvPr>
        </p:nvSpPr>
        <p:spPr>
          <a:xfrm>
            <a:off x="3765254" y="1711860"/>
            <a:ext cx="7999949" cy="4660805"/>
          </a:xfrm>
        </p:spPr>
        <p:txBody>
          <a:bodyPr>
            <a:normAutofit/>
          </a:bodyPr>
          <a:lstStyle/>
          <a:p>
            <a:pPr algn="just">
              <a:lnSpc>
                <a:spcPct val="90000"/>
              </a:lnSpc>
            </a:pPr>
            <a:r>
              <a:rPr lang="es-MX" sz="2200" dirty="0"/>
              <a:t>Tomar fotos de la puerta derecha del contenedor donde se ubican el No. Del contenedor y el tipo, así como los pesos brutos, netos y tara, tanto en </a:t>
            </a:r>
            <a:r>
              <a:rPr lang="es-MX" sz="2200" dirty="0" err="1"/>
              <a:t>lbs</a:t>
            </a:r>
            <a:r>
              <a:rPr lang="es-MX" sz="2200" dirty="0"/>
              <a:t> como en </a:t>
            </a:r>
            <a:r>
              <a:rPr lang="es-MX" sz="2200" dirty="0" err="1"/>
              <a:t>kgs</a:t>
            </a:r>
            <a:r>
              <a:rPr lang="es-MX" sz="2200" dirty="0"/>
              <a:t>. En el interior del contenedor, costados izquierdo y derecho, parte frontal y techo; en total, (6) Nos. Que deberán ser iguales. Incluir en las fotos, la placa (cobre) de registro del contenedor,</a:t>
            </a:r>
          </a:p>
          <a:p>
            <a:pPr algn="just">
              <a:lnSpc>
                <a:spcPct val="90000"/>
              </a:lnSpc>
            </a:pPr>
            <a:r>
              <a:rPr lang="es-MX" sz="2200" dirty="0"/>
              <a:t>Si la puerta derecha del contenedor trae sello de origen, tomarle foto al No, y/o letras. También, al abrir la puerta y a la carga, para comprobar las condiciones de la misma.</a:t>
            </a:r>
          </a:p>
        </p:txBody>
      </p:sp>
    </p:spTree>
    <p:extLst>
      <p:ext uri="{BB962C8B-B14F-4D97-AF65-F5344CB8AC3E}">
        <p14:creationId xmlns:p14="http://schemas.microsoft.com/office/powerpoint/2010/main" val="34829368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xmlns="" id="{DF8D5C46-63E5-40C5-A208-4B2189FA1032}"/>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50812" y="0"/>
            <a:ext cx="2436813" cy="6858001"/>
            <a:chOff x="1320800" y="0"/>
            <a:chExt cx="2436813" cy="6858001"/>
          </a:xfrm>
        </p:grpSpPr>
        <p:sp>
          <p:nvSpPr>
            <p:cNvPr id="13" name="Freeform 6">
              <a:extLst>
                <a:ext uri="{FF2B5EF4-FFF2-40B4-BE49-F238E27FC236}">
                  <a16:creationId xmlns:a16="http://schemas.microsoft.com/office/drawing/2014/main" xmlns="" id="{4A42B4ED-376E-46C3-8BB2-EAFC660D112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4" name="Freeform 7">
              <a:extLst>
                <a:ext uri="{FF2B5EF4-FFF2-40B4-BE49-F238E27FC236}">
                  <a16:creationId xmlns:a16="http://schemas.microsoft.com/office/drawing/2014/main" xmlns="" id="{94E0795D-42C3-4DFD-AEB0-286A1CF143F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5" name="Freeform 8">
              <a:extLst>
                <a:ext uri="{FF2B5EF4-FFF2-40B4-BE49-F238E27FC236}">
                  <a16:creationId xmlns:a16="http://schemas.microsoft.com/office/drawing/2014/main" xmlns="" id="{A2ACED1B-99D0-4C14-B63B-963889DCDBC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6" name="Freeform 9">
              <a:extLst>
                <a:ext uri="{FF2B5EF4-FFF2-40B4-BE49-F238E27FC236}">
                  <a16:creationId xmlns:a16="http://schemas.microsoft.com/office/drawing/2014/main" xmlns="" id="{5C5D324F-33A3-4C66-BFE5-1742CA4E594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7" name="Freeform 10">
              <a:extLst>
                <a:ext uri="{FF2B5EF4-FFF2-40B4-BE49-F238E27FC236}">
                  <a16:creationId xmlns:a16="http://schemas.microsoft.com/office/drawing/2014/main" xmlns="" id="{EC572FC8-A465-4BA3-BA4D-2EC538C042A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8" name="Freeform 11">
              <a:extLst>
                <a:ext uri="{FF2B5EF4-FFF2-40B4-BE49-F238E27FC236}">
                  <a16:creationId xmlns:a16="http://schemas.microsoft.com/office/drawing/2014/main" xmlns="" id="{66CC2B15-8E3B-4CFF-99E4-5B4E4D8CF93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3" name="Marcador de contenido 2">
            <a:extLst>
              <a:ext uri="{FF2B5EF4-FFF2-40B4-BE49-F238E27FC236}">
                <a16:creationId xmlns:a16="http://schemas.microsoft.com/office/drawing/2014/main" xmlns="" id="{9F620FBB-1F4F-4DF4-B41D-26D3FD74D82F}"/>
              </a:ext>
            </a:extLst>
          </p:cNvPr>
          <p:cNvSpPr>
            <a:spLocks noGrp="1"/>
          </p:cNvSpPr>
          <p:nvPr>
            <p:ph idx="1"/>
          </p:nvPr>
        </p:nvSpPr>
        <p:spPr>
          <a:xfrm>
            <a:off x="1268412" y="695178"/>
            <a:ext cx="4718053" cy="5467643"/>
          </a:xfrm>
        </p:spPr>
        <p:txBody>
          <a:bodyPr>
            <a:normAutofit/>
          </a:bodyPr>
          <a:lstStyle/>
          <a:p>
            <a:pPr algn="just">
              <a:lnSpc>
                <a:spcPct val="90000"/>
              </a:lnSpc>
            </a:pPr>
            <a:r>
              <a:rPr lang="es-MX" altLang="es-MX" sz="2000" dirty="0">
                <a:latin typeface="Calibri" panose="020F0502020204030204" pitchFamily="34" charset="0"/>
                <a:ea typeface="Calibri" panose="020F0502020204030204" pitchFamily="34" charset="0"/>
                <a:cs typeface="Times New Roman" panose="02020603050405020304" pitchFamily="18" charset="0"/>
              </a:rPr>
              <a:t>En cuanto a la carga; se deberá comprobar que no haya faltantes, si los hubiera, anotarlo en el formato respectivo, esto, en coordinación con la Agencia Aduanal, Aduana, Representante del cliente y de la terminal portuaria y/o Almacén.</a:t>
            </a:r>
          </a:p>
          <a:p>
            <a:pPr algn="just">
              <a:lnSpc>
                <a:spcPct val="90000"/>
              </a:lnSpc>
            </a:pPr>
            <a:r>
              <a:rPr lang="es-MX" sz="2000" dirty="0"/>
              <a:t>Es importante que en el reporte, se registre la hora de llegada al sitio del servicio, hora de inicio de actividades y la hora en que termina, que es cuando se cierra el contenedor y se anota el No. Del nuevo SELLO</a:t>
            </a:r>
            <a:endParaRPr lang="es-MX" altLang="es-MX" sz="2000" dirty="0"/>
          </a:p>
          <a:p>
            <a:pPr>
              <a:lnSpc>
                <a:spcPct val="90000"/>
              </a:lnSpc>
            </a:pPr>
            <a:endParaRPr lang="es-MX" sz="1700" dirty="0"/>
          </a:p>
        </p:txBody>
      </p:sp>
      <p:sp>
        <p:nvSpPr>
          <p:cNvPr id="20" name="Rounded Rectangle 16">
            <a:extLst>
              <a:ext uri="{FF2B5EF4-FFF2-40B4-BE49-F238E27FC236}">
                <a16:creationId xmlns:a16="http://schemas.microsoft.com/office/drawing/2014/main" xmlns="" id="{63A60C88-7443-4827-9241-5019758CB4F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096000" y="648931"/>
            <a:ext cx="5407023" cy="5231964"/>
          </a:xfrm>
          <a:prstGeom prst="roundRect">
            <a:avLst>
              <a:gd name="adj" fmla="val 4834"/>
            </a:avLst>
          </a:prstGeom>
          <a:solidFill>
            <a:schemeClr val="bg1"/>
          </a:solidFill>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Imagen 6">
            <a:extLst>
              <a:ext uri="{FF2B5EF4-FFF2-40B4-BE49-F238E27FC236}">
                <a16:creationId xmlns:a16="http://schemas.microsoft.com/office/drawing/2014/main" xmlns="" id="{3E41D9DB-5D48-4EA5-9A3C-A60B320B8C1A}"/>
              </a:ext>
            </a:extLst>
          </p:cNvPr>
          <p:cNvPicPr/>
          <p:nvPr/>
        </p:nvPicPr>
        <p:blipFill>
          <a:blip r:embed="rId2"/>
          <a:stretch>
            <a:fillRect/>
          </a:stretch>
        </p:blipFill>
        <p:spPr>
          <a:xfrm>
            <a:off x="6434407" y="1500131"/>
            <a:ext cx="4744154" cy="3569975"/>
          </a:xfrm>
          <a:prstGeom prst="rect">
            <a:avLst/>
          </a:prstGeom>
        </p:spPr>
      </p:pic>
    </p:spTree>
    <p:extLst>
      <p:ext uri="{BB962C8B-B14F-4D97-AF65-F5344CB8AC3E}">
        <p14:creationId xmlns:p14="http://schemas.microsoft.com/office/powerpoint/2010/main" val="22153733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1" name="Group 70">
            <a:extLst>
              <a:ext uri="{FF2B5EF4-FFF2-40B4-BE49-F238E27FC236}">
                <a16:creationId xmlns:a16="http://schemas.microsoft.com/office/drawing/2014/main" xmlns="" id="{28A4A409-9242-444A-AC1F-809866828B50}"/>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50812" y="0"/>
            <a:ext cx="2436813" cy="6858001"/>
            <a:chOff x="1320800" y="0"/>
            <a:chExt cx="2436813" cy="6858001"/>
          </a:xfrm>
        </p:grpSpPr>
        <p:sp>
          <p:nvSpPr>
            <p:cNvPr id="72" name="Freeform 6">
              <a:extLst>
                <a:ext uri="{FF2B5EF4-FFF2-40B4-BE49-F238E27FC236}">
                  <a16:creationId xmlns:a16="http://schemas.microsoft.com/office/drawing/2014/main" xmlns="" id="{ABF65108-5AB6-40BD-BCAF-526D8E30910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73" name="Freeform 7">
              <a:extLst>
                <a:ext uri="{FF2B5EF4-FFF2-40B4-BE49-F238E27FC236}">
                  <a16:creationId xmlns:a16="http://schemas.microsoft.com/office/drawing/2014/main" xmlns="" id="{C77C904B-BC3A-472F-BB70-8750D41E41D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74" name="Freeform 8">
              <a:extLst>
                <a:ext uri="{FF2B5EF4-FFF2-40B4-BE49-F238E27FC236}">
                  <a16:creationId xmlns:a16="http://schemas.microsoft.com/office/drawing/2014/main" xmlns="" id="{E910D569-2CFD-4010-B886-2F31BB8EC9C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75" name="Freeform 9">
              <a:extLst>
                <a:ext uri="{FF2B5EF4-FFF2-40B4-BE49-F238E27FC236}">
                  <a16:creationId xmlns:a16="http://schemas.microsoft.com/office/drawing/2014/main" xmlns="" id="{5A816932-FBAD-46C0-AA92-336589A5A91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76" name="Freeform 10">
              <a:extLst>
                <a:ext uri="{FF2B5EF4-FFF2-40B4-BE49-F238E27FC236}">
                  <a16:creationId xmlns:a16="http://schemas.microsoft.com/office/drawing/2014/main" xmlns="" id="{3D914BDD-E5E0-4DFB-8072-5B498F94A69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77" name="Freeform 11">
              <a:extLst>
                <a:ext uri="{FF2B5EF4-FFF2-40B4-BE49-F238E27FC236}">
                  <a16:creationId xmlns:a16="http://schemas.microsoft.com/office/drawing/2014/main" xmlns="" id="{ED9E392E-46C2-4B84-A121-9B2BC452F02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ítulo 1">
            <a:extLst>
              <a:ext uri="{FF2B5EF4-FFF2-40B4-BE49-F238E27FC236}">
                <a16:creationId xmlns:a16="http://schemas.microsoft.com/office/drawing/2014/main" xmlns="" id="{893A4B3E-347B-41CD-88AF-38D09F1089BC}"/>
              </a:ext>
            </a:extLst>
          </p:cNvPr>
          <p:cNvSpPr>
            <a:spLocks noGrp="1"/>
          </p:cNvSpPr>
          <p:nvPr>
            <p:ph type="title"/>
          </p:nvPr>
        </p:nvSpPr>
        <p:spPr>
          <a:xfrm>
            <a:off x="1819273" y="551015"/>
            <a:ext cx="2812385" cy="1752599"/>
          </a:xfrm>
        </p:spPr>
        <p:txBody>
          <a:bodyPr>
            <a:normAutofit/>
          </a:bodyPr>
          <a:lstStyle/>
          <a:p>
            <a:r>
              <a:rPr lang="es-MX" sz="3200" b="1" dirty="0"/>
              <a:t>CARGA SUELTA O BREAK BULK</a:t>
            </a:r>
            <a:r>
              <a:rPr lang="es-MX" sz="3200" dirty="0"/>
              <a:t>: </a:t>
            </a:r>
          </a:p>
        </p:txBody>
      </p:sp>
      <p:sp>
        <p:nvSpPr>
          <p:cNvPr id="3" name="Marcador de contenido 2">
            <a:extLst>
              <a:ext uri="{FF2B5EF4-FFF2-40B4-BE49-F238E27FC236}">
                <a16:creationId xmlns:a16="http://schemas.microsoft.com/office/drawing/2014/main" xmlns="" id="{DF27F4E0-0E90-4336-9C5D-97EB41501BBF}"/>
              </a:ext>
            </a:extLst>
          </p:cNvPr>
          <p:cNvSpPr>
            <a:spLocks noGrp="1"/>
          </p:cNvSpPr>
          <p:nvPr>
            <p:ph idx="1"/>
          </p:nvPr>
        </p:nvSpPr>
        <p:spPr>
          <a:xfrm>
            <a:off x="1354203" y="2303615"/>
            <a:ext cx="3434349" cy="3340626"/>
          </a:xfrm>
        </p:spPr>
        <p:txBody>
          <a:bodyPr>
            <a:normAutofit/>
          </a:bodyPr>
          <a:lstStyle/>
          <a:p>
            <a:pPr algn="just">
              <a:lnSpc>
                <a:spcPct val="90000"/>
              </a:lnSpc>
            </a:pPr>
            <a:r>
              <a:rPr lang="es-MX" sz="2000" dirty="0"/>
              <a:t>La inspección de éste tipo de carga, se efectúa a bordo de los Buques, ya sea de importación y exportación y que por su naturaleza casi siempre es carga (</a:t>
            </a:r>
            <a:r>
              <a:rPr lang="es-MX" sz="2000" dirty="0" smtClean="0"/>
              <a:t>sobre dimensionada). </a:t>
            </a:r>
            <a:r>
              <a:rPr lang="es-MX" sz="2000" dirty="0"/>
              <a:t>Para su traslado se utilizan contenedores de tipo FLAT RACK.</a:t>
            </a:r>
          </a:p>
          <a:p>
            <a:pPr>
              <a:lnSpc>
                <a:spcPct val="90000"/>
              </a:lnSpc>
            </a:pPr>
            <a:endParaRPr lang="es-MX" sz="1800" dirty="0"/>
          </a:p>
        </p:txBody>
      </p:sp>
      <p:pic>
        <p:nvPicPr>
          <p:cNvPr id="3074" name="Picture 2" descr="Imagen relacionada">
            <a:extLst>
              <a:ext uri="{FF2B5EF4-FFF2-40B4-BE49-F238E27FC236}">
                <a16:creationId xmlns:a16="http://schemas.microsoft.com/office/drawing/2014/main" xmlns="" id="{528EA035-F4F0-409A-B014-A17A67F3C2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52252" y="1011765"/>
            <a:ext cx="5719128" cy="45467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22263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1C6B611C-E6B9-4461-B925-A64778D7011D}"/>
              </a:ext>
            </a:extLst>
          </p:cNvPr>
          <p:cNvSpPr>
            <a:spLocks noGrp="1"/>
          </p:cNvSpPr>
          <p:nvPr>
            <p:ph type="title"/>
          </p:nvPr>
        </p:nvSpPr>
        <p:spPr>
          <a:xfrm>
            <a:off x="1481030" y="135465"/>
            <a:ext cx="5747778" cy="1752599"/>
          </a:xfrm>
        </p:spPr>
        <p:txBody>
          <a:bodyPr>
            <a:normAutofit/>
          </a:bodyPr>
          <a:lstStyle/>
          <a:p>
            <a:pPr>
              <a:lnSpc>
                <a:spcPct val="90000"/>
              </a:lnSpc>
            </a:pPr>
            <a:r>
              <a:rPr lang="es-MX" sz="3400" b="1" dirty="0"/>
              <a:t>INSPECCION DE CONTENEDORES “REEFERS” O REFRIGERADOS</a:t>
            </a:r>
            <a:endParaRPr lang="es-MX" sz="3400" dirty="0"/>
          </a:p>
        </p:txBody>
      </p:sp>
      <p:sp>
        <p:nvSpPr>
          <p:cNvPr id="3" name="Marcador de contenido 2">
            <a:extLst>
              <a:ext uri="{FF2B5EF4-FFF2-40B4-BE49-F238E27FC236}">
                <a16:creationId xmlns:a16="http://schemas.microsoft.com/office/drawing/2014/main" xmlns="" id="{B75D5ED7-202E-46D0-BC4E-2D0D981BA975}"/>
              </a:ext>
            </a:extLst>
          </p:cNvPr>
          <p:cNvSpPr>
            <a:spLocks noGrp="1"/>
          </p:cNvSpPr>
          <p:nvPr>
            <p:ph idx="1"/>
          </p:nvPr>
        </p:nvSpPr>
        <p:spPr>
          <a:xfrm>
            <a:off x="1334278" y="1756004"/>
            <a:ext cx="6218666" cy="4125938"/>
          </a:xfrm>
        </p:spPr>
        <p:txBody>
          <a:bodyPr>
            <a:normAutofit/>
          </a:bodyPr>
          <a:lstStyle/>
          <a:p>
            <a:pPr algn="just">
              <a:lnSpc>
                <a:spcPct val="90000"/>
              </a:lnSpc>
            </a:pPr>
            <a:r>
              <a:rPr lang="es-MX" sz="1800" dirty="0"/>
              <a:t>El contenedor </a:t>
            </a:r>
            <a:r>
              <a:rPr lang="es-MX" sz="1800" dirty="0" err="1"/>
              <a:t>reefer</a:t>
            </a:r>
            <a:r>
              <a:rPr lang="es-MX" sz="1800" dirty="0"/>
              <a:t> (contenedor refrigerado), es un tipo de contenedor intermodal equipado con un motor refrigerador que permite el transporte de mercancías sensibles a la temperatura, como frutas, verduras, lácteos, carnes, chocolate, vino, productos farmacéuticos, productos químicos, etc. También </a:t>
            </a:r>
            <a:r>
              <a:rPr lang="es-MX" sz="1800" dirty="0" smtClean="0"/>
              <a:t>llamados ”</a:t>
            </a:r>
            <a:r>
              <a:rPr lang="es-MX" sz="1800" b="1" i="1" dirty="0" smtClean="0"/>
              <a:t>Perecederos</a:t>
            </a:r>
            <a:r>
              <a:rPr lang="es-MX" sz="1800" dirty="0"/>
              <a:t>”</a:t>
            </a:r>
          </a:p>
          <a:p>
            <a:pPr algn="just">
              <a:lnSpc>
                <a:spcPct val="90000"/>
              </a:lnSpc>
            </a:pPr>
            <a:r>
              <a:rPr lang="es-MX" sz="1800" dirty="0"/>
              <a:t>Si bien el contenedor </a:t>
            </a:r>
            <a:r>
              <a:rPr lang="es-MX" sz="1800" dirty="0" err="1"/>
              <a:t>reefer</a:t>
            </a:r>
            <a:r>
              <a:rPr lang="es-MX" sz="1800" dirty="0"/>
              <a:t> viene equipado con un motor, éste depende siempre de una fuente de energía Eléctrica externa, que pueden ser las conexiones presentes en los buques o en las terminales o, en el caso de las plataformas que hacen el acarreo del contenedor, unos generadores que llevan éstas y comúnmente llamados “gen set”, Generadores portátiles, como fuente de energía.</a:t>
            </a:r>
          </a:p>
        </p:txBody>
      </p:sp>
      <p:pic>
        <p:nvPicPr>
          <p:cNvPr id="5" name="Imagen 4">
            <a:extLst>
              <a:ext uri="{FF2B5EF4-FFF2-40B4-BE49-F238E27FC236}">
                <a16:creationId xmlns:a16="http://schemas.microsoft.com/office/drawing/2014/main" xmlns="" id="{8B7E2B22-6F32-4136-940E-C9D1130A32A7}"/>
              </a:ext>
            </a:extLst>
          </p:cNvPr>
          <p:cNvPicPr/>
          <p:nvPr/>
        </p:nvPicPr>
        <p:blipFill rotWithShape="1">
          <a:blip r:embed="rId2"/>
          <a:srcRect r="5177" b="3"/>
          <a:stretch/>
        </p:blipFill>
        <p:spPr>
          <a:xfrm>
            <a:off x="7967111" y="1011765"/>
            <a:ext cx="3341190" cy="2642616"/>
          </a:xfrm>
          <a:prstGeom prst="rect">
            <a:avLst/>
          </a:prstGeom>
        </p:spPr>
      </p:pic>
      <p:pic>
        <p:nvPicPr>
          <p:cNvPr id="4" name="Imagen 3">
            <a:extLst>
              <a:ext uri="{FF2B5EF4-FFF2-40B4-BE49-F238E27FC236}">
                <a16:creationId xmlns:a16="http://schemas.microsoft.com/office/drawing/2014/main" xmlns="" id="{52951269-95A7-48EE-9481-9602ED9EB5D0}"/>
              </a:ext>
            </a:extLst>
          </p:cNvPr>
          <p:cNvPicPr/>
          <p:nvPr/>
        </p:nvPicPr>
        <p:blipFill rotWithShape="1">
          <a:blip r:embed="rId3"/>
          <a:srcRect t="24537" b="9142"/>
          <a:stretch/>
        </p:blipFill>
        <p:spPr>
          <a:xfrm>
            <a:off x="7967111" y="3818973"/>
            <a:ext cx="3341190" cy="1739500"/>
          </a:xfrm>
          <a:prstGeom prst="rect">
            <a:avLst/>
          </a:prstGeom>
        </p:spPr>
      </p:pic>
    </p:spTree>
    <p:extLst>
      <p:ext uri="{BB962C8B-B14F-4D97-AF65-F5344CB8AC3E}">
        <p14:creationId xmlns:p14="http://schemas.microsoft.com/office/powerpoint/2010/main" val="13542225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xmlns="" id="{9C990EEC-F50B-4210-909B-C6749B647D3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xmlns="" id="{E9C3F85D-435C-45BF-9CFC-7ACE930FAE1C}"/>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2360612" y="0"/>
            <a:ext cx="2436813" cy="6858001"/>
            <a:chOff x="1320800" y="0"/>
            <a:chExt cx="2436813" cy="6858001"/>
          </a:xfrm>
        </p:grpSpPr>
        <p:sp>
          <p:nvSpPr>
            <p:cNvPr id="14" name="Freeform 6">
              <a:extLst>
                <a:ext uri="{FF2B5EF4-FFF2-40B4-BE49-F238E27FC236}">
                  <a16:creationId xmlns:a16="http://schemas.microsoft.com/office/drawing/2014/main" xmlns="" id="{C0DB1233-B9FA-48CC-A8F7-ECF1C5E943B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5" name="Freeform 7">
              <a:extLst>
                <a:ext uri="{FF2B5EF4-FFF2-40B4-BE49-F238E27FC236}">
                  <a16:creationId xmlns:a16="http://schemas.microsoft.com/office/drawing/2014/main" xmlns="" id="{CC41E8BA-D332-434C-8935-990796DE7D0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6" name="Freeform 8">
              <a:extLst>
                <a:ext uri="{FF2B5EF4-FFF2-40B4-BE49-F238E27FC236}">
                  <a16:creationId xmlns:a16="http://schemas.microsoft.com/office/drawing/2014/main" xmlns="" id="{F154EBF1-9FA5-411E-8F8A-6AFF90C64E9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7" name="Freeform 9">
              <a:extLst>
                <a:ext uri="{FF2B5EF4-FFF2-40B4-BE49-F238E27FC236}">
                  <a16:creationId xmlns:a16="http://schemas.microsoft.com/office/drawing/2014/main" xmlns="" id="{7894F796-53FB-4E54-8A32-85097594C59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8" name="Freeform 10">
              <a:extLst>
                <a:ext uri="{FF2B5EF4-FFF2-40B4-BE49-F238E27FC236}">
                  <a16:creationId xmlns:a16="http://schemas.microsoft.com/office/drawing/2014/main" xmlns="" id="{E9AFBF9B-D14F-4860-93DD-65B0347DEEA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9" name="Freeform 11">
              <a:extLst>
                <a:ext uri="{FF2B5EF4-FFF2-40B4-BE49-F238E27FC236}">
                  <a16:creationId xmlns:a16="http://schemas.microsoft.com/office/drawing/2014/main" xmlns="" id="{EFBB9C89-4D5E-4197-9CF1-E4F1A5DBDB3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pic>
        <p:nvPicPr>
          <p:cNvPr id="6" name="Imagen 5">
            <a:extLst>
              <a:ext uri="{FF2B5EF4-FFF2-40B4-BE49-F238E27FC236}">
                <a16:creationId xmlns:a16="http://schemas.microsoft.com/office/drawing/2014/main" xmlns="" id="{0AD1407A-E72F-42A6-B50E-5A049EFCF16B}"/>
              </a:ext>
            </a:extLst>
          </p:cNvPr>
          <p:cNvPicPr>
            <a:picLocks noChangeAspect="1"/>
          </p:cNvPicPr>
          <p:nvPr/>
        </p:nvPicPr>
        <p:blipFill rotWithShape="1">
          <a:blip r:embed="rId2"/>
          <a:srcRect l="7284" r="1895" b="4"/>
          <a:stretch/>
        </p:blipFill>
        <p:spPr>
          <a:xfrm>
            <a:off x="20" y="1"/>
            <a:ext cx="3175466" cy="2622205"/>
          </a:xfrm>
          <a:custGeom>
            <a:avLst/>
            <a:gdLst>
              <a:gd name="connsiteX0" fmla="*/ 0 w 3175486"/>
              <a:gd name="connsiteY0" fmla="*/ 0 h 2622205"/>
              <a:gd name="connsiteX1" fmla="*/ 3175486 w 3175486"/>
              <a:gd name="connsiteY1" fmla="*/ 0 h 2622205"/>
              <a:gd name="connsiteX2" fmla="*/ 2733426 w 3175486"/>
              <a:gd name="connsiteY2" fmla="*/ 2622205 h 2622205"/>
              <a:gd name="connsiteX3" fmla="*/ 0 w 3175486"/>
              <a:gd name="connsiteY3" fmla="*/ 2160761 h 2622205"/>
            </a:gdLst>
            <a:ahLst/>
            <a:cxnLst>
              <a:cxn ang="0">
                <a:pos x="connsiteX0" y="connsiteY0"/>
              </a:cxn>
              <a:cxn ang="0">
                <a:pos x="connsiteX1" y="connsiteY1"/>
              </a:cxn>
              <a:cxn ang="0">
                <a:pos x="connsiteX2" y="connsiteY2"/>
              </a:cxn>
              <a:cxn ang="0">
                <a:pos x="connsiteX3" y="connsiteY3"/>
              </a:cxn>
            </a:cxnLst>
            <a:rect l="l" t="t" r="r" b="b"/>
            <a:pathLst>
              <a:path w="3175486" h="2622205">
                <a:moveTo>
                  <a:pt x="0" y="0"/>
                </a:moveTo>
                <a:lnTo>
                  <a:pt x="3175486" y="0"/>
                </a:lnTo>
                <a:lnTo>
                  <a:pt x="2733426" y="2622205"/>
                </a:lnTo>
                <a:lnTo>
                  <a:pt x="0" y="2160761"/>
                </a:lnTo>
                <a:close/>
              </a:path>
            </a:pathLst>
          </a:custGeom>
          <a:ln w="38100">
            <a:noFill/>
          </a:ln>
          <a:effectLst/>
        </p:spPr>
      </p:pic>
      <p:pic>
        <p:nvPicPr>
          <p:cNvPr id="5" name="Imagen 4">
            <a:extLst>
              <a:ext uri="{FF2B5EF4-FFF2-40B4-BE49-F238E27FC236}">
                <a16:creationId xmlns:a16="http://schemas.microsoft.com/office/drawing/2014/main" xmlns="" id="{2789EB78-5B44-4504-87EB-DDD699FAB793}"/>
              </a:ext>
            </a:extLst>
          </p:cNvPr>
          <p:cNvPicPr>
            <a:picLocks noChangeAspect="1"/>
          </p:cNvPicPr>
          <p:nvPr/>
        </p:nvPicPr>
        <p:blipFill rotWithShape="1">
          <a:blip r:embed="rId3"/>
          <a:srcRect l="19179" r="34529" b="3"/>
          <a:stretch/>
        </p:blipFill>
        <p:spPr>
          <a:xfrm>
            <a:off x="1" y="2160794"/>
            <a:ext cx="2733421" cy="3085156"/>
          </a:xfrm>
          <a:custGeom>
            <a:avLst/>
            <a:gdLst>
              <a:gd name="connsiteX0" fmla="*/ 0 w 2733421"/>
              <a:gd name="connsiteY0" fmla="*/ 0 h 3085156"/>
              <a:gd name="connsiteX1" fmla="*/ 2733421 w 2733421"/>
              <a:gd name="connsiteY1" fmla="*/ 461444 h 3085156"/>
              <a:gd name="connsiteX2" fmla="*/ 2294818 w 2733421"/>
              <a:gd name="connsiteY2" fmla="*/ 3063138 h 3085156"/>
              <a:gd name="connsiteX3" fmla="*/ 2310547 w 2733421"/>
              <a:gd name="connsiteY3" fmla="*/ 3085156 h 3085156"/>
              <a:gd name="connsiteX4" fmla="*/ 0 w 2733421"/>
              <a:gd name="connsiteY4" fmla="*/ 2741169 h 308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421" h="3085156">
                <a:moveTo>
                  <a:pt x="0" y="0"/>
                </a:moveTo>
                <a:lnTo>
                  <a:pt x="2733421" y="461444"/>
                </a:lnTo>
                <a:lnTo>
                  <a:pt x="2294818" y="3063138"/>
                </a:lnTo>
                <a:lnTo>
                  <a:pt x="2310547" y="3085156"/>
                </a:lnTo>
                <a:lnTo>
                  <a:pt x="0" y="2741169"/>
                </a:lnTo>
                <a:close/>
              </a:path>
            </a:pathLst>
          </a:custGeom>
          <a:ln w="38100">
            <a:noFill/>
          </a:ln>
          <a:effectLst/>
        </p:spPr>
      </p:pic>
      <p:cxnSp>
        <p:nvCxnSpPr>
          <p:cNvPr id="21" name="Straight Connector 20">
            <a:extLst>
              <a:ext uri="{FF2B5EF4-FFF2-40B4-BE49-F238E27FC236}">
                <a16:creationId xmlns:a16="http://schemas.microsoft.com/office/drawing/2014/main" xmlns="" id="{B47B22C7-CEF9-4F21-850C-A61E0D8767D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a:stCxn id="18" idx="0"/>
          </p:cNvCxnSpPr>
          <p:nvPr>
            <p:extLst>
              <p:ext uri="{386F3935-93C4-4BCD-93E2-E3B085C9AB24}">
                <p16:designElem xmlns:p16="http://schemas.microsoft.com/office/powerpoint/2015/main" xmlns="" val="1"/>
              </p:ext>
            </p:extLst>
          </p:nvPr>
        </p:nvCxnSpPr>
        <p:spPr>
          <a:xfrm>
            <a:off x="1" y="2160794"/>
            <a:ext cx="2733421" cy="461412"/>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4" name="Imagen 3">
            <a:extLst>
              <a:ext uri="{FF2B5EF4-FFF2-40B4-BE49-F238E27FC236}">
                <a16:creationId xmlns:a16="http://schemas.microsoft.com/office/drawing/2014/main" xmlns="" id="{56D1C671-B5EB-47F3-B6BF-C87F22D0F29D}"/>
              </a:ext>
            </a:extLst>
          </p:cNvPr>
          <p:cNvPicPr/>
          <p:nvPr/>
        </p:nvPicPr>
        <p:blipFill rotWithShape="1">
          <a:blip r:embed="rId4"/>
          <a:srcRect l="13326" r="15935" b="-2"/>
          <a:stretch/>
        </p:blipFill>
        <p:spPr>
          <a:xfrm>
            <a:off x="20" y="4901964"/>
            <a:ext cx="3459143" cy="1956037"/>
          </a:xfrm>
          <a:custGeom>
            <a:avLst/>
            <a:gdLst>
              <a:gd name="connsiteX0" fmla="*/ 0 w 3459163"/>
              <a:gd name="connsiteY0" fmla="*/ 0 h 1956037"/>
              <a:gd name="connsiteX1" fmla="*/ 2310547 w 3459163"/>
              <a:gd name="connsiteY1" fmla="*/ 343987 h 1956037"/>
              <a:gd name="connsiteX2" fmla="*/ 3459163 w 3459163"/>
              <a:gd name="connsiteY2" fmla="*/ 1951804 h 1956037"/>
              <a:gd name="connsiteX3" fmla="*/ 0 w 3459163"/>
              <a:gd name="connsiteY3" fmla="*/ 1956037 h 1956037"/>
            </a:gdLst>
            <a:ahLst/>
            <a:cxnLst>
              <a:cxn ang="0">
                <a:pos x="connsiteX0" y="connsiteY0"/>
              </a:cxn>
              <a:cxn ang="0">
                <a:pos x="connsiteX1" y="connsiteY1"/>
              </a:cxn>
              <a:cxn ang="0">
                <a:pos x="connsiteX2" y="connsiteY2"/>
              </a:cxn>
              <a:cxn ang="0">
                <a:pos x="connsiteX3" y="connsiteY3"/>
              </a:cxn>
            </a:cxnLst>
            <a:rect l="l" t="t" r="r" b="b"/>
            <a:pathLst>
              <a:path w="3459163" h="1956037">
                <a:moveTo>
                  <a:pt x="0" y="0"/>
                </a:moveTo>
                <a:lnTo>
                  <a:pt x="2310547" y="343987"/>
                </a:lnTo>
                <a:lnTo>
                  <a:pt x="3459163" y="1951804"/>
                </a:lnTo>
                <a:lnTo>
                  <a:pt x="0" y="1956037"/>
                </a:lnTo>
                <a:close/>
              </a:path>
            </a:pathLst>
          </a:custGeom>
          <a:ln w="38100">
            <a:noFill/>
          </a:ln>
          <a:effectLst/>
        </p:spPr>
      </p:pic>
      <p:cxnSp>
        <p:nvCxnSpPr>
          <p:cNvPr id="23" name="Straight Connector 22">
            <a:extLst>
              <a:ext uri="{FF2B5EF4-FFF2-40B4-BE49-F238E27FC236}">
                <a16:creationId xmlns:a16="http://schemas.microsoft.com/office/drawing/2014/main" xmlns="" id="{7FADFBC3-A288-41FA-9445-B6847F6AD74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0" y="4892132"/>
            <a:ext cx="2360612" cy="343986"/>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 name="Marcador de contenido 2">
            <a:extLst>
              <a:ext uri="{FF2B5EF4-FFF2-40B4-BE49-F238E27FC236}">
                <a16:creationId xmlns:a16="http://schemas.microsoft.com/office/drawing/2014/main" xmlns="" id="{26B094C8-81FB-4ACD-AE2A-27DF083688F5}"/>
              </a:ext>
            </a:extLst>
          </p:cNvPr>
          <p:cNvSpPr>
            <a:spLocks noGrp="1"/>
          </p:cNvSpPr>
          <p:nvPr>
            <p:ph idx="1"/>
          </p:nvPr>
        </p:nvSpPr>
        <p:spPr>
          <a:xfrm>
            <a:off x="3909527" y="284064"/>
            <a:ext cx="8033944" cy="3894041"/>
          </a:xfrm>
        </p:spPr>
        <p:txBody>
          <a:bodyPr>
            <a:normAutofit/>
          </a:bodyPr>
          <a:lstStyle/>
          <a:p>
            <a:pPr algn="just">
              <a:lnSpc>
                <a:spcPct val="90000"/>
              </a:lnSpc>
            </a:pPr>
            <a:r>
              <a:rPr lang="es-MX" sz="1900" dirty="0"/>
              <a:t>Tanto en la inspección de Confronta como Traspaleo, en Contenedores </a:t>
            </a:r>
            <a:r>
              <a:rPr lang="es-MX" sz="1900" dirty="0" err="1"/>
              <a:t>Reefer</a:t>
            </a:r>
            <a:r>
              <a:rPr lang="es-MX" sz="1900" dirty="0"/>
              <a:t>, se aplica el mismo procedimiento que en los contenedores “</a:t>
            </a:r>
            <a:r>
              <a:rPr lang="es-MX" sz="1900" dirty="0" err="1"/>
              <a:t>Dry</a:t>
            </a:r>
            <a:r>
              <a:rPr lang="es-MX" sz="1900" dirty="0"/>
              <a:t> – van” (o secos); es decir, para carga y caja.</a:t>
            </a:r>
          </a:p>
          <a:p>
            <a:pPr algn="just">
              <a:lnSpc>
                <a:spcPct val="90000"/>
              </a:lnSpc>
            </a:pPr>
            <a:r>
              <a:rPr lang="es-MX" sz="1900" dirty="0"/>
              <a:t>En la maquinaria o equipo de Refrigeración, se tomara nota de la Temperatura indicada en las 2 pantallas electrónicas. De las cuales, una es la Temperatura de operación del equipo y la otra, es la Temperatura (prefijada) a la que debe mantenerse el Producto o SET POINT. De ambas caratulas, tomar fotografías.</a:t>
            </a:r>
          </a:p>
          <a:p>
            <a:pPr algn="just">
              <a:lnSpc>
                <a:spcPct val="90000"/>
              </a:lnSpc>
            </a:pPr>
            <a:r>
              <a:rPr lang="es-MX" sz="1900" dirty="0"/>
              <a:t>NOTA: Si se cuenta con Termómetro digital, se tomará Temperatura del contenido de la carga.</a:t>
            </a:r>
          </a:p>
          <a:p>
            <a:pPr>
              <a:lnSpc>
                <a:spcPct val="90000"/>
              </a:lnSpc>
            </a:pPr>
            <a:endParaRPr lang="es-MX" sz="1900" dirty="0"/>
          </a:p>
        </p:txBody>
      </p:sp>
      <p:pic>
        <p:nvPicPr>
          <p:cNvPr id="24" name="Imagen 23">
            <a:extLst>
              <a:ext uri="{FF2B5EF4-FFF2-40B4-BE49-F238E27FC236}">
                <a16:creationId xmlns:a16="http://schemas.microsoft.com/office/drawing/2014/main" xmlns="" id="{1D2EC46A-F116-4FC0-91EC-CBDBA97EA43C}"/>
              </a:ext>
            </a:extLst>
          </p:cNvPr>
          <p:cNvPicPr/>
          <p:nvPr/>
        </p:nvPicPr>
        <p:blipFill>
          <a:blip r:embed="rId4"/>
          <a:stretch>
            <a:fillRect/>
          </a:stretch>
        </p:blipFill>
        <p:spPr>
          <a:xfrm>
            <a:off x="4649437" y="3675206"/>
            <a:ext cx="6757137" cy="2657795"/>
          </a:xfrm>
          <a:prstGeom prst="rect">
            <a:avLst/>
          </a:prstGeom>
        </p:spPr>
      </p:pic>
    </p:spTree>
    <p:extLst>
      <p:ext uri="{BB962C8B-B14F-4D97-AF65-F5344CB8AC3E}">
        <p14:creationId xmlns:p14="http://schemas.microsoft.com/office/powerpoint/2010/main" val="24015581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xmlns="" id="{85125C52-7706-4FD7-B255-8A148ACB9AA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xmlns="" id="{85F8FC2D-4ACC-4377-88B5-64863EBC9AF3}"/>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2360612" y="0"/>
            <a:ext cx="2436813" cy="6858001"/>
            <a:chOff x="1320800" y="0"/>
            <a:chExt cx="2436813" cy="6858001"/>
          </a:xfrm>
        </p:grpSpPr>
        <p:sp>
          <p:nvSpPr>
            <p:cNvPr id="15" name="Freeform 6">
              <a:extLst>
                <a:ext uri="{FF2B5EF4-FFF2-40B4-BE49-F238E27FC236}">
                  <a16:creationId xmlns:a16="http://schemas.microsoft.com/office/drawing/2014/main" xmlns="" id="{52595676-43DB-4019-B10C-5BD9413ECC7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6" name="Freeform 7">
              <a:extLst>
                <a:ext uri="{FF2B5EF4-FFF2-40B4-BE49-F238E27FC236}">
                  <a16:creationId xmlns:a16="http://schemas.microsoft.com/office/drawing/2014/main" xmlns="" id="{3810FDE1-F53F-4C2B-9357-257C9593ED0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7" name="Freeform 8">
              <a:extLst>
                <a:ext uri="{FF2B5EF4-FFF2-40B4-BE49-F238E27FC236}">
                  <a16:creationId xmlns:a16="http://schemas.microsoft.com/office/drawing/2014/main" xmlns="" id="{DE5DA9C7-E7C4-43BA-9D85-C011A9BAE26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8" name="Freeform 9">
              <a:extLst>
                <a:ext uri="{FF2B5EF4-FFF2-40B4-BE49-F238E27FC236}">
                  <a16:creationId xmlns:a16="http://schemas.microsoft.com/office/drawing/2014/main" xmlns="" id="{2185CF5B-97D1-429C-A5BA-0438A0C50EF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9" name="Freeform 10">
              <a:extLst>
                <a:ext uri="{FF2B5EF4-FFF2-40B4-BE49-F238E27FC236}">
                  <a16:creationId xmlns:a16="http://schemas.microsoft.com/office/drawing/2014/main" xmlns="" id="{950E5E44-EC41-4C69-BF1A-253CBE0D178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20" name="Freeform 11">
              <a:extLst>
                <a:ext uri="{FF2B5EF4-FFF2-40B4-BE49-F238E27FC236}">
                  <a16:creationId xmlns:a16="http://schemas.microsoft.com/office/drawing/2014/main" xmlns="" id="{297DE09D-82FE-44E9-9245-2B6D536C13A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ítulo 1">
            <a:extLst>
              <a:ext uri="{FF2B5EF4-FFF2-40B4-BE49-F238E27FC236}">
                <a16:creationId xmlns:a16="http://schemas.microsoft.com/office/drawing/2014/main" xmlns="" id="{9FA0CE4E-FAD9-48DC-AC3E-2C4E0850801E}"/>
              </a:ext>
            </a:extLst>
          </p:cNvPr>
          <p:cNvSpPr>
            <a:spLocks noGrp="1"/>
          </p:cNvSpPr>
          <p:nvPr>
            <p:ph type="title"/>
          </p:nvPr>
        </p:nvSpPr>
        <p:spPr>
          <a:xfrm>
            <a:off x="4056063" y="685800"/>
            <a:ext cx="7446961" cy="1752599"/>
          </a:xfrm>
        </p:spPr>
        <p:txBody>
          <a:bodyPr>
            <a:normAutofit/>
          </a:bodyPr>
          <a:lstStyle/>
          <a:p>
            <a:r>
              <a:rPr lang="es-MX" b="1"/>
              <a:t>INSPECCION DE TRINCADO DE CARGA GENERAL</a:t>
            </a:r>
            <a:endParaRPr lang="es-MX" dirty="0"/>
          </a:p>
        </p:txBody>
      </p:sp>
      <p:pic>
        <p:nvPicPr>
          <p:cNvPr id="7" name="Imagen 6">
            <a:extLst>
              <a:ext uri="{FF2B5EF4-FFF2-40B4-BE49-F238E27FC236}">
                <a16:creationId xmlns:a16="http://schemas.microsoft.com/office/drawing/2014/main" xmlns="" id="{4B705234-B7A4-4E12-A8F0-497A9ADF5847}"/>
              </a:ext>
            </a:extLst>
          </p:cNvPr>
          <p:cNvPicPr>
            <a:picLocks noChangeAspect="1"/>
          </p:cNvPicPr>
          <p:nvPr/>
        </p:nvPicPr>
        <p:blipFill rotWithShape="1">
          <a:blip r:embed="rId2"/>
          <a:srcRect t="14391" r="4" b="2904"/>
          <a:stretch/>
        </p:blipFill>
        <p:spPr>
          <a:xfrm>
            <a:off x="20" y="1"/>
            <a:ext cx="3175466" cy="1746553"/>
          </a:xfrm>
          <a:custGeom>
            <a:avLst/>
            <a:gdLst>
              <a:gd name="connsiteX0" fmla="*/ 0 w 3175486"/>
              <a:gd name="connsiteY0" fmla="*/ 0 h 1746553"/>
              <a:gd name="connsiteX1" fmla="*/ 3175486 w 3175486"/>
              <a:gd name="connsiteY1" fmla="*/ 0 h 1746553"/>
              <a:gd name="connsiteX2" fmla="*/ 2881046 w 3175486"/>
              <a:gd name="connsiteY2" fmla="*/ 1746553 h 1746553"/>
              <a:gd name="connsiteX3" fmla="*/ 0 w 3175486"/>
              <a:gd name="connsiteY3" fmla="*/ 1260188 h 1746553"/>
            </a:gdLst>
            <a:ahLst/>
            <a:cxnLst>
              <a:cxn ang="0">
                <a:pos x="connsiteX0" y="connsiteY0"/>
              </a:cxn>
              <a:cxn ang="0">
                <a:pos x="connsiteX1" y="connsiteY1"/>
              </a:cxn>
              <a:cxn ang="0">
                <a:pos x="connsiteX2" y="connsiteY2"/>
              </a:cxn>
              <a:cxn ang="0">
                <a:pos x="connsiteX3" y="connsiteY3"/>
              </a:cxn>
            </a:cxnLst>
            <a:rect l="l" t="t" r="r" b="b"/>
            <a:pathLst>
              <a:path w="3175486" h="1746553">
                <a:moveTo>
                  <a:pt x="0" y="0"/>
                </a:moveTo>
                <a:lnTo>
                  <a:pt x="3175486" y="0"/>
                </a:lnTo>
                <a:lnTo>
                  <a:pt x="2881046" y="1746553"/>
                </a:lnTo>
                <a:lnTo>
                  <a:pt x="0" y="1260188"/>
                </a:lnTo>
                <a:close/>
              </a:path>
            </a:pathLst>
          </a:custGeom>
          <a:ln w="38100">
            <a:noFill/>
          </a:ln>
          <a:effectLst/>
        </p:spPr>
      </p:pic>
      <p:pic>
        <p:nvPicPr>
          <p:cNvPr id="4" name="Imagen 3">
            <a:extLst>
              <a:ext uri="{FF2B5EF4-FFF2-40B4-BE49-F238E27FC236}">
                <a16:creationId xmlns:a16="http://schemas.microsoft.com/office/drawing/2014/main" xmlns="" id="{E477A838-BB71-4527-A513-037F45614961}"/>
              </a:ext>
            </a:extLst>
          </p:cNvPr>
          <p:cNvPicPr>
            <a:picLocks noChangeAspect="1"/>
          </p:cNvPicPr>
          <p:nvPr/>
        </p:nvPicPr>
        <p:blipFill rotWithShape="1">
          <a:blip r:embed="rId3"/>
          <a:srcRect l="16643" r="11389" b="2"/>
          <a:stretch/>
        </p:blipFill>
        <p:spPr>
          <a:xfrm>
            <a:off x="1" y="1260552"/>
            <a:ext cx="2880987" cy="2231739"/>
          </a:xfrm>
          <a:custGeom>
            <a:avLst/>
            <a:gdLst>
              <a:gd name="connsiteX0" fmla="*/ 0 w 2880987"/>
              <a:gd name="connsiteY0" fmla="*/ 0 h 2231739"/>
              <a:gd name="connsiteX1" fmla="*/ 2880987 w 2880987"/>
              <a:gd name="connsiteY1" fmla="*/ 486355 h 2231739"/>
              <a:gd name="connsiteX2" fmla="*/ 2586744 w 2880987"/>
              <a:gd name="connsiteY2" fmla="*/ 2231739 h 2231739"/>
              <a:gd name="connsiteX3" fmla="*/ 0 w 2880987"/>
              <a:gd name="connsiteY3" fmla="*/ 1795057 h 2231739"/>
            </a:gdLst>
            <a:ahLst/>
            <a:cxnLst>
              <a:cxn ang="0">
                <a:pos x="connsiteX0" y="connsiteY0"/>
              </a:cxn>
              <a:cxn ang="0">
                <a:pos x="connsiteX1" y="connsiteY1"/>
              </a:cxn>
              <a:cxn ang="0">
                <a:pos x="connsiteX2" y="connsiteY2"/>
              </a:cxn>
              <a:cxn ang="0">
                <a:pos x="connsiteX3" y="connsiteY3"/>
              </a:cxn>
            </a:cxnLst>
            <a:rect l="l" t="t" r="r" b="b"/>
            <a:pathLst>
              <a:path w="2880987" h="2231739">
                <a:moveTo>
                  <a:pt x="0" y="0"/>
                </a:moveTo>
                <a:lnTo>
                  <a:pt x="2880987" y="486355"/>
                </a:lnTo>
                <a:lnTo>
                  <a:pt x="2586744" y="2231739"/>
                </a:lnTo>
                <a:lnTo>
                  <a:pt x="0" y="1795057"/>
                </a:lnTo>
                <a:close/>
              </a:path>
            </a:pathLst>
          </a:custGeom>
          <a:ln w="38100">
            <a:noFill/>
          </a:ln>
          <a:effectLst/>
        </p:spPr>
      </p:pic>
      <p:cxnSp>
        <p:nvCxnSpPr>
          <p:cNvPr id="22" name="Straight Connector 21">
            <a:extLst>
              <a:ext uri="{FF2B5EF4-FFF2-40B4-BE49-F238E27FC236}">
                <a16:creationId xmlns:a16="http://schemas.microsoft.com/office/drawing/2014/main" xmlns="" id="{378B3870-3745-455D-BA39-2AEA538F112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a:stCxn id="20" idx="0"/>
            <a:endCxn id="22" idx="2"/>
          </p:cNvCxnSpPr>
          <p:nvPr>
            <p:extLst>
              <p:ext uri="{386F3935-93C4-4BCD-93E2-E3B085C9AB24}">
                <p16:designElem xmlns:p16="http://schemas.microsoft.com/office/powerpoint/2015/main" xmlns="" val="1"/>
              </p:ext>
            </p:extLst>
          </p:nvPr>
        </p:nvCxnSpPr>
        <p:spPr>
          <a:xfrm>
            <a:off x="1" y="1260552"/>
            <a:ext cx="2881045" cy="486002"/>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5" name="Imagen 4">
            <a:extLst>
              <a:ext uri="{FF2B5EF4-FFF2-40B4-BE49-F238E27FC236}">
                <a16:creationId xmlns:a16="http://schemas.microsoft.com/office/drawing/2014/main" xmlns="" id="{B2A554DE-C352-42B9-B395-BB198CD39B35}"/>
              </a:ext>
            </a:extLst>
          </p:cNvPr>
          <p:cNvPicPr>
            <a:picLocks noChangeAspect="1"/>
          </p:cNvPicPr>
          <p:nvPr/>
        </p:nvPicPr>
        <p:blipFill rotWithShape="1">
          <a:blip r:embed="rId4"/>
          <a:srcRect l="5272" r="6153" b="-1"/>
          <a:stretch/>
        </p:blipFill>
        <p:spPr>
          <a:xfrm>
            <a:off x="20" y="3055632"/>
            <a:ext cx="2586720" cy="2190319"/>
          </a:xfrm>
          <a:custGeom>
            <a:avLst/>
            <a:gdLst>
              <a:gd name="connsiteX0" fmla="*/ 0 w 2586740"/>
              <a:gd name="connsiteY0" fmla="*/ 0 h 2190319"/>
              <a:gd name="connsiteX1" fmla="*/ 2586740 w 2586740"/>
              <a:gd name="connsiteY1" fmla="*/ 436681 h 2190319"/>
              <a:gd name="connsiteX2" fmla="*/ 2294818 w 2586740"/>
              <a:gd name="connsiteY2" fmla="*/ 2168301 h 2190319"/>
              <a:gd name="connsiteX3" fmla="*/ 2310547 w 2586740"/>
              <a:gd name="connsiteY3" fmla="*/ 2190319 h 2190319"/>
              <a:gd name="connsiteX4" fmla="*/ 0 w 2586740"/>
              <a:gd name="connsiteY4" fmla="*/ 1846332 h 21903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6740" h="2190319">
                <a:moveTo>
                  <a:pt x="0" y="0"/>
                </a:moveTo>
                <a:lnTo>
                  <a:pt x="2586740" y="436681"/>
                </a:lnTo>
                <a:lnTo>
                  <a:pt x="2294818" y="2168301"/>
                </a:lnTo>
                <a:lnTo>
                  <a:pt x="2310547" y="2190319"/>
                </a:lnTo>
                <a:lnTo>
                  <a:pt x="0" y="1846332"/>
                </a:lnTo>
                <a:close/>
              </a:path>
            </a:pathLst>
          </a:custGeom>
          <a:ln w="38100">
            <a:noFill/>
          </a:ln>
          <a:effectLst/>
        </p:spPr>
      </p:pic>
      <p:cxnSp>
        <p:nvCxnSpPr>
          <p:cNvPr id="24" name="Straight Connector 23">
            <a:extLst>
              <a:ext uri="{FF2B5EF4-FFF2-40B4-BE49-F238E27FC236}">
                <a16:creationId xmlns:a16="http://schemas.microsoft.com/office/drawing/2014/main" xmlns="" id="{5BD0B160-96F0-4959-BFD9-8950B5FD4517}"/>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a:stCxn id="18" idx="0"/>
            <a:endCxn id="20" idx="2"/>
          </p:cNvCxnSpPr>
          <p:nvPr>
            <p:extLst>
              <p:ext uri="{386F3935-93C4-4BCD-93E2-E3B085C9AB24}">
                <p16:designElem xmlns:p16="http://schemas.microsoft.com/office/powerpoint/2015/main" xmlns="" val="1"/>
              </p:ext>
            </p:extLst>
          </p:nvPr>
        </p:nvCxnSpPr>
        <p:spPr>
          <a:xfrm>
            <a:off x="0" y="3055632"/>
            <a:ext cx="2586745" cy="436659"/>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6" name="Imagen 5">
            <a:extLst>
              <a:ext uri="{FF2B5EF4-FFF2-40B4-BE49-F238E27FC236}">
                <a16:creationId xmlns:a16="http://schemas.microsoft.com/office/drawing/2014/main" xmlns="" id="{BAEE8073-6828-42A1-9220-4B12DCBCF81A}"/>
              </a:ext>
            </a:extLst>
          </p:cNvPr>
          <p:cNvPicPr>
            <a:picLocks noChangeAspect="1"/>
          </p:cNvPicPr>
          <p:nvPr/>
        </p:nvPicPr>
        <p:blipFill rotWithShape="1">
          <a:blip r:embed="rId5"/>
          <a:srcRect t="15985" r="2" b="27469"/>
          <a:stretch/>
        </p:blipFill>
        <p:spPr>
          <a:xfrm>
            <a:off x="20" y="4901964"/>
            <a:ext cx="3459143" cy="1956037"/>
          </a:xfrm>
          <a:custGeom>
            <a:avLst/>
            <a:gdLst>
              <a:gd name="connsiteX0" fmla="*/ 0 w 3459163"/>
              <a:gd name="connsiteY0" fmla="*/ 0 h 1956037"/>
              <a:gd name="connsiteX1" fmla="*/ 2310547 w 3459163"/>
              <a:gd name="connsiteY1" fmla="*/ 343987 h 1956037"/>
              <a:gd name="connsiteX2" fmla="*/ 3459163 w 3459163"/>
              <a:gd name="connsiteY2" fmla="*/ 1951804 h 1956037"/>
              <a:gd name="connsiteX3" fmla="*/ 0 w 3459163"/>
              <a:gd name="connsiteY3" fmla="*/ 1956037 h 1956037"/>
            </a:gdLst>
            <a:ahLst/>
            <a:cxnLst>
              <a:cxn ang="0">
                <a:pos x="connsiteX0" y="connsiteY0"/>
              </a:cxn>
              <a:cxn ang="0">
                <a:pos x="connsiteX1" y="connsiteY1"/>
              </a:cxn>
              <a:cxn ang="0">
                <a:pos x="connsiteX2" y="connsiteY2"/>
              </a:cxn>
              <a:cxn ang="0">
                <a:pos x="connsiteX3" y="connsiteY3"/>
              </a:cxn>
            </a:cxnLst>
            <a:rect l="l" t="t" r="r" b="b"/>
            <a:pathLst>
              <a:path w="3459163" h="1956037">
                <a:moveTo>
                  <a:pt x="0" y="0"/>
                </a:moveTo>
                <a:lnTo>
                  <a:pt x="2310547" y="343987"/>
                </a:lnTo>
                <a:lnTo>
                  <a:pt x="3459163" y="1951804"/>
                </a:lnTo>
                <a:lnTo>
                  <a:pt x="0" y="1956037"/>
                </a:lnTo>
                <a:close/>
              </a:path>
            </a:pathLst>
          </a:custGeom>
          <a:ln w="38100">
            <a:noFill/>
          </a:ln>
          <a:effectLst/>
        </p:spPr>
      </p:pic>
      <p:cxnSp>
        <p:nvCxnSpPr>
          <p:cNvPr id="26" name="Straight Connector 25">
            <a:extLst>
              <a:ext uri="{FF2B5EF4-FFF2-40B4-BE49-F238E27FC236}">
                <a16:creationId xmlns:a16="http://schemas.microsoft.com/office/drawing/2014/main" xmlns="" id="{1C76BC0F-67E4-4837-B593-566CB3CA76A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a:stCxn id="19" idx="0"/>
            <a:endCxn id="18" idx="2"/>
          </p:cNvCxnSpPr>
          <p:nvPr>
            <p:extLst>
              <p:ext uri="{386F3935-93C4-4BCD-93E2-E3B085C9AB24}">
                <p16:designElem xmlns:p16="http://schemas.microsoft.com/office/powerpoint/2015/main" xmlns="" val="1"/>
              </p:ext>
            </p:extLst>
          </p:nvPr>
        </p:nvCxnSpPr>
        <p:spPr>
          <a:xfrm>
            <a:off x="0" y="4901964"/>
            <a:ext cx="2294818" cy="321969"/>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 name="Marcador de contenido 2">
            <a:extLst>
              <a:ext uri="{FF2B5EF4-FFF2-40B4-BE49-F238E27FC236}">
                <a16:creationId xmlns:a16="http://schemas.microsoft.com/office/drawing/2014/main" xmlns="" id="{5CDC82A4-9863-4A56-9CC0-6E718EB72753}"/>
              </a:ext>
            </a:extLst>
          </p:cNvPr>
          <p:cNvSpPr>
            <a:spLocks noGrp="1"/>
          </p:cNvSpPr>
          <p:nvPr>
            <p:ph idx="1"/>
          </p:nvPr>
        </p:nvSpPr>
        <p:spPr>
          <a:xfrm>
            <a:off x="4056062" y="2666999"/>
            <a:ext cx="7446961" cy="3124201"/>
          </a:xfrm>
        </p:spPr>
        <p:txBody>
          <a:bodyPr>
            <a:normAutofit/>
          </a:bodyPr>
          <a:lstStyle/>
          <a:p>
            <a:pPr algn="just"/>
            <a:r>
              <a:rPr lang="es-MX" sz="2200" b="1" cap="all" dirty="0" err="1">
                <a:effectLst>
                  <a:reflection blurRad="12700" stA="28000" endPos="45000" dist="1003" dir="5400000" sy="-100000" algn="bl"/>
                </a:effectLst>
              </a:rPr>
              <a:t>Trincaje</a:t>
            </a:r>
            <a:r>
              <a:rPr lang="es-MX" sz="2200" b="1" cap="all" dirty="0">
                <a:effectLst>
                  <a:reflection blurRad="12700" stA="28000" endPos="45000" dist="1003" dir="5400000" sy="-100000" algn="bl"/>
                </a:effectLst>
              </a:rPr>
              <a:t> </a:t>
            </a:r>
            <a:r>
              <a:rPr lang="es-MX" sz="2200" dirty="0"/>
              <a:t>es la acción necesaria de sujetar, inmovilizando firmemente mediante los materiales o elementos necesarios y adecuados, todo tipo de bultos, cajas, </a:t>
            </a:r>
            <a:r>
              <a:rPr lang="es-MX" sz="2200" dirty="0" err="1"/>
              <a:t>palets</a:t>
            </a:r>
            <a:r>
              <a:rPr lang="es-MX" sz="2200" dirty="0"/>
              <a:t>, máquinas y en general, todo tipo de mercancías que sean transportadas con medios marítimos, terrestres o aéreos, con la finalidad de prevenir y evitar posibles daños por golpes, rozaduras, desplazamientos o vuelcos en su contenido y medio de transporte, mejorando también la seguridad de los mismos.</a:t>
            </a:r>
          </a:p>
          <a:p>
            <a:pPr algn="just"/>
            <a:endParaRPr lang="es-MX" sz="2200" dirty="0"/>
          </a:p>
        </p:txBody>
      </p:sp>
    </p:spTree>
    <p:extLst>
      <p:ext uri="{BB962C8B-B14F-4D97-AF65-F5344CB8AC3E}">
        <p14:creationId xmlns:p14="http://schemas.microsoft.com/office/powerpoint/2010/main" val="6957564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xmlns="" id="{37AD7A82-77F6-408F-95A6-1AC0247262C7}"/>
              </a:ext>
            </a:extLst>
          </p:cNvPr>
          <p:cNvPicPr>
            <a:picLocks noChangeAspect="1"/>
          </p:cNvPicPr>
          <p:nvPr/>
        </p:nvPicPr>
        <p:blipFill rotWithShape="1">
          <a:blip r:embed="rId2"/>
          <a:srcRect t="7880" r="-2" b="99"/>
          <a:stretch/>
        </p:blipFill>
        <p:spPr>
          <a:xfrm>
            <a:off x="4166505" y="10"/>
            <a:ext cx="4444096" cy="3067040"/>
          </a:xfrm>
          <a:prstGeom prst="rect">
            <a:avLst/>
          </a:prstGeom>
        </p:spPr>
      </p:pic>
      <p:pic>
        <p:nvPicPr>
          <p:cNvPr id="6" name="Imagen 5">
            <a:extLst>
              <a:ext uri="{FF2B5EF4-FFF2-40B4-BE49-F238E27FC236}">
                <a16:creationId xmlns:a16="http://schemas.microsoft.com/office/drawing/2014/main" xmlns="" id="{D2E05E17-E52A-483F-BC44-BA3E13053DEF}"/>
              </a:ext>
            </a:extLst>
          </p:cNvPr>
          <p:cNvPicPr>
            <a:picLocks noChangeAspect="1"/>
          </p:cNvPicPr>
          <p:nvPr/>
        </p:nvPicPr>
        <p:blipFill rotWithShape="1">
          <a:blip r:embed="rId3"/>
          <a:srcRect t="24105" r="2" b="10250"/>
          <a:stretch/>
        </p:blipFill>
        <p:spPr>
          <a:xfrm>
            <a:off x="-1" y="3790950"/>
            <a:ext cx="8305800" cy="3067051"/>
          </a:xfrm>
          <a:prstGeom prst="rect">
            <a:avLst/>
          </a:prstGeom>
        </p:spPr>
      </p:pic>
      <p:sp>
        <p:nvSpPr>
          <p:cNvPr id="14" name="Freeform: Shape 13">
            <a:extLst>
              <a:ext uri="{FF2B5EF4-FFF2-40B4-BE49-F238E27FC236}">
                <a16:creationId xmlns:a16="http://schemas.microsoft.com/office/drawing/2014/main" xmlns="" id="{EA518CE4-E4D4-4D8A-980F-6D692AC9694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5155454" cy="4845530"/>
          </a:xfrm>
          <a:custGeom>
            <a:avLst/>
            <a:gdLst>
              <a:gd name="connsiteX0" fmla="*/ 0 w 5155454"/>
              <a:gd name="connsiteY0" fmla="*/ 0 h 4845530"/>
              <a:gd name="connsiteX1" fmla="*/ 4766270 w 5155454"/>
              <a:gd name="connsiteY1" fmla="*/ 0 h 4845530"/>
              <a:gd name="connsiteX2" fmla="*/ 4896671 w 5155454"/>
              <a:gd name="connsiteY2" fmla="*/ 270697 h 4845530"/>
              <a:gd name="connsiteX3" fmla="*/ 5155454 w 5155454"/>
              <a:gd name="connsiteY3" fmla="*/ 1552495 h 4845530"/>
              <a:gd name="connsiteX4" fmla="*/ 1862419 w 5155454"/>
              <a:gd name="connsiteY4" fmla="*/ 4845530 h 4845530"/>
              <a:gd name="connsiteX5" fmla="*/ 21252 w 5155454"/>
              <a:gd name="connsiteY5" fmla="*/ 4283132 h 4845530"/>
              <a:gd name="connsiteX6" fmla="*/ 0 w 5155454"/>
              <a:gd name="connsiteY6" fmla="*/ 4267240 h 4845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55454" h="4845530">
                <a:moveTo>
                  <a:pt x="0" y="0"/>
                </a:moveTo>
                <a:lnTo>
                  <a:pt x="4766270" y="0"/>
                </a:lnTo>
                <a:lnTo>
                  <a:pt x="4896671" y="270697"/>
                </a:lnTo>
                <a:cubicBezTo>
                  <a:pt x="5063308" y="664671"/>
                  <a:pt x="5155454" y="1097822"/>
                  <a:pt x="5155454" y="1552495"/>
                </a:cubicBezTo>
                <a:cubicBezTo>
                  <a:pt x="5155454" y="3371188"/>
                  <a:pt x="3681112" y="4845530"/>
                  <a:pt x="1862419" y="4845530"/>
                </a:cubicBezTo>
                <a:cubicBezTo>
                  <a:pt x="1180409" y="4845530"/>
                  <a:pt x="546824" y="4638201"/>
                  <a:pt x="21252" y="4283132"/>
                </a:cubicBezTo>
                <a:lnTo>
                  <a:pt x="0" y="426724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Imagen 7">
            <a:extLst>
              <a:ext uri="{FF2B5EF4-FFF2-40B4-BE49-F238E27FC236}">
                <a16:creationId xmlns:a16="http://schemas.microsoft.com/office/drawing/2014/main" xmlns="" id="{0C65B188-6586-4C32-8576-F55B346E8AC7}"/>
              </a:ext>
            </a:extLst>
          </p:cNvPr>
          <p:cNvPicPr>
            <a:picLocks noChangeAspect="1"/>
          </p:cNvPicPr>
          <p:nvPr/>
        </p:nvPicPr>
        <p:blipFill rotWithShape="1">
          <a:blip r:embed="rId4"/>
          <a:srcRect l="11849" r="8408" b="1"/>
          <a:stretch/>
        </p:blipFill>
        <p:spPr>
          <a:xfrm>
            <a:off x="1" y="2"/>
            <a:ext cx="5017099" cy="4718647"/>
          </a:xfrm>
          <a:custGeom>
            <a:avLst/>
            <a:gdLst>
              <a:gd name="connsiteX0" fmla="*/ 0 w 5017099"/>
              <a:gd name="connsiteY0" fmla="*/ 0 h 4718647"/>
              <a:gd name="connsiteX1" fmla="*/ 4599738 w 5017099"/>
              <a:gd name="connsiteY1" fmla="*/ 0 h 4718647"/>
              <a:gd name="connsiteX2" fmla="*/ 4636346 w 5017099"/>
              <a:gd name="connsiteY2" fmla="*/ 60259 h 4718647"/>
              <a:gd name="connsiteX3" fmla="*/ 5017099 w 5017099"/>
              <a:gd name="connsiteY3" fmla="*/ 1563967 h 4718647"/>
              <a:gd name="connsiteX4" fmla="*/ 1862419 w 5017099"/>
              <a:gd name="connsiteY4" fmla="*/ 4718647 h 4718647"/>
              <a:gd name="connsiteX5" fmla="*/ 98607 w 5017099"/>
              <a:gd name="connsiteY5" fmla="*/ 4179877 h 4718647"/>
              <a:gd name="connsiteX6" fmla="*/ 0 w 5017099"/>
              <a:gd name="connsiteY6" fmla="*/ 4106140 h 4718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17099" h="4718647">
                <a:moveTo>
                  <a:pt x="0" y="0"/>
                </a:moveTo>
                <a:lnTo>
                  <a:pt x="4599738" y="0"/>
                </a:lnTo>
                <a:lnTo>
                  <a:pt x="4636346" y="60259"/>
                </a:lnTo>
                <a:cubicBezTo>
                  <a:pt x="4879170" y="507256"/>
                  <a:pt x="5017099" y="1019504"/>
                  <a:pt x="5017099" y="1563967"/>
                </a:cubicBezTo>
                <a:cubicBezTo>
                  <a:pt x="5017099" y="3306249"/>
                  <a:pt x="3604701" y="4718647"/>
                  <a:pt x="1862419" y="4718647"/>
                </a:cubicBezTo>
                <a:cubicBezTo>
                  <a:pt x="1209063" y="4718647"/>
                  <a:pt x="602098" y="4520029"/>
                  <a:pt x="98607" y="4179877"/>
                </a:cubicBezTo>
                <a:lnTo>
                  <a:pt x="0" y="4106140"/>
                </a:lnTo>
                <a:close/>
              </a:path>
            </a:pathLst>
          </a:custGeom>
        </p:spPr>
      </p:pic>
      <p:sp>
        <p:nvSpPr>
          <p:cNvPr id="16" name="Freeform: Shape 15">
            <a:extLst>
              <a:ext uri="{FF2B5EF4-FFF2-40B4-BE49-F238E27FC236}">
                <a16:creationId xmlns:a16="http://schemas.microsoft.com/office/drawing/2014/main" xmlns="" id="{F82BF3E2-EB0E-40D6-8835-2367A5316CA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148480" y="1563968"/>
            <a:ext cx="6043520" cy="5294033"/>
          </a:xfrm>
          <a:custGeom>
            <a:avLst/>
            <a:gdLst>
              <a:gd name="connsiteX0" fmla="*/ 3600823 w 6043520"/>
              <a:gd name="connsiteY0" fmla="*/ 0 h 5294033"/>
              <a:gd name="connsiteX1" fmla="*/ 5891281 w 6043520"/>
              <a:gd name="connsiteY1" fmla="*/ 822253 h 5294033"/>
              <a:gd name="connsiteX2" fmla="*/ 6043520 w 6043520"/>
              <a:gd name="connsiteY2" fmla="*/ 960617 h 5294033"/>
              <a:gd name="connsiteX3" fmla="*/ 6043520 w 6043520"/>
              <a:gd name="connsiteY3" fmla="*/ 5294033 h 5294033"/>
              <a:gd name="connsiteX4" fmla="*/ 423445 w 6043520"/>
              <a:gd name="connsiteY4" fmla="*/ 5294033 h 5294033"/>
              <a:gd name="connsiteX5" fmla="*/ 282971 w 6043520"/>
              <a:gd name="connsiteY5" fmla="*/ 5002426 h 5294033"/>
              <a:gd name="connsiteX6" fmla="*/ 0 w 6043520"/>
              <a:gd name="connsiteY6" fmla="*/ 3600823 h 5294033"/>
              <a:gd name="connsiteX7" fmla="*/ 3600823 w 6043520"/>
              <a:gd name="connsiteY7" fmla="*/ 0 h 5294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43520" h="5294033">
                <a:moveTo>
                  <a:pt x="3600823" y="0"/>
                </a:moveTo>
                <a:cubicBezTo>
                  <a:pt x="4470871" y="0"/>
                  <a:pt x="5268847" y="308574"/>
                  <a:pt x="5891281" y="822253"/>
                </a:cubicBezTo>
                <a:lnTo>
                  <a:pt x="6043520" y="960617"/>
                </a:lnTo>
                <a:lnTo>
                  <a:pt x="6043520" y="5294033"/>
                </a:lnTo>
                <a:lnTo>
                  <a:pt x="423445" y="5294033"/>
                </a:lnTo>
                <a:lnTo>
                  <a:pt x="282971" y="5002426"/>
                </a:lnTo>
                <a:cubicBezTo>
                  <a:pt x="100759" y="4571630"/>
                  <a:pt x="0" y="4097993"/>
                  <a:pt x="0" y="3600823"/>
                </a:cubicBezTo>
                <a:cubicBezTo>
                  <a:pt x="0" y="1612143"/>
                  <a:pt x="1612143" y="0"/>
                  <a:pt x="360082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Imagen 4">
            <a:extLst>
              <a:ext uri="{FF2B5EF4-FFF2-40B4-BE49-F238E27FC236}">
                <a16:creationId xmlns:a16="http://schemas.microsoft.com/office/drawing/2014/main" xmlns="" id="{CFA71561-B31B-40E6-B852-4A25E67FD4FD}"/>
              </a:ext>
            </a:extLst>
          </p:cNvPr>
          <p:cNvPicPr>
            <a:picLocks noChangeAspect="1"/>
          </p:cNvPicPr>
          <p:nvPr/>
        </p:nvPicPr>
        <p:blipFill rotWithShape="1">
          <a:blip r:embed="rId5"/>
          <a:srcRect l="4469" r="9918" b="-3"/>
          <a:stretch/>
        </p:blipFill>
        <p:spPr>
          <a:xfrm>
            <a:off x="6283728" y="1699213"/>
            <a:ext cx="5908273" cy="5158786"/>
          </a:xfrm>
          <a:custGeom>
            <a:avLst/>
            <a:gdLst>
              <a:gd name="connsiteX0" fmla="*/ 3465576 w 5908273"/>
              <a:gd name="connsiteY0" fmla="*/ 0 h 5158786"/>
              <a:gd name="connsiteX1" fmla="*/ 5670004 w 5908273"/>
              <a:gd name="connsiteY1" fmla="*/ 791369 h 5158786"/>
              <a:gd name="connsiteX2" fmla="*/ 5908273 w 5908273"/>
              <a:gd name="connsiteY2" fmla="*/ 1007923 h 5158786"/>
              <a:gd name="connsiteX3" fmla="*/ 5908273 w 5908273"/>
              <a:gd name="connsiteY3" fmla="*/ 5158786 h 5158786"/>
              <a:gd name="connsiteX4" fmla="*/ 443374 w 5908273"/>
              <a:gd name="connsiteY4" fmla="*/ 5158786 h 5158786"/>
              <a:gd name="connsiteX5" fmla="*/ 418277 w 5908273"/>
              <a:gd name="connsiteY5" fmla="*/ 5117476 h 5158786"/>
              <a:gd name="connsiteX6" fmla="*/ 0 w 5908273"/>
              <a:gd name="connsiteY6" fmla="*/ 3465576 h 5158786"/>
              <a:gd name="connsiteX7" fmla="*/ 3465576 w 5908273"/>
              <a:gd name="connsiteY7" fmla="*/ 0 h 5158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08273" h="5158786">
                <a:moveTo>
                  <a:pt x="3465576" y="0"/>
                </a:moveTo>
                <a:cubicBezTo>
                  <a:pt x="4302945" y="0"/>
                  <a:pt x="5070948" y="296984"/>
                  <a:pt x="5670004" y="791369"/>
                </a:cubicBezTo>
                <a:lnTo>
                  <a:pt x="5908273" y="1007923"/>
                </a:lnTo>
                <a:lnTo>
                  <a:pt x="5908273" y="5158786"/>
                </a:lnTo>
                <a:lnTo>
                  <a:pt x="443374" y="5158786"/>
                </a:lnTo>
                <a:lnTo>
                  <a:pt x="418277" y="5117476"/>
                </a:lnTo>
                <a:cubicBezTo>
                  <a:pt x="151523" y="4626427"/>
                  <a:pt x="0" y="4063697"/>
                  <a:pt x="0" y="3465576"/>
                </a:cubicBezTo>
                <a:cubicBezTo>
                  <a:pt x="0" y="1551591"/>
                  <a:pt x="1551591" y="0"/>
                  <a:pt x="3465576" y="0"/>
                </a:cubicBezTo>
                <a:close/>
              </a:path>
            </a:pathLst>
          </a:custGeom>
        </p:spPr>
      </p:pic>
      <p:sp>
        <p:nvSpPr>
          <p:cNvPr id="18" name="Oval 17">
            <a:extLst>
              <a:ext uri="{FF2B5EF4-FFF2-40B4-BE49-F238E27FC236}">
                <a16:creationId xmlns:a16="http://schemas.microsoft.com/office/drawing/2014/main" xmlns="" id="{481E86DD-89E6-42B2-8675-84B7C56BFF7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150534" y="1716727"/>
            <a:ext cx="4572000" cy="45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Imagen 8">
            <a:extLst>
              <a:ext uri="{FF2B5EF4-FFF2-40B4-BE49-F238E27FC236}">
                <a16:creationId xmlns:a16="http://schemas.microsoft.com/office/drawing/2014/main" xmlns="" id="{2DBE05B7-9577-46CF-829B-C5ED7BEE18F3}"/>
              </a:ext>
            </a:extLst>
          </p:cNvPr>
          <p:cNvPicPr>
            <a:picLocks noChangeAspect="1"/>
          </p:cNvPicPr>
          <p:nvPr/>
        </p:nvPicPr>
        <p:blipFill rotWithShape="1">
          <a:blip r:embed="rId6"/>
          <a:srcRect l="9697" r="15305" b="3"/>
          <a:stretch/>
        </p:blipFill>
        <p:spPr>
          <a:xfrm>
            <a:off x="3287694" y="1853886"/>
            <a:ext cx="4297680" cy="4297680"/>
          </a:xfrm>
          <a:custGeom>
            <a:avLst/>
            <a:gdLst>
              <a:gd name="connsiteX0" fmla="*/ 2148840 w 4297680"/>
              <a:gd name="connsiteY0" fmla="*/ 0 h 4297680"/>
              <a:gd name="connsiteX1" fmla="*/ 4297680 w 4297680"/>
              <a:gd name="connsiteY1" fmla="*/ 2148840 h 4297680"/>
              <a:gd name="connsiteX2" fmla="*/ 2148840 w 4297680"/>
              <a:gd name="connsiteY2" fmla="*/ 4297680 h 4297680"/>
              <a:gd name="connsiteX3" fmla="*/ 0 w 4297680"/>
              <a:gd name="connsiteY3" fmla="*/ 2148840 h 4297680"/>
              <a:gd name="connsiteX4" fmla="*/ 2148840 w 4297680"/>
              <a:gd name="connsiteY4" fmla="*/ 0 h 4297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7680" h="4297680">
                <a:moveTo>
                  <a:pt x="2148840" y="0"/>
                </a:moveTo>
                <a:cubicBezTo>
                  <a:pt x="3335612" y="0"/>
                  <a:pt x="4297680" y="962068"/>
                  <a:pt x="4297680" y="2148840"/>
                </a:cubicBezTo>
                <a:cubicBezTo>
                  <a:pt x="4297680" y="3335612"/>
                  <a:pt x="3335612" y="4297680"/>
                  <a:pt x="2148840" y="4297680"/>
                </a:cubicBezTo>
                <a:cubicBezTo>
                  <a:pt x="962068" y="4297680"/>
                  <a:pt x="0" y="3335612"/>
                  <a:pt x="0" y="2148840"/>
                </a:cubicBezTo>
                <a:cubicBezTo>
                  <a:pt x="0" y="962068"/>
                  <a:pt x="962068" y="0"/>
                  <a:pt x="2148840" y="0"/>
                </a:cubicBezTo>
                <a:close/>
              </a:path>
            </a:pathLst>
          </a:custGeom>
        </p:spPr>
      </p:pic>
      <p:sp>
        <p:nvSpPr>
          <p:cNvPr id="20" name="Freeform: Shape 19">
            <a:extLst>
              <a:ext uri="{FF2B5EF4-FFF2-40B4-BE49-F238E27FC236}">
                <a16:creationId xmlns:a16="http://schemas.microsoft.com/office/drawing/2014/main" xmlns="" id="{5EFE9E4D-D93B-4B04-A3B5-234F5DBB9EA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762313" y="-1"/>
            <a:ext cx="4444096" cy="3211788"/>
          </a:xfrm>
          <a:custGeom>
            <a:avLst/>
            <a:gdLst>
              <a:gd name="connsiteX0" fmla="*/ 5102 w 4444096"/>
              <a:gd name="connsiteY0" fmla="*/ 0 h 3211788"/>
              <a:gd name="connsiteX1" fmla="*/ 4444096 w 4444096"/>
              <a:gd name="connsiteY1" fmla="*/ 0 h 3211788"/>
              <a:gd name="connsiteX2" fmla="*/ 4444096 w 4444096"/>
              <a:gd name="connsiteY2" fmla="*/ 2908319 h 3211788"/>
              <a:gd name="connsiteX3" fmla="*/ 4321598 w 4444096"/>
              <a:gd name="connsiteY3" fmla="*/ 2967330 h 3211788"/>
              <a:gd name="connsiteX4" fmla="*/ 3110753 w 4444096"/>
              <a:gd name="connsiteY4" fmla="*/ 3211788 h 3211788"/>
              <a:gd name="connsiteX5" fmla="*/ 0 w 4444096"/>
              <a:gd name="connsiteY5" fmla="*/ 101035 h 321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44096" h="3211788">
                <a:moveTo>
                  <a:pt x="5102" y="0"/>
                </a:moveTo>
                <a:lnTo>
                  <a:pt x="4444096" y="0"/>
                </a:lnTo>
                <a:lnTo>
                  <a:pt x="4444096" y="2908319"/>
                </a:lnTo>
                <a:lnTo>
                  <a:pt x="4321598" y="2967330"/>
                </a:lnTo>
                <a:cubicBezTo>
                  <a:pt x="3949433" y="3124742"/>
                  <a:pt x="3540258" y="3211788"/>
                  <a:pt x="3110753" y="3211788"/>
                </a:cubicBezTo>
                <a:cubicBezTo>
                  <a:pt x="1392732" y="3211788"/>
                  <a:pt x="0" y="1819056"/>
                  <a:pt x="0" y="1010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Calibri" panose="020F0502020204030204"/>
            </a:endParaRPr>
          </a:p>
        </p:txBody>
      </p:sp>
      <p:pic>
        <p:nvPicPr>
          <p:cNvPr id="4" name="Imagen 3">
            <a:extLst>
              <a:ext uri="{FF2B5EF4-FFF2-40B4-BE49-F238E27FC236}">
                <a16:creationId xmlns:a16="http://schemas.microsoft.com/office/drawing/2014/main" xmlns="" id="{56B1C29C-5F85-4FFC-A94E-819647AD3F7B}"/>
              </a:ext>
            </a:extLst>
          </p:cNvPr>
          <p:cNvPicPr>
            <a:picLocks noChangeAspect="1"/>
          </p:cNvPicPr>
          <p:nvPr/>
        </p:nvPicPr>
        <p:blipFill rotWithShape="1">
          <a:blip r:embed="rId7"/>
          <a:srcRect l="7507" r="18397" b="-1"/>
          <a:stretch/>
        </p:blipFill>
        <p:spPr>
          <a:xfrm>
            <a:off x="7928700" y="-1"/>
            <a:ext cx="4277711" cy="3045402"/>
          </a:xfrm>
          <a:custGeom>
            <a:avLst/>
            <a:gdLst>
              <a:gd name="connsiteX0" fmla="*/ 5102 w 4277711"/>
              <a:gd name="connsiteY0" fmla="*/ 0 h 3045402"/>
              <a:gd name="connsiteX1" fmla="*/ 4277711 w 4277711"/>
              <a:gd name="connsiteY1" fmla="*/ 0 h 3045402"/>
              <a:gd name="connsiteX2" fmla="*/ 4277711 w 4277711"/>
              <a:gd name="connsiteY2" fmla="*/ 2723810 h 3045402"/>
              <a:gd name="connsiteX3" fmla="*/ 4090449 w 4277711"/>
              <a:gd name="connsiteY3" fmla="*/ 2814019 h 3045402"/>
              <a:gd name="connsiteX4" fmla="*/ 2944368 w 4277711"/>
              <a:gd name="connsiteY4" fmla="*/ 3045402 h 3045402"/>
              <a:gd name="connsiteX5" fmla="*/ 0 w 4277711"/>
              <a:gd name="connsiteY5" fmla="*/ 101034 h 3045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77711" h="3045402">
                <a:moveTo>
                  <a:pt x="5102" y="0"/>
                </a:moveTo>
                <a:lnTo>
                  <a:pt x="4277711" y="0"/>
                </a:lnTo>
                <a:lnTo>
                  <a:pt x="4277711" y="2723810"/>
                </a:lnTo>
                <a:lnTo>
                  <a:pt x="4090449" y="2814019"/>
                </a:lnTo>
                <a:cubicBezTo>
                  <a:pt x="3738190" y="2963012"/>
                  <a:pt x="3350901" y="3045402"/>
                  <a:pt x="2944368" y="3045402"/>
                </a:cubicBezTo>
                <a:cubicBezTo>
                  <a:pt x="1318238" y="3045402"/>
                  <a:pt x="0" y="1727164"/>
                  <a:pt x="0" y="101034"/>
                </a:cubicBezTo>
                <a:close/>
              </a:path>
            </a:pathLst>
          </a:custGeom>
        </p:spPr>
      </p:pic>
    </p:spTree>
    <p:extLst>
      <p:ext uri="{BB962C8B-B14F-4D97-AF65-F5344CB8AC3E}">
        <p14:creationId xmlns:p14="http://schemas.microsoft.com/office/powerpoint/2010/main" val="34389730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xmlns="" id="{B1DC2DA0-130C-4047-BDAD-29208225890E}"/>
              </a:ext>
            </a:extLst>
          </p:cNvPr>
          <p:cNvSpPr>
            <a:spLocks noGrp="1"/>
          </p:cNvSpPr>
          <p:nvPr>
            <p:ph type="title"/>
          </p:nvPr>
        </p:nvSpPr>
        <p:spPr>
          <a:xfrm>
            <a:off x="1484312" y="685800"/>
            <a:ext cx="5747778" cy="1752599"/>
          </a:xfrm>
        </p:spPr>
        <p:txBody>
          <a:bodyPr>
            <a:normAutofit/>
          </a:bodyPr>
          <a:lstStyle/>
          <a:p>
            <a:r>
              <a:rPr lang="es-MX" b="1" cap="all" dirty="0">
                <a:effectLst>
                  <a:reflection blurRad="12700" stA="28000" endPos="45000" dist="1003" dir="5400000" sy="-100000" algn="bl"/>
                </a:effectLst>
              </a:rPr>
              <a:t>Qué es la tarja en logística?</a:t>
            </a:r>
            <a:endParaRPr lang="es-MX" dirty="0"/>
          </a:p>
        </p:txBody>
      </p:sp>
      <p:sp>
        <p:nvSpPr>
          <p:cNvPr id="5" name="Marcador de contenido 4">
            <a:extLst>
              <a:ext uri="{FF2B5EF4-FFF2-40B4-BE49-F238E27FC236}">
                <a16:creationId xmlns:a16="http://schemas.microsoft.com/office/drawing/2014/main" xmlns="" id="{1B990482-71AB-4111-BBC9-F1AE61C8FBD8}"/>
              </a:ext>
            </a:extLst>
          </p:cNvPr>
          <p:cNvSpPr>
            <a:spLocks noGrp="1"/>
          </p:cNvSpPr>
          <p:nvPr>
            <p:ph idx="1"/>
          </p:nvPr>
        </p:nvSpPr>
        <p:spPr>
          <a:xfrm>
            <a:off x="1484311" y="2666999"/>
            <a:ext cx="5957498" cy="3124201"/>
          </a:xfrm>
        </p:spPr>
        <p:txBody>
          <a:bodyPr>
            <a:normAutofit/>
          </a:bodyPr>
          <a:lstStyle/>
          <a:p>
            <a:pPr algn="just"/>
            <a:r>
              <a:rPr lang="es-MX" dirty="0"/>
              <a:t>Las tarjas son documentos cuyo principal propósito es poder registrar el estado de la carga en el instante en que esta es transferida desde o hacia la nave, consolidada o desconsolidada, </a:t>
            </a:r>
            <a:r>
              <a:rPr lang="es-MX" dirty="0" err="1"/>
              <a:t>recepcionada</a:t>
            </a:r>
            <a:r>
              <a:rPr lang="es-MX" dirty="0"/>
              <a:t> o entregada en patio, o cuando entra o sale de los recintos portuarios.</a:t>
            </a:r>
          </a:p>
        </p:txBody>
      </p:sp>
      <p:sp>
        <p:nvSpPr>
          <p:cNvPr id="14" name="Rounded Rectangle 6">
            <a:extLst>
              <a:ext uri="{FF2B5EF4-FFF2-40B4-BE49-F238E27FC236}">
                <a16:creationId xmlns:a16="http://schemas.microsoft.com/office/drawing/2014/main" xmlns="" id="{61DCA37C-CB0B-475A-B462-77C9CBA37CB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552944" y="648931"/>
            <a:ext cx="3982086" cy="5231964"/>
          </a:xfrm>
          <a:prstGeom prst="roundRect">
            <a:avLst>
              <a:gd name="adj" fmla="val 4834"/>
            </a:avLst>
          </a:prstGeom>
          <a:solidFill>
            <a:schemeClr val="bg1"/>
          </a:solidFill>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agen 5">
            <a:extLst>
              <a:ext uri="{FF2B5EF4-FFF2-40B4-BE49-F238E27FC236}">
                <a16:creationId xmlns:a16="http://schemas.microsoft.com/office/drawing/2014/main" xmlns="" id="{D0654FB7-E2DE-4E38-8C81-68CF23AB7969}"/>
              </a:ext>
            </a:extLst>
          </p:cNvPr>
          <p:cNvPicPr/>
          <p:nvPr/>
        </p:nvPicPr>
        <p:blipFill>
          <a:blip r:embed="rId2"/>
          <a:stretch>
            <a:fillRect/>
          </a:stretch>
        </p:blipFill>
        <p:spPr>
          <a:xfrm>
            <a:off x="8259318" y="1011765"/>
            <a:ext cx="2570156" cy="2191058"/>
          </a:xfrm>
          <a:prstGeom prst="rect">
            <a:avLst/>
          </a:prstGeom>
        </p:spPr>
      </p:pic>
      <p:pic>
        <p:nvPicPr>
          <p:cNvPr id="7" name="Imagen 6">
            <a:extLst>
              <a:ext uri="{FF2B5EF4-FFF2-40B4-BE49-F238E27FC236}">
                <a16:creationId xmlns:a16="http://schemas.microsoft.com/office/drawing/2014/main" xmlns="" id="{4C1751DD-CA87-4BEA-B499-480259E4C5DB}"/>
              </a:ext>
            </a:extLst>
          </p:cNvPr>
          <p:cNvPicPr/>
          <p:nvPr/>
        </p:nvPicPr>
        <p:blipFill>
          <a:blip r:embed="rId3"/>
          <a:stretch>
            <a:fillRect/>
          </a:stretch>
        </p:blipFill>
        <p:spPr>
          <a:xfrm>
            <a:off x="7873801" y="3414646"/>
            <a:ext cx="3341190" cy="2096596"/>
          </a:xfrm>
          <a:prstGeom prst="rect">
            <a:avLst/>
          </a:prstGeom>
        </p:spPr>
      </p:pic>
    </p:spTree>
    <p:extLst>
      <p:ext uri="{BB962C8B-B14F-4D97-AF65-F5344CB8AC3E}">
        <p14:creationId xmlns:p14="http://schemas.microsoft.com/office/powerpoint/2010/main" val="17020448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xmlns="" id="{C1C90647-CCCE-41C1-B126-95CCF1B2EAC4}"/>
              </a:ext>
            </a:extLst>
          </p:cNvPr>
          <p:cNvPicPr/>
          <p:nvPr/>
        </p:nvPicPr>
        <p:blipFill>
          <a:blip r:embed="rId2"/>
          <a:stretch>
            <a:fillRect/>
          </a:stretch>
        </p:blipFill>
        <p:spPr>
          <a:xfrm>
            <a:off x="1555619" y="690976"/>
            <a:ext cx="3122143" cy="2380634"/>
          </a:xfrm>
          <a:prstGeom prst="rect">
            <a:avLst/>
          </a:prstGeom>
        </p:spPr>
      </p:pic>
      <p:pic>
        <p:nvPicPr>
          <p:cNvPr id="8" name="Imagen 7">
            <a:extLst>
              <a:ext uri="{FF2B5EF4-FFF2-40B4-BE49-F238E27FC236}">
                <a16:creationId xmlns:a16="http://schemas.microsoft.com/office/drawing/2014/main" xmlns="" id="{2353D316-B796-46A3-9817-E8FB307AECBD}"/>
              </a:ext>
            </a:extLst>
          </p:cNvPr>
          <p:cNvPicPr/>
          <p:nvPr/>
        </p:nvPicPr>
        <p:blipFill>
          <a:blip r:embed="rId3"/>
          <a:stretch>
            <a:fillRect/>
          </a:stretch>
        </p:blipFill>
        <p:spPr>
          <a:xfrm>
            <a:off x="4997506" y="652771"/>
            <a:ext cx="3252903" cy="2464074"/>
          </a:xfrm>
          <a:prstGeom prst="rect">
            <a:avLst/>
          </a:prstGeom>
        </p:spPr>
      </p:pic>
      <p:pic>
        <p:nvPicPr>
          <p:cNvPr id="4" name="Imagen 3">
            <a:extLst>
              <a:ext uri="{FF2B5EF4-FFF2-40B4-BE49-F238E27FC236}">
                <a16:creationId xmlns:a16="http://schemas.microsoft.com/office/drawing/2014/main" xmlns="" id="{FC151047-EAFD-4F57-BCB8-0EB0B8EC2A05}"/>
              </a:ext>
            </a:extLst>
          </p:cNvPr>
          <p:cNvPicPr/>
          <p:nvPr/>
        </p:nvPicPr>
        <p:blipFill>
          <a:blip r:embed="rId4"/>
          <a:stretch>
            <a:fillRect/>
          </a:stretch>
        </p:blipFill>
        <p:spPr>
          <a:xfrm>
            <a:off x="8612098" y="656838"/>
            <a:ext cx="3252903" cy="2455941"/>
          </a:xfrm>
          <a:prstGeom prst="rect">
            <a:avLst/>
          </a:prstGeom>
        </p:spPr>
      </p:pic>
      <p:pic>
        <p:nvPicPr>
          <p:cNvPr id="9" name="Imagen 8">
            <a:extLst>
              <a:ext uri="{FF2B5EF4-FFF2-40B4-BE49-F238E27FC236}">
                <a16:creationId xmlns:a16="http://schemas.microsoft.com/office/drawing/2014/main" xmlns="" id="{77DA75A5-9F9A-4753-B9E8-1B0233C9A81B}"/>
              </a:ext>
            </a:extLst>
          </p:cNvPr>
          <p:cNvPicPr/>
          <p:nvPr/>
        </p:nvPicPr>
        <p:blipFill>
          <a:blip r:embed="rId5"/>
          <a:stretch>
            <a:fillRect/>
          </a:stretch>
        </p:blipFill>
        <p:spPr>
          <a:xfrm>
            <a:off x="2105417" y="3748194"/>
            <a:ext cx="2434556" cy="2471631"/>
          </a:xfrm>
          <a:prstGeom prst="rect">
            <a:avLst/>
          </a:prstGeom>
        </p:spPr>
      </p:pic>
      <p:pic>
        <p:nvPicPr>
          <p:cNvPr id="10" name="Imagen 9">
            <a:extLst>
              <a:ext uri="{FF2B5EF4-FFF2-40B4-BE49-F238E27FC236}">
                <a16:creationId xmlns:a16="http://schemas.microsoft.com/office/drawing/2014/main" xmlns="" id="{A7F00148-2B5C-4FA8-B4C4-3E1126D7F00D}"/>
              </a:ext>
            </a:extLst>
          </p:cNvPr>
          <p:cNvPicPr/>
          <p:nvPr/>
        </p:nvPicPr>
        <p:blipFill>
          <a:blip r:embed="rId6"/>
          <a:stretch>
            <a:fillRect/>
          </a:stretch>
        </p:blipFill>
        <p:spPr>
          <a:xfrm>
            <a:off x="5021263" y="4383847"/>
            <a:ext cx="3217333" cy="1270846"/>
          </a:xfrm>
          <a:prstGeom prst="rect">
            <a:avLst/>
          </a:prstGeom>
        </p:spPr>
      </p:pic>
      <p:pic>
        <p:nvPicPr>
          <p:cNvPr id="11" name="Imagen 10">
            <a:extLst>
              <a:ext uri="{FF2B5EF4-FFF2-40B4-BE49-F238E27FC236}">
                <a16:creationId xmlns:a16="http://schemas.microsoft.com/office/drawing/2014/main" xmlns="" id="{475E8FBD-8DCD-4408-87FE-F0AB38952130}"/>
              </a:ext>
            </a:extLst>
          </p:cNvPr>
          <p:cNvPicPr/>
          <p:nvPr/>
        </p:nvPicPr>
        <p:blipFill>
          <a:blip r:embed="rId7"/>
          <a:stretch>
            <a:fillRect/>
          </a:stretch>
        </p:blipFill>
        <p:spPr>
          <a:xfrm>
            <a:off x="8612098" y="3857141"/>
            <a:ext cx="3252903" cy="2260767"/>
          </a:xfrm>
          <a:prstGeom prst="rect">
            <a:avLst/>
          </a:prstGeom>
        </p:spPr>
      </p:pic>
    </p:spTree>
    <p:extLst>
      <p:ext uri="{BB962C8B-B14F-4D97-AF65-F5344CB8AC3E}">
        <p14:creationId xmlns:p14="http://schemas.microsoft.com/office/powerpoint/2010/main" val="23123976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0E79D04E-D48A-4068-A1F3-F071EC3929A7}"/>
              </a:ext>
            </a:extLst>
          </p:cNvPr>
          <p:cNvSpPr>
            <a:spLocks noGrp="1"/>
          </p:cNvSpPr>
          <p:nvPr>
            <p:ph type="title"/>
          </p:nvPr>
        </p:nvSpPr>
        <p:spPr>
          <a:xfrm>
            <a:off x="1484311" y="685800"/>
            <a:ext cx="2566579" cy="5538019"/>
          </a:xfrm>
        </p:spPr>
        <p:txBody>
          <a:bodyPr>
            <a:normAutofit/>
          </a:bodyPr>
          <a:lstStyle/>
          <a:p>
            <a:r>
              <a:rPr lang="es-MX" b="1" dirty="0"/>
              <a:t>Objetivo</a:t>
            </a:r>
          </a:p>
        </p:txBody>
      </p:sp>
      <p:sp>
        <p:nvSpPr>
          <p:cNvPr id="3" name="Marcador de contenido 2">
            <a:extLst>
              <a:ext uri="{FF2B5EF4-FFF2-40B4-BE49-F238E27FC236}">
                <a16:creationId xmlns:a16="http://schemas.microsoft.com/office/drawing/2014/main" xmlns="" id="{68CD5E4E-8F40-4B58-ACBB-11CCCAE725FE}"/>
              </a:ext>
            </a:extLst>
          </p:cNvPr>
          <p:cNvSpPr>
            <a:spLocks noGrp="1"/>
          </p:cNvSpPr>
          <p:nvPr>
            <p:ph idx="1"/>
          </p:nvPr>
        </p:nvSpPr>
        <p:spPr>
          <a:xfrm>
            <a:off x="2489982" y="612057"/>
            <a:ext cx="9377553" cy="3753466"/>
          </a:xfrm>
        </p:spPr>
        <p:txBody>
          <a:bodyPr>
            <a:normAutofit/>
          </a:bodyPr>
          <a:lstStyle/>
          <a:p>
            <a:pPr marL="0" indent="0">
              <a:buNone/>
            </a:pPr>
            <a:r>
              <a:rPr lang="es-MX" sz="3200" dirty="0"/>
              <a:t>Para supervisar los servicios que presta TG, tenemos como:</a:t>
            </a:r>
          </a:p>
          <a:p>
            <a:pPr marL="0" indent="0">
              <a:buNone/>
            </a:pPr>
            <a:endParaRPr lang="es-MX" sz="4400" dirty="0"/>
          </a:p>
          <a:p>
            <a:pPr lvl="4" algn="just"/>
            <a:r>
              <a:rPr lang="es-MX" sz="2800" dirty="0"/>
              <a:t>Formar y capacitar a nuestros Inspectores constantemente; de ésta manera, nuestros servicios serán de primera calidad. </a:t>
            </a:r>
          </a:p>
          <a:p>
            <a:endParaRPr lang="es-MX" dirty="0"/>
          </a:p>
        </p:txBody>
      </p:sp>
      <p:pic>
        <p:nvPicPr>
          <p:cNvPr id="4" name="Imagen 3">
            <a:extLst>
              <a:ext uri="{FF2B5EF4-FFF2-40B4-BE49-F238E27FC236}">
                <a16:creationId xmlns:a16="http://schemas.microsoft.com/office/drawing/2014/main" xmlns="" id="{A12E7D7D-07F0-4F0C-A856-AFF907EF03DA}"/>
              </a:ext>
            </a:extLst>
          </p:cNvPr>
          <p:cNvPicPr>
            <a:picLocks noChangeAspect="1"/>
          </p:cNvPicPr>
          <p:nvPr/>
        </p:nvPicPr>
        <p:blipFill>
          <a:blip r:embed="rId2"/>
          <a:stretch>
            <a:fillRect/>
          </a:stretch>
        </p:blipFill>
        <p:spPr>
          <a:xfrm>
            <a:off x="5056561" y="4365523"/>
            <a:ext cx="4607480" cy="1685977"/>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pic>
    </p:spTree>
    <p:extLst>
      <p:ext uri="{BB962C8B-B14F-4D97-AF65-F5344CB8AC3E}">
        <p14:creationId xmlns:p14="http://schemas.microsoft.com/office/powerpoint/2010/main" val="290278163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9" name="Group 8">
            <a:extLst>
              <a:ext uri="{FF2B5EF4-FFF2-40B4-BE49-F238E27FC236}">
                <a16:creationId xmlns:a16="http://schemas.microsoft.com/office/drawing/2014/main" xmlns="" id="{28A4A409-9242-444A-AC1F-809866828B50}"/>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50812" y="0"/>
            <a:ext cx="2436813" cy="6858001"/>
            <a:chOff x="1320800" y="0"/>
            <a:chExt cx="2436813" cy="6858001"/>
          </a:xfrm>
        </p:grpSpPr>
        <p:sp>
          <p:nvSpPr>
            <p:cNvPr id="10" name="Freeform 6">
              <a:extLst>
                <a:ext uri="{FF2B5EF4-FFF2-40B4-BE49-F238E27FC236}">
                  <a16:creationId xmlns:a16="http://schemas.microsoft.com/office/drawing/2014/main" xmlns="" id="{ABF65108-5AB6-40BD-BCAF-526D8E30910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1" name="Freeform 7">
              <a:extLst>
                <a:ext uri="{FF2B5EF4-FFF2-40B4-BE49-F238E27FC236}">
                  <a16:creationId xmlns:a16="http://schemas.microsoft.com/office/drawing/2014/main" xmlns="" id="{C77C904B-BC3A-472F-BB70-8750D41E41D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2" name="Freeform 8">
              <a:extLst>
                <a:ext uri="{FF2B5EF4-FFF2-40B4-BE49-F238E27FC236}">
                  <a16:creationId xmlns:a16="http://schemas.microsoft.com/office/drawing/2014/main" xmlns="" id="{E910D569-2CFD-4010-B886-2F31BB8EC9C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3" name="Freeform 9">
              <a:extLst>
                <a:ext uri="{FF2B5EF4-FFF2-40B4-BE49-F238E27FC236}">
                  <a16:creationId xmlns:a16="http://schemas.microsoft.com/office/drawing/2014/main" xmlns="" id="{5A816932-FBAD-46C0-AA92-336589A5A91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4" name="Freeform 10">
              <a:extLst>
                <a:ext uri="{FF2B5EF4-FFF2-40B4-BE49-F238E27FC236}">
                  <a16:creationId xmlns:a16="http://schemas.microsoft.com/office/drawing/2014/main" xmlns="" id="{3D914BDD-E5E0-4DFB-8072-5B498F94A69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5" name="Freeform 11">
              <a:extLst>
                <a:ext uri="{FF2B5EF4-FFF2-40B4-BE49-F238E27FC236}">
                  <a16:creationId xmlns:a16="http://schemas.microsoft.com/office/drawing/2014/main" xmlns="" id="{ED9E392E-46C2-4B84-A121-9B2BC452F02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3" name="Marcador de contenido 2">
            <a:extLst>
              <a:ext uri="{FF2B5EF4-FFF2-40B4-BE49-F238E27FC236}">
                <a16:creationId xmlns:a16="http://schemas.microsoft.com/office/drawing/2014/main" xmlns="" id="{99432165-D832-471B-94DD-824E5624329B}"/>
              </a:ext>
            </a:extLst>
          </p:cNvPr>
          <p:cNvSpPr>
            <a:spLocks noGrp="1"/>
          </p:cNvSpPr>
          <p:nvPr>
            <p:ph idx="1"/>
          </p:nvPr>
        </p:nvSpPr>
        <p:spPr>
          <a:xfrm>
            <a:off x="1506894" y="1605064"/>
            <a:ext cx="3841785" cy="3633685"/>
          </a:xfrm>
        </p:spPr>
        <p:txBody>
          <a:bodyPr>
            <a:normAutofit/>
          </a:bodyPr>
          <a:lstStyle/>
          <a:p>
            <a:pPr algn="just">
              <a:lnSpc>
                <a:spcPct val="90000"/>
              </a:lnSpc>
            </a:pPr>
            <a:r>
              <a:rPr lang="es-MX" sz="2000" dirty="0"/>
              <a:t>Existen diversos materiales para trincado, desde cadenas, eslingas de acero, tensores y actualmente cintas (</a:t>
            </a:r>
            <a:r>
              <a:rPr lang="es-MX" sz="2000" dirty="0" err="1"/>
              <a:t>cordstrap</a:t>
            </a:r>
            <a:r>
              <a:rPr lang="es-MX" sz="2000" dirty="0"/>
              <a:t>)</a:t>
            </a:r>
          </a:p>
          <a:p>
            <a:pPr algn="just">
              <a:lnSpc>
                <a:spcPct val="90000"/>
              </a:lnSpc>
            </a:pPr>
            <a:r>
              <a:rPr lang="es-MX" sz="2000" dirty="0"/>
              <a:t>Con dimensiones y tonelajes diversos, así como hebillas de sujeción. Como complemento y para evitar desplazamientos longitudinales, se usan polines y cuñas de madera.</a:t>
            </a:r>
          </a:p>
          <a:p>
            <a:pPr>
              <a:lnSpc>
                <a:spcPct val="90000"/>
              </a:lnSpc>
            </a:pPr>
            <a:endParaRPr lang="es-MX" sz="1600" dirty="0"/>
          </a:p>
        </p:txBody>
      </p:sp>
      <p:pic>
        <p:nvPicPr>
          <p:cNvPr id="4" name="Imagen 3">
            <a:extLst>
              <a:ext uri="{FF2B5EF4-FFF2-40B4-BE49-F238E27FC236}">
                <a16:creationId xmlns:a16="http://schemas.microsoft.com/office/drawing/2014/main" xmlns="" id="{40B6C68E-4AF2-4D88-A1DE-8EDC0B4704DF}"/>
              </a:ext>
            </a:extLst>
          </p:cNvPr>
          <p:cNvPicPr/>
          <p:nvPr/>
        </p:nvPicPr>
        <p:blipFill>
          <a:blip r:embed="rId2"/>
          <a:stretch>
            <a:fillRect/>
          </a:stretch>
        </p:blipFill>
        <p:spPr>
          <a:xfrm>
            <a:off x="5548705" y="1097431"/>
            <a:ext cx="6237359" cy="4334964"/>
          </a:xfrm>
          <a:prstGeom prst="rect">
            <a:avLst/>
          </a:prstGeom>
        </p:spPr>
      </p:pic>
    </p:spTree>
    <p:extLst>
      <p:ext uri="{BB962C8B-B14F-4D97-AF65-F5344CB8AC3E}">
        <p14:creationId xmlns:p14="http://schemas.microsoft.com/office/powerpoint/2010/main" val="36613935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B2892FD6-8AED-4AA0-A7F7-74E9C8D13DDF}"/>
              </a:ext>
            </a:extLst>
          </p:cNvPr>
          <p:cNvSpPr>
            <a:spLocks noGrp="1"/>
          </p:cNvSpPr>
          <p:nvPr>
            <p:ph type="title"/>
          </p:nvPr>
        </p:nvSpPr>
        <p:spPr>
          <a:xfrm>
            <a:off x="1220528" y="2131582"/>
            <a:ext cx="3236800" cy="2470802"/>
          </a:xfrm>
        </p:spPr>
        <p:txBody>
          <a:bodyPr>
            <a:noAutofit/>
          </a:bodyPr>
          <a:lstStyle/>
          <a:p>
            <a:pPr>
              <a:lnSpc>
                <a:spcPct val="90000"/>
              </a:lnSpc>
            </a:pPr>
            <a:r>
              <a:rPr lang="es-MX" sz="2800" dirty="0"/>
              <a:t>Cuando los trabajos de trincado  y/o inspección no son los correctos, esto es lo que pasa.</a:t>
            </a:r>
          </a:p>
        </p:txBody>
      </p:sp>
      <p:sp>
        <p:nvSpPr>
          <p:cNvPr id="12" name="Rounded Rectangle 6">
            <a:extLst>
              <a:ext uri="{FF2B5EF4-FFF2-40B4-BE49-F238E27FC236}">
                <a16:creationId xmlns:a16="http://schemas.microsoft.com/office/drawing/2014/main" xmlns="" id="{1FAB06A6-6842-49E6-97F0-0E9D039E88E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617552" y="648931"/>
            <a:ext cx="6917478" cy="5231964"/>
          </a:xfrm>
          <a:prstGeom prst="roundRect">
            <a:avLst>
              <a:gd name="adj" fmla="val 4834"/>
            </a:avLst>
          </a:prstGeom>
          <a:solidFill>
            <a:schemeClr val="bg1"/>
          </a:solidFill>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n 3">
            <a:extLst>
              <a:ext uri="{FF2B5EF4-FFF2-40B4-BE49-F238E27FC236}">
                <a16:creationId xmlns:a16="http://schemas.microsoft.com/office/drawing/2014/main" xmlns="" id="{F6F0ACC1-3106-42F1-9882-40FC02D880E2}"/>
              </a:ext>
            </a:extLst>
          </p:cNvPr>
          <p:cNvPicPr>
            <a:picLocks noChangeAspect="1"/>
          </p:cNvPicPr>
          <p:nvPr/>
        </p:nvPicPr>
        <p:blipFill rotWithShape="1">
          <a:blip r:embed="rId2"/>
          <a:srcRect t="23282" r="-5" b="7164"/>
          <a:stretch/>
        </p:blipFill>
        <p:spPr>
          <a:xfrm>
            <a:off x="4938000" y="1006085"/>
            <a:ext cx="3056428" cy="2191490"/>
          </a:xfrm>
          <a:prstGeom prst="rect">
            <a:avLst/>
          </a:prstGeom>
        </p:spPr>
      </p:pic>
      <p:pic>
        <p:nvPicPr>
          <p:cNvPr id="5" name="Imagen 4">
            <a:extLst>
              <a:ext uri="{FF2B5EF4-FFF2-40B4-BE49-F238E27FC236}">
                <a16:creationId xmlns:a16="http://schemas.microsoft.com/office/drawing/2014/main" xmlns="" id="{A0E07B74-20F1-4975-9B28-6A1E03BE6ACB}"/>
              </a:ext>
            </a:extLst>
          </p:cNvPr>
          <p:cNvPicPr>
            <a:picLocks noChangeAspect="1"/>
          </p:cNvPicPr>
          <p:nvPr/>
        </p:nvPicPr>
        <p:blipFill rotWithShape="1">
          <a:blip r:embed="rId3"/>
          <a:srcRect t="6591" r="-1" b="-1"/>
          <a:stretch/>
        </p:blipFill>
        <p:spPr>
          <a:xfrm>
            <a:off x="8158154" y="1006085"/>
            <a:ext cx="3056838" cy="2191490"/>
          </a:xfrm>
          <a:prstGeom prst="rect">
            <a:avLst/>
          </a:prstGeom>
        </p:spPr>
      </p:pic>
      <p:pic>
        <p:nvPicPr>
          <p:cNvPr id="7" name="Imagen 6">
            <a:extLst>
              <a:ext uri="{FF2B5EF4-FFF2-40B4-BE49-F238E27FC236}">
                <a16:creationId xmlns:a16="http://schemas.microsoft.com/office/drawing/2014/main" xmlns="" id="{EA8880F3-A5F0-449B-9CE2-481766ABD3EE}"/>
              </a:ext>
            </a:extLst>
          </p:cNvPr>
          <p:cNvPicPr/>
          <p:nvPr/>
        </p:nvPicPr>
        <p:blipFill rotWithShape="1">
          <a:blip r:embed="rId4"/>
          <a:srcRect t="4399" r="-1" b="-1"/>
          <a:stretch/>
        </p:blipFill>
        <p:spPr>
          <a:xfrm>
            <a:off x="4938000" y="3366983"/>
            <a:ext cx="3056428" cy="2191490"/>
          </a:xfrm>
          <a:prstGeom prst="rect">
            <a:avLst/>
          </a:prstGeom>
        </p:spPr>
      </p:pic>
      <p:pic>
        <p:nvPicPr>
          <p:cNvPr id="6" name="Imagen 5">
            <a:extLst>
              <a:ext uri="{FF2B5EF4-FFF2-40B4-BE49-F238E27FC236}">
                <a16:creationId xmlns:a16="http://schemas.microsoft.com/office/drawing/2014/main" xmlns="" id="{14297BCE-9318-471F-8ED7-8066366B8668}"/>
              </a:ext>
            </a:extLst>
          </p:cNvPr>
          <p:cNvPicPr>
            <a:picLocks noChangeAspect="1"/>
          </p:cNvPicPr>
          <p:nvPr/>
        </p:nvPicPr>
        <p:blipFill rotWithShape="1">
          <a:blip r:embed="rId5"/>
          <a:srcRect l="1031" r="10046" b="-1"/>
          <a:stretch/>
        </p:blipFill>
        <p:spPr>
          <a:xfrm>
            <a:off x="8158154" y="3366983"/>
            <a:ext cx="3056838" cy="2191490"/>
          </a:xfrm>
          <a:prstGeom prst="rect">
            <a:avLst/>
          </a:prstGeom>
        </p:spPr>
      </p:pic>
    </p:spTree>
    <p:extLst>
      <p:ext uri="{BB962C8B-B14F-4D97-AF65-F5344CB8AC3E}">
        <p14:creationId xmlns:p14="http://schemas.microsoft.com/office/powerpoint/2010/main" val="248486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6067B3BA-4FFD-4F2D-8624-1573C3F040E9}"/>
              </a:ext>
            </a:extLst>
          </p:cNvPr>
          <p:cNvSpPr>
            <a:spLocks noGrp="1"/>
          </p:cNvSpPr>
          <p:nvPr>
            <p:ph type="title"/>
          </p:nvPr>
        </p:nvSpPr>
        <p:spPr>
          <a:xfrm>
            <a:off x="1484312" y="685801"/>
            <a:ext cx="5747778" cy="919264"/>
          </a:xfrm>
        </p:spPr>
        <p:txBody>
          <a:bodyPr>
            <a:normAutofit/>
          </a:bodyPr>
          <a:lstStyle/>
          <a:p>
            <a:r>
              <a:rPr lang="es-MX" b="1" dirty="0"/>
              <a:t>TRINCADO DE AUTOS</a:t>
            </a:r>
            <a:endParaRPr lang="es-MX" dirty="0"/>
          </a:p>
        </p:txBody>
      </p:sp>
      <p:sp>
        <p:nvSpPr>
          <p:cNvPr id="3" name="Marcador de contenido 2">
            <a:extLst>
              <a:ext uri="{FF2B5EF4-FFF2-40B4-BE49-F238E27FC236}">
                <a16:creationId xmlns:a16="http://schemas.microsoft.com/office/drawing/2014/main" xmlns="" id="{71B14495-970C-4858-AC50-090FFA37DCCA}"/>
              </a:ext>
            </a:extLst>
          </p:cNvPr>
          <p:cNvSpPr>
            <a:spLocks noGrp="1"/>
          </p:cNvSpPr>
          <p:nvPr>
            <p:ph idx="1"/>
          </p:nvPr>
        </p:nvSpPr>
        <p:spPr>
          <a:xfrm>
            <a:off x="1484311" y="2199861"/>
            <a:ext cx="5747778" cy="3591339"/>
          </a:xfrm>
        </p:spPr>
        <p:txBody>
          <a:bodyPr>
            <a:normAutofit/>
          </a:bodyPr>
          <a:lstStyle/>
          <a:p>
            <a:pPr algn="just">
              <a:lnSpc>
                <a:spcPct val="90000"/>
              </a:lnSpc>
            </a:pPr>
            <a:r>
              <a:rPr lang="es-MX" sz="2000" dirty="0"/>
              <a:t>El trincado de autos, también es un tema especial de mucha importancia y responsabilidad para el Inspector, debido al costo de unidades a transportar.</a:t>
            </a:r>
          </a:p>
          <a:p>
            <a:pPr algn="just">
              <a:lnSpc>
                <a:spcPct val="90000"/>
              </a:lnSpc>
            </a:pPr>
            <a:r>
              <a:rPr lang="es-MX" sz="2000" dirty="0"/>
              <a:t>El transporte de los mismos se efectúa por carretera, ferrocarril, barco y a menor escala por vía aérea.</a:t>
            </a:r>
          </a:p>
          <a:p>
            <a:pPr algn="just">
              <a:lnSpc>
                <a:spcPct val="90000"/>
              </a:lnSpc>
            </a:pPr>
            <a:r>
              <a:rPr lang="es-MX" sz="2000" dirty="0"/>
              <a:t>El método más seguro es en buque “Car – Carrier o carrero”, el cual transporta solo automóviles. </a:t>
            </a:r>
            <a:r>
              <a:rPr lang="es-MX" sz="2000" dirty="0" smtClean="0"/>
              <a:t>También </a:t>
            </a:r>
            <a:r>
              <a:rPr lang="es-MX" sz="2000" dirty="0"/>
              <a:t>en menor cantidad y mayor seguridad, es usando contenedores. </a:t>
            </a:r>
          </a:p>
          <a:p>
            <a:pPr>
              <a:lnSpc>
                <a:spcPct val="90000"/>
              </a:lnSpc>
            </a:pPr>
            <a:endParaRPr lang="es-MX" sz="2000" dirty="0"/>
          </a:p>
        </p:txBody>
      </p:sp>
      <p:sp>
        <p:nvSpPr>
          <p:cNvPr id="10" name="Rounded Rectangle 6">
            <a:extLst>
              <a:ext uri="{FF2B5EF4-FFF2-40B4-BE49-F238E27FC236}">
                <a16:creationId xmlns:a16="http://schemas.microsoft.com/office/drawing/2014/main" xmlns="" id="{93C4D4C4-585F-43C1-BF44-268A79A0252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552944" y="648931"/>
            <a:ext cx="3982086" cy="5231964"/>
          </a:xfrm>
          <a:prstGeom prst="roundRect">
            <a:avLst>
              <a:gd name="adj" fmla="val 4834"/>
            </a:avLst>
          </a:prstGeom>
          <a:solidFill>
            <a:schemeClr val="bg1"/>
          </a:solidFill>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n 4">
            <a:extLst>
              <a:ext uri="{FF2B5EF4-FFF2-40B4-BE49-F238E27FC236}">
                <a16:creationId xmlns:a16="http://schemas.microsoft.com/office/drawing/2014/main" xmlns="" id="{0083C9E2-5ADA-410F-ADDE-9D13469ED350}"/>
              </a:ext>
            </a:extLst>
          </p:cNvPr>
          <p:cNvPicPr/>
          <p:nvPr/>
        </p:nvPicPr>
        <p:blipFill rotWithShape="1">
          <a:blip r:embed="rId2"/>
          <a:srcRect l="11152" r="1547" b="1"/>
          <a:stretch/>
        </p:blipFill>
        <p:spPr>
          <a:xfrm>
            <a:off x="7873801" y="1011765"/>
            <a:ext cx="3341190" cy="2191058"/>
          </a:xfrm>
          <a:prstGeom prst="rect">
            <a:avLst/>
          </a:prstGeom>
        </p:spPr>
      </p:pic>
      <p:pic>
        <p:nvPicPr>
          <p:cNvPr id="4" name="Imagen 3">
            <a:extLst>
              <a:ext uri="{FF2B5EF4-FFF2-40B4-BE49-F238E27FC236}">
                <a16:creationId xmlns:a16="http://schemas.microsoft.com/office/drawing/2014/main" xmlns="" id="{AAC11BE3-D2F8-42AC-BA24-5E7FE932FFE6}"/>
              </a:ext>
            </a:extLst>
          </p:cNvPr>
          <p:cNvPicPr/>
          <p:nvPr/>
        </p:nvPicPr>
        <p:blipFill rotWithShape="1">
          <a:blip r:embed="rId3"/>
          <a:srcRect l="589" r="8677" b="-1"/>
          <a:stretch/>
        </p:blipFill>
        <p:spPr>
          <a:xfrm>
            <a:off x="7873801" y="3367415"/>
            <a:ext cx="3341190" cy="2191058"/>
          </a:xfrm>
          <a:prstGeom prst="rect">
            <a:avLst/>
          </a:prstGeom>
        </p:spPr>
      </p:pic>
    </p:spTree>
    <p:extLst>
      <p:ext uri="{BB962C8B-B14F-4D97-AF65-F5344CB8AC3E}">
        <p14:creationId xmlns:p14="http://schemas.microsoft.com/office/powerpoint/2010/main" val="105454631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xmlns="" id="{6328D39D-9CF2-41B8-A426-F4BE49C0162E}"/>
              </a:ext>
            </a:extLst>
          </p:cNvPr>
          <p:cNvSpPr>
            <a:spLocks noGrp="1"/>
          </p:cNvSpPr>
          <p:nvPr>
            <p:ph idx="1"/>
          </p:nvPr>
        </p:nvSpPr>
        <p:spPr>
          <a:xfrm>
            <a:off x="1348197" y="729578"/>
            <a:ext cx="3597474" cy="5379396"/>
          </a:xfrm>
        </p:spPr>
        <p:txBody>
          <a:bodyPr>
            <a:noAutofit/>
          </a:bodyPr>
          <a:lstStyle/>
          <a:p>
            <a:pPr algn="just">
              <a:lnSpc>
                <a:spcPct val="90000"/>
              </a:lnSpc>
            </a:pPr>
            <a:r>
              <a:rPr lang="es-MX" sz="2800" dirty="0"/>
              <a:t>El trincado se hace mediante bandas “</a:t>
            </a:r>
            <a:r>
              <a:rPr lang="es-MX" sz="2800" dirty="0" err="1"/>
              <a:t>cordstrap</a:t>
            </a:r>
            <a:r>
              <a:rPr lang="es-MX" sz="2800" dirty="0"/>
              <a:t>” a través de las 4 ruedas y el chasis con los ganchos  y hebillas para tal efecto en el contenedor.</a:t>
            </a:r>
          </a:p>
          <a:p>
            <a:pPr algn="just">
              <a:lnSpc>
                <a:spcPct val="90000"/>
              </a:lnSpc>
            </a:pPr>
            <a:r>
              <a:rPr lang="es-MX" sz="2800" dirty="0"/>
              <a:t>Los polines de madera; ya no se admiten, pero se continúa haciendo en menor escala.</a:t>
            </a:r>
          </a:p>
        </p:txBody>
      </p:sp>
      <p:pic>
        <p:nvPicPr>
          <p:cNvPr id="4" name="Imagen 3">
            <a:extLst>
              <a:ext uri="{FF2B5EF4-FFF2-40B4-BE49-F238E27FC236}">
                <a16:creationId xmlns:a16="http://schemas.microsoft.com/office/drawing/2014/main" xmlns="" id="{1B7FB732-1EE1-414B-AA9E-A6E2435B47A0}"/>
              </a:ext>
            </a:extLst>
          </p:cNvPr>
          <p:cNvPicPr/>
          <p:nvPr/>
        </p:nvPicPr>
        <p:blipFill>
          <a:blip r:embed="rId2"/>
          <a:stretch>
            <a:fillRect/>
          </a:stretch>
        </p:blipFill>
        <p:spPr>
          <a:xfrm>
            <a:off x="5074767" y="962589"/>
            <a:ext cx="3329643" cy="2172592"/>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pic>
      <p:pic>
        <p:nvPicPr>
          <p:cNvPr id="5" name="Imagen 4">
            <a:extLst>
              <a:ext uri="{FF2B5EF4-FFF2-40B4-BE49-F238E27FC236}">
                <a16:creationId xmlns:a16="http://schemas.microsoft.com/office/drawing/2014/main" xmlns="" id="{4CABF441-BCFF-41AC-A8D2-0724A6A72888}"/>
              </a:ext>
            </a:extLst>
          </p:cNvPr>
          <p:cNvPicPr/>
          <p:nvPr/>
        </p:nvPicPr>
        <p:blipFill>
          <a:blip r:embed="rId3"/>
          <a:stretch>
            <a:fillRect/>
          </a:stretch>
        </p:blipFill>
        <p:spPr>
          <a:xfrm>
            <a:off x="8662602" y="719838"/>
            <a:ext cx="3297635" cy="2407273"/>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pic>
      <p:pic>
        <p:nvPicPr>
          <p:cNvPr id="6" name="Imagen 5">
            <a:extLst>
              <a:ext uri="{FF2B5EF4-FFF2-40B4-BE49-F238E27FC236}">
                <a16:creationId xmlns:a16="http://schemas.microsoft.com/office/drawing/2014/main" xmlns="" id="{DA0D5C33-11BF-423D-9B4A-13AF41E7283E}"/>
              </a:ext>
            </a:extLst>
          </p:cNvPr>
          <p:cNvPicPr/>
          <p:nvPr/>
        </p:nvPicPr>
        <p:blipFill>
          <a:blip r:embed="rId4"/>
          <a:stretch>
            <a:fillRect/>
          </a:stretch>
        </p:blipFill>
        <p:spPr>
          <a:xfrm>
            <a:off x="5074767" y="3423521"/>
            <a:ext cx="3329643" cy="2155943"/>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pic>
      <p:pic>
        <p:nvPicPr>
          <p:cNvPr id="7" name="Imagen 6">
            <a:extLst>
              <a:ext uri="{FF2B5EF4-FFF2-40B4-BE49-F238E27FC236}">
                <a16:creationId xmlns:a16="http://schemas.microsoft.com/office/drawing/2014/main" xmlns="" id="{494CD346-B811-4C21-BB8F-3CE3BDFFD339}"/>
              </a:ext>
            </a:extLst>
          </p:cNvPr>
          <p:cNvPicPr/>
          <p:nvPr/>
        </p:nvPicPr>
        <p:blipFill>
          <a:blip r:embed="rId5"/>
          <a:stretch>
            <a:fillRect/>
          </a:stretch>
        </p:blipFill>
        <p:spPr>
          <a:xfrm>
            <a:off x="8662603" y="3423520"/>
            <a:ext cx="3297635" cy="2184683"/>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pic>
    </p:spTree>
    <p:extLst>
      <p:ext uri="{BB962C8B-B14F-4D97-AF65-F5344CB8AC3E}">
        <p14:creationId xmlns:p14="http://schemas.microsoft.com/office/powerpoint/2010/main" val="96919563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526C5A16-EA9C-44B9-A9D5-C9DE37D57CF6}"/>
              </a:ext>
            </a:extLst>
          </p:cNvPr>
          <p:cNvSpPr>
            <a:spLocks noGrp="1"/>
          </p:cNvSpPr>
          <p:nvPr>
            <p:ph type="title"/>
          </p:nvPr>
        </p:nvSpPr>
        <p:spPr>
          <a:xfrm>
            <a:off x="5559025" y="685800"/>
            <a:ext cx="6362291" cy="1752599"/>
          </a:xfrm>
        </p:spPr>
        <p:txBody>
          <a:bodyPr>
            <a:normAutofit/>
          </a:bodyPr>
          <a:lstStyle/>
          <a:p>
            <a:pPr>
              <a:lnSpc>
                <a:spcPct val="90000"/>
              </a:lnSpc>
            </a:pPr>
            <a:r>
              <a:rPr lang="es-MX" dirty="0"/>
              <a:t>AUTOS DAÑADOS POR MAL TIEMPO SOBRE CUBIERTA:</a:t>
            </a:r>
          </a:p>
        </p:txBody>
      </p:sp>
      <p:pic>
        <p:nvPicPr>
          <p:cNvPr id="5" name="Imagen 4">
            <a:extLst>
              <a:ext uri="{FF2B5EF4-FFF2-40B4-BE49-F238E27FC236}">
                <a16:creationId xmlns:a16="http://schemas.microsoft.com/office/drawing/2014/main" xmlns="" id="{B8586070-5405-498F-A3A5-EF3E71B7449E}"/>
              </a:ext>
            </a:extLst>
          </p:cNvPr>
          <p:cNvPicPr/>
          <p:nvPr/>
        </p:nvPicPr>
        <p:blipFill>
          <a:blip r:embed="rId2"/>
          <a:stretch>
            <a:fillRect/>
          </a:stretch>
        </p:blipFill>
        <p:spPr>
          <a:xfrm>
            <a:off x="1599820" y="645285"/>
            <a:ext cx="3705945" cy="2520043"/>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pic>
      <p:pic>
        <p:nvPicPr>
          <p:cNvPr id="4" name="Imagen 3">
            <a:extLst>
              <a:ext uri="{FF2B5EF4-FFF2-40B4-BE49-F238E27FC236}">
                <a16:creationId xmlns:a16="http://schemas.microsoft.com/office/drawing/2014/main" xmlns="" id="{B5FDA09D-E966-47A0-9F13-F44F91646365}"/>
              </a:ext>
            </a:extLst>
          </p:cNvPr>
          <p:cNvPicPr/>
          <p:nvPr/>
        </p:nvPicPr>
        <p:blipFill>
          <a:blip r:embed="rId3"/>
          <a:stretch>
            <a:fillRect/>
          </a:stretch>
        </p:blipFill>
        <p:spPr>
          <a:xfrm>
            <a:off x="1413109" y="3567089"/>
            <a:ext cx="3982088" cy="2170237"/>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pic>
      <p:sp>
        <p:nvSpPr>
          <p:cNvPr id="3" name="Marcador de contenido 2">
            <a:extLst>
              <a:ext uri="{FF2B5EF4-FFF2-40B4-BE49-F238E27FC236}">
                <a16:creationId xmlns:a16="http://schemas.microsoft.com/office/drawing/2014/main" xmlns="" id="{1374A06D-F655-46E5-93BB-62E210702CF5}"/>
              </a:ext>
            </a:extLst>
          </p:cNvPr>
          <p:cNvSpPr>
            <a:spLocks noGrp="1"/>
          </p:cNvSpPr>
          <p:nvPr>
            <p:ph idx="1"/>
          </p:nvPr>
        </p:nvSpPr>
        <p:spPr>
          <a:xfrm>
            <a:off x="5559024" y="2613125"/>
            <a:ext cx="6362291" cy="3124201"/>
          </a:xfrm>
        </p:spPr>
        <p:txBody>
          <a:bodyPr>
            <a:normAutofit/>
          </a:bodyPr>
          <a:lstStyle/>
          <a:p>
            <a:pPr marL="0" indent="0">
              <a:lnSpc>
                <a:spcPct val="90000"/>
              </a:lnSpc>
              <a:buNone/>
            </a:pPr>
            <a:r>
              <a:rPr lang="es-MX" sz="1900" b="1" dirty="0"/>
              <a:t>NOTA:</a:t>
            </a:r>
            <a:endParaRPr lang="es-MX" sz="1900" dirty="0"/>
          </a:p>
          <a:p>
            <a:pPr marL="0" indent="0" algn="just">
              <a:lnSpc>
                <a:spcPct val="90000"/>
              </a:lnSpc>
              <a:buNone/>
            </a:pPr>
            <a:r>
              <a:rPr lang="es-MX" sz="1900" b="1" dirty="0"/>
              <a:t> Gastos de documentación o gastos de BL: el </a:t>
            </a:r>
            <a:r>
              <a:rPr lang="es-MX" sz="1900" b="1" dirty="0" err="1"/>
              <a:t>bill</a:t>
            </a:r>
            <a:r>
              <a:rPr lang="es-MX" sz="1900" b="1" dirty="0"/>
              <a:t> </a:t>
            </a:r>
            <a:r>
              <a:rPr lang="es-MX" sz="1900" b="1" dirty="0" err="1"/>
              <a:t>of</a:t>
            </a:r>
            <a:r>
              <a:rPr lang="es-MX" sz="1900" b="1" dirty="0"/>
              <a:t> </a:t>
            </a:r>
            <a:r>
              <a:rPr lang="es-MX" sz="1900" b="1" dirty="0" err="1"/>
              <a:t>lading</a:t>
            </a:r>
            <a:r>
              <a:rPr lang="es-MX" sz="1900" b="1" dirty="0"/>
              <a:t> o conocimiento de embarque es un documento que acredita que la mercancía se ha embarcado en un buque determinado. Genera distintos gastos por su emisión y envío, en función de si se trata de un Bill of </a:t>
            </a:r>
            <a:r>
              <a:rPr lang="es-MX" sz="1900" b="1" dirty="0" err="1"/>
              <a:t>Lading</a:t>
            </a:r>
            <a:r>
              <a:rPr lang="es-MX" sz="1900" b="1" dirty="0"/>
              <a:t> original, o de una de sus </a:t>
            </a:r>
            <a:r>
              <a:rPr lang="es-MX" sz="1900" b="1" dirty="0" smtClean="0"/>
              <a:t>variantes</a:t>
            </a:r>
            <a:r>
              <a:rPr lang="es-MX" sz="1900" b="1" dirty="0"/>
              <a:t>, como </a:t>
            </a:r>
            <a:r>
              <a:rPr lang="es-MX" sz="1900" b="1" dirty="0" err="1"/>
              <a:t>Telex</a:t>
            </a:r>
            <a:r>
              <a:rPr lang="es-MX" sz="1900" b="1" dirty="0"/>
              <a:t> </a:t>
            </a:r>
            <a:r>
              <a:rPr lang="es-MX" sz="1900" b="1" dirty="0" err="1"/>
              <a:t>Release</a:t>
            </a:r>
            <a:r>
              <a:rPr lang="es-MX" sz="1900" b="1" dirty="0"/>
              <a:t> o el Express </a:t>
            </a:r>
            <a:r>
              <a:rPr lang="es-MX" sz="1900" b="1" dirty="0" err="1"/>
              <a:t>release</a:t>
            </a:r>
            <a:r>
              <a:rPr lang="es-MX" sz="1900" b="1" dirty="0"/>
              <a:t>. Puedes consultar este artículo sobre las </a:t>
            </a:r>
            <a:r>
              <a:rPr lang="es-MX" sz="1900" b="1" dirty="0" err="1"/>
              <a:t>Lading</a:t>
            </a:r>
            <a:r>
              <a:rPr lang="es-MX" sz="1900" b="1" dirty="0"/>
              <a:t>, </a:t>
            </a:r>
            <a:r>
              <a:rPr lang="es-MX" sz="1900" b="1" dirty="0" err="1"/>
              <a:t>Telex</a:t>
            </a:r>
            <a:r>
              <a:rPr lang="es-MX" sz="1900" b="1" dirty="0"/>
              <a:t> </a:t>
            </a:r>
            <a:r>
              <a:rPr lang="es-MX" sz="1900" b="1" dirty="0" err="1"/>
              <a:t>Release</a:t>
            </a:r>
            <a:r>
              <a:rPr lang="es-MX" sz="1900" b="1" dirty="0"/>
              <a:t> y Express </a:t>
            </a:r>
            <a:r>
              <a:rPr lang="es-MX" sz="1900" b="1" dirty="0" err="1"/>
              <a:t>Release</a:t>
            </a:r>
            <a:r>
              <a:rPr lang="es-MX" sz="1900" b="1" dirty="0"/>
              <a:t> para comprender mejor los gastos que suponen estas variantes.</a:t>
            </a:r>
            <a:endParaRPr lang="es-MX" sz="1900" dirty="0"/>
          </a:p>
        </p:txBody>
      </p:sp>
    </p:spTree>
    <p:extLst>
      <p:ext uri="{BB962C8B-B14F-4D97-AF65-F5344CB8AC3E}">
        <p14:creationId xmlns:p14="http://schemas.microsoft.com/office/powerpoint/2010/main" val="333536035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xmlns="" id="{6DCCC326-F734-4B3D-A978-ED01239EB45B}"/>
              </a:ext>
            </a:extLst>
          </p:cNvPr>
          <p:cNvPicPr>
            <a:picLocks noChangeAspect="1"/>
          </p:cNvPicPr>
          <p:nvPr/>
        </p:nvPicPr>
        <p:blipFill rotWithShape="1">
          <a:blip r:embed="rId2"/>
          <a:srcRect t="33925" r="1" b="15120"/>
          <a:stretch/>
        </p:blipFill>
        <p:spPr>
          <a:xfrm>
            <a:off x="4166504" y="10"/>
            <a:ext cx="8025495" cy="3067040"/>
          </a:xfrm>
          <a:prstGeom prst="rect">
            <a:avLst/>
          </a:prstGeom>
        </p:spPr>
      </p:pic>
      <p:pic>
        <p:nvPicPr>
          <p:cNvPr id="4100" name="Picture 4" descr="Imagen relacionada">
            <a:extLst>
              <a:ext uri="{FF2B5EF4-FFF2-40B4-BE49-F238E27FC236}">
                <a16:creationId xmlns:a16="http://schemas.microsoft.com/office/drawing/2014/main" xmlns="" id="{89965E8B-B3A9-4322-AB2C-538E5B6AEEE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79" r="-1" b="-1"/>
          <a:stretch/>
        </p:blipFill>
        <p:spPr bwMode="auto">
          <a:xfrm>
            <a:off x="20" y="3790950"/>
            <a:ext cx="8305780" cy="3067051"/>
          </a:xfrm>
          <a:prstGeom prst="rect">
            <a:avLst/>
          </a:prstGeom>
          <a:noFill/>
          <a:extLst>
            <a:ext uri="{909E8E84-426E-40DD-AFC4-6F175D3DCCD1}">
              <a14:hiddenFill xmlns:a14="http://schemas.microsoft.com/office/drawing/2010/main">
                <a:solidFill>
                  <a:srgbClr val="FFFFFF"/>
                </a:solidFill>
              </a14:hiddenFill>
            </a:ext>
          </a:extLst>
        </p:spPr>
      </p:pic>
      <p:sp>
        <p:nvSpPr>
          <p:cNvPr id="75" name="Freeform: Shape 74">
            <a:extLst>
              <a:ext uri="{FF2B5EF4-FFF2-40B4-BE49-F238E27FC236}">
                <a16:creationId xmlns:a16="http://schemas.microsoft.com/office/drawing/2014/main" xmlns="" id="{EA518CE4-E4D4-4D8A-980F-6D692AC9694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11472"/>
            <a:ext cx="5155454" cy="4845530"/>
          </a:xfrm>
          <a:custGeom>
            <a:avLst/>
            <a:gdLst>
              <a:gd name="connsiteX0" fmla="*/ 0 w 5155454"/>
              <a:gd name="connsiteY0" fmla="*/ 0 h 4845530"/>
              <a:gd name="connsiteX1" fmla="*/ 4766270 w 5155454"/>
              <a:gd name="connsiteY1" fmla="*/ 0 h 4845530"/>
              <a:gd name="connsiteX2" fmla="*/ 4896671 w 5155454"/>
              <a:gd name="connsiteY2" fmla="*/ 270697 h 4845530"/>
              <a:gd name="connsiteX3" fmla="*/ 5155454 w 5155454"/>
              <a:gd name="connsiteY3" fmla="*/ 1552495 h 4845530"/>
              <a:gd name="connsiteX4" fmla="*/ 1862419 w 5155454"/>
              <a:gd name="connsiteY4" fmla="*/ 4845530 h 4845530"/>
              <a:gd name="connsiteX5" fmla="*/ 21252 w 5155454"/>
              <a:gd name="connsiteY5" fmla="*/ 4283132 h 4845530"/>
              <a:gd name="connsiteX6" fmla="*/ 0 w 5155454"/>
              <a:gd name="connsiteY6" fmla="*/ 4267240 h 4845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55454" h="4845530">
                <a:moveTo>
                  <a:pt x="0" y="0"/>
                </a:moveTo>
                <a:lnTo>
                  <a:pt x="4766270" y="0"/>
                </a:lnTo>
                <a:lnTo>
                  <a:pt x="4896671" y="270697"/>
                </a:lnTo>
                <a:cubicBezTo>
                  <a:pt x="5063308" y="664671"/>
                  <a:pt x="5155454" y="1097822"/>
                  <a:pt x="5155454" y="1552495"/>
                </a:cubicBezTo>
                <a:cubicBezTo>
                  <a:pt x="5155454" y="3371188"/>
                  <a:pt x="3681112" y="4845530"/>
                  <a:pt x="1862419" y="4845530"/>
                </a:cubicBezTo>
                <a:cubicBezTo>
                  <a:pt x="1180409" y="4845530"/>
                  <a:pt x="546824" y="4638201"/>
                  <a:pt x="21252" y="4283132"/>
                </a:cubicBezTo>
                <a:lnTo>
                  <a:pt x="0" y="426724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102" name="Picture 6" descr="Imagen relacionada">
            <a:extLst>
              <a:ext uri="{FF2B5EF4-FFF2-40B4-BE49-F238E27FC236}">
                <a16:creationId xmlns:a16="http://schemas.microsoft.com/office/drawing/2014/main" xmlns="" id="{FCD2D884-CDC8-4A1D-85BB-F35E52C7DC1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8470" r="21823" b="-2"/>
          <a:stretch/>
        </p:blipFill>
        <p:spPr bwMode="auto">
          <a:xfrm>
            <a:off x="1" y="1"/>
            <a:ext cx="5017099" cy="4718647"/>
          </a:xfrm>
          <a:custGeom>
            <a:avLst/>
            <a:gdLst>
              <a:gd name="connsiteX0" fmla="*/ 0 w 5017099"/>
              <a:gd name="connsiteY0" fmla="*/ 0 h 4718647"/>
              <a:gd name="connsiteX1" fmla="*/ 4599738 w 5017099"/>
              <a:gd name="connsiteY1" fmla="*/ 0 h 4718647"/>
              <a:gd name="connsiteX2" fmla="*/ 4636346 w 5017099"/>
              <a:gd name="connsiteY2" fmla="*/ 60259 h 4718647"/>
              <a:gd name="connsiteX3" fmla="*/ 5017099 w 5017099"/>
              <a:gd name="connsiteY3" fmla="*/ 1563967 h 4718647"/>
              <a:gd name="connsiteX4" fmla="*/ 1862419 w 5017099"/>
              <a:gd name="connsiteY4" fmla="*/ 4718647 h 4718647"/>
              <a:gd name="connsiteX5" fmla="*/ 98607 w 5017099"/>
              <a:gd name="connsiteY5" fmla="*/ 4179877 h 4718647"/>
              <a:gd name="connsiteX6" fmla="*/ 0 w 5017099"/>
              <a:gd name="connsiteY6" fmla="*/ 4106140 h 4718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17099" h="4718647">
                <a:moveTo>
                  <a:pt x="0" y="0"/>
                </a:moveTo>
                <a:lnTo>
                  <a:pt x="4599738" y="0"/>
                </a:lnTo>
                <a:lnTo>
                  <a:pt x="4636346" y="60259"/>
                </a:lnTo>
                <a:cubicBezTo>
                  <a:pt x="4879170" y="507256"/>
                  <a:pt x="5017099" y="1019504"/>
                  <a:pt x="5017099" y="1563967"/>
                </a:cubicBezTo>
                <a:cubicBezTo>
                  <a:pt x="5017099" y="3306249"/>
                  <a:pt x="3604701" y="4718647"/>
                  <a:pt x="1862419" y="4718647"/>
                </a:cubicBezTo>
                <a:cubicBezTo>
                  <a:pt x="1209063" y="4718647"/>
                  <a:pt x="602098" y="4520029"/>
                  <a:pt x="98607" y="4179877"/>
                </a:cubicBezTo>
                <a:lnTo>
                  <a:pt x="0" y="4106140"/>
                </a:lnTo>
                <a:close/>
              </a:path>
            </a:pathLst>
          </a:custGeom>
          <a:noFill/>
          <a:extLst>
            <a:ext uri="{909E8E84-426E-40DD-AFC4-6F175D3DCCD1}">
              <a14:hiddenFill xmlns:a14="http://schemas.microsoft.com/office/drawing/2010/main">
                <a:solidFill>
                  <a:srgbClr val="FFFFFF"/>
                </a:solidFill>
              </a14:hiddenFill>
            </a:ext>
          </a:extLst>
        </p:spPr>
      </p:pic>
      <p:sp>
        <p:nvSpPr>
          <p:cNvPr id="77" name="Freeform: Shape 76">
            <a:extLst>
              <a:ext uri="{FF2B5EF4-FFF2-40B4-BE49-F238E27FC236}">
                <a16:creationId xmlns:a16="http://schemas.microsoft.com/office/drawing/2014/main" xmlns="" id="{F82BF3E2-EB0E-40D6-8835-2367A5316CA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148480" y="1563968"/>
            <a:ext cx="6043520" cy="5294033"/>
          </a:xfrm>
          <a:custGeom>
            <a:avLst/>
            <a:gdLst>
              <a:gd name="connsiteX0" fmla="*/ 3600823 w 6043520"/>
              <a:gd name="connsiteY0" fmla="*/ 0 h 5294033"/>
              <a:gd name="connsiteX1" fmla="*/ 5891281 w 6043520"/>
              <a:gd name="connsiteY1" fmla="*/ 822253 h 5294033"/>
              <a:gd name="connsiteX2" fmla="*/ 6043520 w 6043520"/>
              <a:gd name="connsiteY2" fmla="*/ 960617 h 5294033"/>
              <a:gd name="connsiteX3" fmla="*/ 6043520 w 6043520"/>
              <a:gd name="connsiteY3" fmla="*/ 5294033 h 5294033"/>
              <a:gd name="connsiteX4" fmla="*/ 423445 w 6043520"/>
              <a:gd name="connsiteY4" fmla="*/ 5294033 h 5294033"/>
              <a:gd name="connsiteX5" fmla="*/ 282971 w 6043520"/>
              <a:gd name="connsiteY5" fmla="*/ 5002426 h 5294033"/>
              <a:gd name="connsiteX6" fmla="*/ 0 w 6043520"/>
              <a:gd name="connsiteY6" fmla="*/ 3600823 h 5294033"/>
              <a:gd name="connsiteX7" fmla="*/ 3600823 w 6043520"/>
              <a:gd name="connsiteY7" fmla="*/ 0 h 5294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43520" h="5294033">
                <a:moveTo>
                  <a:pt x="3600823" y="0"/>
                </a:moveTo>
                <a:cubicBezTo>
                  <a:pt x="4470871" y="0"/>
                  <a:pt x="5268847" y="308574"/>
                  <a:pt x="5891281" y="822253"/>
                </a:cubicBezTo>
                <a:lnTo>
                  <a:pt x="6043520" y="960617"/>
                </a:lnTo>
                <a:lnTo>
                  <a:pt x="6043520" y="5294033"/>
                </a:lnTo>
                <a:lnTo>
                  <a:pt x="423445" y="5294033"/>
                </a:lnTo>
                <a:lnTo>
                  <a:pt x="282971" y="5002426"/>
                </a:lnTo>
                <a:cubicBezTo>
                  <a:pt x="100759" y="4571630"/>
                  <a:pt x="0" y="4097993"/>
                  <a:pt x="0" y="3600823"/>
                </a:cubicBezTo>
                <a:cubicBezTo>
                  <a:pt x="0" y="1612143"/>
                  <a:pt x="1612143" y="0"/>
                  <a:pt x="360082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098" name="Picture 2" descr="Resultado de imagen para daÃ±os en cargas de contenedores">
            <a:extLst>
              <a:ext uri="{FF2B5EF4-FFF2-40B4-BE49-F238E27FC236}">
                <a16:creationId xmlns:a16="http://schemas.microsoft.com/office/drawing/2014/main" xmlns="" id="{D6449CF7-A24F-463A-AEDD-1D6503A2A94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628" r="7476"/>
          <a:stretch/>
        </p:blipFill>
        <p:spPr bwMode="auto">
          <a:xfrm>
            <a:off x="6283728" y="1699214"/>
            <a:ext cx="5908273" cy="5158786"/>
          </a:xfrm>
          <a:custGeom>
            <a:avLst/>
            <a:gdLst>
              <a:gd name="connsiteX0" fmla="*/ 3465576 w 5908273"/>
              <a:gd name="connsiteY0" fmla="*/ 0 h 5158786"/>
              <a:gd name="connsiteX1" fmla="*/ 5670004 w 5908273"/>
              <a:gd name="connsiteY1" fmla="*/ 791369 h 5158786"/>
              <a:gd name="connsiteX2" fmla="*/ 5908273 w 5908273"/>
              <a:gd name="connsiteY2" fmla="*/ 1007923 h 5158786"/>
              <a:gd name="connsiteX3" fmla="*/ 5908273 w 5908273"/>
              <a:gd name="connsiteY3" fmla="*/ 5158786 h 5158786"/>
              <a:gd name="connsiteX4" fmla="*/ 443374 w 5908273"/>
              <a:gd name="connsiteY4" fmla="*/ 5158786 h 5158786"/>
              <a:gd name="connsiteX5" fmla="*/ 418277 w 5908273"/>
              <a:gd name="connsiteY5" fmla="*/ 5117476 h 5158786"/>
              <a:gd name="connsiteX6" fmla="*/ 0 w 5908273"/>
              <a:gd name="connsiteY6" fmla="*/ 3465576 h 5158786"/>
              <a:gd name="connsiteX7" fmla="*/ 3465576 w 5908273"/>
              <a:gd name="connsiteY7" fmla="*/ 0 h 5158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08273" h="5158786">
                <a:moveTo>
                  <a:pt x="3465576" y="0"/>
                </a:moveTo>
                <a:cubicBezTo>
                  <a:pt x="4302945" y="0"/>
                  <a:pt x="5070948" y="296984"/>
                  <a:pt x="5670004" y="791369"/>
                </a:cubicBezTo>
                <a:lnTo>
                  <a:pt x="5908273" y="1007923"/>
                </a:lnTo>
                <a:lnTo>
                  <a:pt x="5908273" y="5158786"/>
                </a:lnTo>
                <a:lnTo>
                  <a:pt x="443374" y="5158786"/>
                </a:lnTo>
                <a:lnTo>
                  <a:pt x="418277" y="5117476"/>
                </a:lnTo>
                <a:cubicBezTo>
                  <a:pt x="151523" y="4626427"/>
                  <a:pt x="0" y="4063697"/>
                  <a:pt x="0" y="3465576"/>
                </a:cubicBezTo>
                <a:cubicBezTo>
                  <a:pt x="0" y="1551591"/>
                  <a:pt x="1551591" y="0"/>
                  <a:pt x="3465576" y="0"/>
                </a:cubicBezTo>
                <a:close/>
              </a:path>
            </a:pathLst>
          </a:custGeom>
          <a:noFill/>
          <a:extLst>
            <a:ext uri="{909E8E84-426E-40DD-AFC4-6F175D3DCCD1}">
              <a14:hiddenFill xmlns:a14="http://schemas.microsoft.com/office/drawing/2010/main">
                <a:solidFill>
                  <a:srgbClr val="FFFFFF"/>
                </a:solidFill>
              </a14:hiddenFill>
            </a:ext>
          </a:extLst>
        </p:spPr>
      </p:pic>
      <p:sp>
        <p:nvSpPr>
          <p:cNvPr id="79" name="Oval 78">
            <a:extLst>
              <a:ext uri="{FF2B5EF4-FFF2-40B4-BE49-F238E27FC236}">
                <a16:creationId xmlns:a16="http://schemas.microsoft.com/office/drawing/2014/main" xmlns="" id="{481E86DD-89E6-42B2-8675-84B7C56BFF7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150534" y="1716727"/>
            <a:ext cx="4572000" cy="45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Imagen 3">
            <a:extLst>
              <a:ext uri="{FF2B5EF4-FFF2-40B4-BE49-F238E27FC236}">
                <a16:creationId xmlns:a16="http://schemas.microsoft.com/office/drawing/2014/main" xmlns="" id="{F803B761-8DA0-4A21-8CFC-935E745EB149}"/>
              </a:ext>
            </a:extLst>
          </p:cNvPr>
          <p:cNvPicPr>
            <a:picLocks noChangeAspect="1"/>
          </p:cNvPicPr>
          <p:nvPr/>
        </p:nvPicPr>
        <p:blipFill rotWithShape="1">
          <a:blip r:embed="rId6"/>
          <a:srcRect l="4128" r="41122" b="-1"/>
          <a:stretch/>
        </p:blipFill>
        <p:spPr>
          <a:xfrm>
            <a:off x="3287694" y="1853886"/>
            <a:ext cx="4297680" cy="4297680"/>
          </a:xfrm>
          <a:custGeom>
            <a:avLst/>
            <a:gdLst>
              <a:gd name="connsiteX0" fmla="*/ 2148840 w 4297680"/>
              <a:gd name="connsiteY0" fmla="*/ 0 h 4297680"/>
              <a:gd name="connsiteX1" fmla="*/ 4297680 w 4297680"/>
              <a:gd name="connsiteY1" fmla="*/ 2148840 h 4297680"/>
              <a:gd name="connsiteX2" fmla="*/ 2148840 w 4297680"/>
              <a:gd name="connsiteY2" fmla="*/ 4297680 h 4297680"/>
              <a:gd name="connsiteX3" fmla="*/ 0 w 4297680"/>
              <a:gd name="connsiteY3" fmla="*/ 2148840 h 4297680"/>
              <a:gd name="connsiteX4" fmla="*/ 2148840 w 4297680"/>
              <a:gd name="connsiteY4" fmla="*/ 0 h 4297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7680" h="4297680">
                <a:moveTo>
                  <a:pt x="2148840" y="0"/>
                </a:moveTo>
                <a:cubicBezTo>
                  <a:pt x="3335612" y="0"/>
                  <a:pt x="4297680" y="962068"/>
                  <a:pt x="4297680" y="2148840"/>
                </a:cubicBezTo>
                <a:cubicBezTo>
                  <a:pt x="4297680" y="3335612"/>
                  <a:pt x="3335612" y="4297680"/>
                  <a:pt x="2148840" y="4297680"/>
                </a:cubicBezTo>
                <a:cubicBezTo>
                  <a:pt x="962068" y="4297680"/>
                  <a:pt x="0" y="3335612"/>
                  <a:pt x="0" y="2148840"/>
                </a:cubicBezTo>
                <a:cubicBezTo>
                  <a:pt x="0" y="962068"/>
                  <a:pt x="962068" y="0"/>
                  <a:pt x="2148840" y="0"/>
                </a:cubicBezTo>
                <a:close/>
              </a:path>
            </a:pathLst>
          </a:custGeom>
        </p:spPr>
      </p:pic>
    </p:spTree>
    <p:extLst>
      <p:ext uri="{BB962C8B-B14F-4D97-AF65-F5344CB8AC3E}">
        <p14:creationId xmlns:p14="http://schemas.microsoft.com/office/powerpoint/2010/main" val="410717608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6">
            <a:extLst>
              <a:ext uri="{FF2B5EF4-FFF2-40B4-BE49-F238E27FC236}">
                <a16:creationId xmlns:a16="http://schemas.microsoft.com/office/drawing/2014/main" xmlns="" id="{7F11F4AC-3D7E-4C40-B7F7-E8A886B873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xmlns="" id="{E89D6A18-6500-435D-BC1F-5806F02240C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7012" y="480060"/>
            <a:ext cx="11237976" cy="589788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02A8EBD6-A0EF-4CC7-A9F3-5A472D71817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43466" y="643468"/>
            <a:ext cx="10905067"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agen 1">
            <a:extLst>
              <a:ext uri="{FF2B5EF4-FFF2-40B4-BE49-F238E27FC236}">
                <a16:creationId xmlns:a16="http://schemas.microsoft.com/office/drawing/2014/main" xmlns="" id="{D13ACCE8-D005-4633-BFB1-F4D2C68E99F7}"/>
              </a:ext>
            </a:extLst>
          </p:cNvPr>
          <p:cNvPicPr/>
          <p:nvPr/>
        </p:nvPicPr>
        <p:blipFill>
          <a:blip r:embed="rId2">
            <a:extLst>
              <a:ext uri="{28A0092B-C50C-407E-A947-70E740481C1C}">
                <a14:useLocalDpi xmlns:a14="http://schemas.microsoft.com/office/drawing/2010/main" val="0"/>
              </a:ext>
            </a:extLst>
          </a:blip>
          <a:stretch>
            <a:fillRect/>
          </a:stretch>
        </p:blipFill>
        <p:spPr>
          <a:xfrm>
            <a:off x="1120477" y="1597423"/>
            <a:ext cx="9951041" cy="3657007"/>
          </a:xfrm>
          <a:prstGeom prst="rect">
            <a:avLst/>
          </a:prstGeom>
        </p:spPr>
      </p:pic>
    </p:spTree>
    <p:extLst>
      <p:ext uri="{BB962C8B-B14F-4D97-AF65-F5344CB8AC3E}">
        <p14:creationId xmlns:p14="http://schemas.microsoft.com/office/powerpoint/2010/main" val="33875775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6AD30037-67ED-4367-9BE0-45787510BF1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n 3">
            <a:extLst>
              <a:ext uri="{FF2B5EF4-FFF2-40B4-BE49-F238E27FC236}">
                <a16:creationId xmlns:a16="http://schemas.microsoft.com/office/drawing/2014/main" xmlns="" id="{42FD2C07-0683-43D8-8078-CFDC1ACAC1EB}"/>
              </a:ext>
            </a:extLst>
          </p:cNvPr>
          <p:cNvPicPr>
            <a:picLocks noChangeAspect="1"/>
          </p:cNvPicPr>
          <p:nvPr/>
        </p:nvPicPr>
        <p:blipFill rotWithShape="1">
          <a:blip r:embed="rId2"/>
          <a:srcRect l="4367" r="18365"/>
          <a:stretch/>
        </p:blipFill>
        <p:spPr>
          <a:xfrm>
            <a:off x="6892924" y="10"/>
            <a:ext cx="5299077" cy="6857990"/>
          </a:xfrm>
          <a:custGeom>
            <a:avLst/>
            <a:gdLst>
              <a:gd name="connsiteX0" fmla="*/ 836871 w 5299077"/>
              <a:gd name="connsiteY0" fmla="*/ 0 h 6858000"/>
              <a:gd name="connsiteX1" fmla="*/ 5299077 w 5299077"/>
              <a:gd name="connsiteY1" fmla="*/ 0 h 6858000"/>
              <a:gd name="connsiteX2" fmla="*/ 5299077 w 5299077"/>
              <a:gd name="connsiteY2" fmla="*/ 6858000 h 6858000"/>
              <a:gd name="connsiteX3" fmla="*/ 1911312 w 5299077"/>
              <a:gd name="connsiteY3" fmla="*/ 6858000 h 6858000"/>
              <a:gd name="connsiteX4" fmla="*/ 0 w 5299077"/>
              <a:gd name="connsiteY4" fmla="*/ 5333999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9077" h="6858000">
                <a:moveTo>
                  <a:pt x="836871" y="0"/>
                </a:moveTo>
                <a:lnTo>
                  <a:pt x="5299077" y="0"/>
                </a:lnTo>
                <a:lnTo>
                  <a:pt x="5299077" y="6858000"/>
                </a:lnTo>
                <a:lnTo>
                  <a:pt x="1911312" y="6858000"/>
                </a:lnTo>
                <a:lnTo>
                  <a:pt x="0" y="5333999"/>
                </a:lnTo>
                <a:close/>
              </a:path>
            </a:pathLst>
          </a:custGeom>
        </p:spPr>
      </p:pic>
      <p:grpSp>
        <p:nvGrpSpPr>
          <p:cNvPr id="11" name="Group 10">
            <a:extLst>
              <a:ext uri="{FF2B5EF4-FFF2-40B4-BE49-F238E27FC236}">
                <a16:creationId xmlns:a16="http://schemas.microsoft.com/office/drawing/2014/main" xmlns="" id="{50841A4E-5BC1-44B4-83CF-D524E8AEAD64}"/>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6232760" y="0"/>
            <a:ext cx="2436813" cy="6858001"/>
            <a:chOff x="1320800" y="0"/>
            <a:chExt cx="2436813" cy="6858001"/>
          </a:xfrm>
        </p:grpSpPr>
        <p:sp>
          <p:nvSpPr>
            <p:cNvPr id="12" name="Freeform 6">
              <a:extLst>
                <a:ext uri="{FF2B5EF4-FFF2-40B4-BE49-F238E27FC236}">
                  <a16:creationId xmlns:a16="http://schemas.microsoft.com/office/drawing/2014/main" xmlns="" id="{BF371BCC-8954-44E2-8C4F-29DC188727A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3" name="Freeform 7">
              <a:extLst>
                <a:ext uri="{FF2B5EF4-FFF2-40B4-BE49-F238E27FC236}">
                  <a16:creationId xmlns:a16="http://schemas.microsoft.com/office/drawing/2014/main" xmlns="" id="{CD3505BE-B420-41C5-BE34-3E7652D37A5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4" name="Freeform 8">
              <a:extLst>
                <a:ext uri="{FF2B5EF4-FFF2-40B4-BE49-F238E27FC236}">
                  <a16:creationId xmlns:a16="http://schemas.microsoft.com/office/drawing/2014/main" xmlns="" id="{4B68A05B-A78B-4D59-8CF9-1900731A218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5" name="Freeform 9">
              <a:extLst>
                <a:ext uri="{FF2B5EF4-FFF2-40B4-BE49-F238E27FC236}">
                  <a16:creationId xmlns:a16="http://schemas.microsoft.com/office/drawing/2014/main" xmlns="" id="{84D57A01-C112-4FF2-B5ED-0B762AAD9CE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6" name="Freeform 10">
              <a:extLst>
                <a:ext uri="{FF2B5EF4-FFF2-40B4-BE49-F238E27FC236}">
                  <a16:creationId xmlns:a16="http://schemas.microsoft.com/office/drawing/2014/main" xmlns="" id="{6CCCCDF1-5D4F-4CA1-8400-DFBB96BB011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7" name="Freeform 11">
              <a:extLst>
                <a:ext uri="{FF2B5EF4-FFF2-40B4-BE49-F238E27FC236}">
                  <a16:creationId xmlns:a16="http://schemas.microsoft.com/office/drawing/2014/main" xmlns="" id="{20A090B2-5344-43CD-BC70-A6D44F15E80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ítulo 1">
            <a:extLst>
              <a:ext uri="{FF2B5EF4-FFF2-40B4-BE49-F238E27FC236}">
                <a16:creationId xmlns:a16="http://schemas.microsoft.com/office/drawing/2014/main" xmlns="" id="{D6C062A6-9EF4-4625-A87C-A087916A7EB9}"/>
              </a:ext>
            </a:extLst>
          </p:cNvPr>
          <p:cNvSpPr>
            <a:spLocks noGrp="1"/>
          </p:cNvSpPr>
          <p:nvPr>
            <p:ph type="title"/>
          </p:nvPr>
        </p:nvSpPr>
        <p:spPr>
          <a:xfrm>
            <a:off x="68396" y="780598"/>
            <a:ext cx="6622773" cy="1179442"/>
          </a:xfrm>
        </p:spPr>
        <p:txBody>
          <a:bodyPr>
            <a:normAutofit/>
          </a:bodyPr>
          <a:lstStyle/>
          <a:p>
            <a:pPr algn="l">
              <a:lnSpc>
                <a:spcPct val="90000"/>
              </a:lnSpc>
            </a:pPr>
            <a:r>
              <a:rPr lang="es-MX" b="1" dirty="0"/>
              <a:t>INSPECTOR Y/O SURVEYOR:</a:t>
            </a:r>
            <a:endParaRPr lang="es-MX" dirty="0"/>
          </a:p>
        </p:txBody>
      </p:sp>
      <p:sp>
        <p:nvSpPr>
          <p:cNvPr id="3" name="Marcador de contenido 2">
            <a:extLst>
              <a:ext uri="{FF2B5EF4-FFF2-40B4-BE49-F238E27FC236}">
                <a16:creationId xmlns:a16="http://schemas.microsoft.com/office/drawing/2014/main" xmlns="" id="{1952F8AE-7963-495D-A061-3B51944E6C99}"/>
              </a:ext>
            </a:extLst>
          </p:cNvPr>
          <p:cNvSpPr>
            <a:spLocks noGrp="1"/>
          </p:cNvSpPr>
          <p:nvPr>
            <p:ph idx="1"/>
          </p:nvPr>
        </p:nvSpPr>
        <p:spPr>
          <a:xfrm>
            <a:off x="245524" y="2538919"/>
            <a:ext cx="6048100" cy="3355709"/>
          </a:xfrm>
        </p:spPr>
        <p:txBody>
          <a:bodyPr>
            <a:normAutofit/>
          </a:bodyPr>
          <a:lstStyle/>
          <a:p>
            <a:pPr marL="0" indent="0" algn="just">
              <a:buNone/>
            </a:pPr>
            <a:r>
              <a:rPr lang="es-MX" dirty="0"/>
              <a:t>Es la persona con la Aptitud necesaria para determinar si las condiciones de seguridad en la estiba, transporte, trincado y remoción de carga, es la adecuada. </a:t>
            </a:r>
          </a:p>
          <a:p>
            <a:pPr marL="0" indent="0" algn="just">
              <a:buNone/>
            </a:pPr>
            <a:r>
              <a:rPr lang="es-MX" dirty="0"/>
              <a:t>Otros de los objetivos de la capacitación, es formar personal que esté familiarizado con la terminología Náutica; de un Buque, así como,  con la carga que transporta. </a:t>
            </a:r>
          </a:p>
          <a:p>
            <a:endParaRPr lang="es-MX" dirty="0"/>
          </a:p>
        </p:txBody>
      </p:sp>
    </p:spTree>
    <p:extLst>
      <p:ext uri="{BB962C8B-B14F-4D97-AF65-F5344CB8AC3E}">
        <p14:creationId xmlns:p14="http://schemas.microsoft.com/office/powerpoint/2010/main" val="37845182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44974298-FAC7-44BB-98C7-34163D34B499}"/>
              </a:ext>
            </a:extLst>
          </p:cNvPr>
          <p:cNvSpPr>
            <a:spLocks noGrp="1"/>
          </p:cNvSpPr>
          <p:nvPr>
            <p:ph type="title"/>
          </p:nvPr>
        </p:nvSpPr>
        <p:spPr>
          <a:xfrm>
            <a:off x="1717773" y="116732"/>
            <a:ext cx="8992379" cy="719847"/>
          </a:xfrm>
        </p:spPr>
        <p:txBody>
          <a:bodyPr>
            <a:noAutofit/>
          </a:bodyPr>
          <a:lstStyle/>
          <a:p>
            <a:pPr algn="l">
              <a:lnSpc>
                <a:spcPct val="90000"/>
              </a:lnSpc>
            </a:pPr>
            <a:r>
              <a:rPr lang="es-MX" sz="1800" dirty="0"/>
              <a:t>Para </a:t>
            </a:r>
            <a:r>
              <a:rPr lang="es-MX" sz="1800" dirty="0" err="1"/>
              <a:t>accesar</a:t>
            </a:r>
            <a:r>
              <a:rPr lang="es-MX" sz="1800" dirty="0"/>
              <a:t> a los </a:t>
            </a:r>
            <a:r>
              <a:rPr lang="es-MX" sz="2000" dirty="0"/>
              <a:t>recintos</a:t>
            </a:r>
            <a:r>
              <a:rPr lang="es-MX" sz="1800" dirty="0"/>
              <a:t> Portuarios. </a:t>
            </a:r>
            <a:r>
              <a:rPr lang="es-MX" sz="1800" dirty="0" smtClean="0"/>
              <a:t>Patios </a:t>
            </a:r>
            <a:r>
              <a:rPr lang="es-MX" sz="1800" dirty="0"/>
              <a:t>secos y zonas industriales, existen Protocolos de Seguridad  a los que el Inspector deberá sujetarse. </a:t>
            </a:r>
            <a:br>
              <a:rPr lang="es-MX" sz="1800" dirty="0"/>
            </a:br>
            <a:endParaRPr lang="es-MX" sz="1800" dirty="0"/>
          </a:p>
        </p:txBody>
      </p:sp>
      <p:sp>
        <p:nvSpPr>
          <p:cNvPr id="3" name="Marcador de contenido 2">
            <a:extLst>
              <a:ext uri="{FF2B5EF4-FFF2-40B4-BE49-F238E27FC236}">
                <a16:creationId xmlns:a16="http://schemas.microsoft.com/office/drawing/2014/main" xmlns="" id="{3FAD301A-C425-4B6D-B7EA-6B091E3E6DAE}"/>
              </a:ext>
            </a:extLst>
          </p:cNvPr>
          <p:cNvSpPr>
            <a:spLocks noGrp="1"/>
          </p:cNvSpPr>
          <p:nvPr>
            <p:ph idx="1"/>
          </p:nvPr>
        </p:nvSpPr>
        <p:spPr>
          <a:xfrm>
            <a:off x="1521670" y="1081548"/>
            <a:ext cx="5122321" cy="4502286"/>
          </a:xfrm>
        </p:spPr>
        <p:txBody>
          <a:bodyPr anchor="t">
            <a:noAutofit/>
          </a:bodyPr>
          <a:lstStyle/>
          <a:p>
            <a:pPr marL="0" indent="0" algn="just">
              <a:lnSpc>
                <a:spcPct val="90000"/>
              </a:lnSpc>
              <a:buNone/>
            </a:pPr>
            <a:r>
              <a:rPr lang="es-MX" sz="2000" dirty="0"/>
              <a:t>En toda actividad, el inspector deberá portar su (EPP) Equipo de Protección Personal, que consta de:</a:t>
            </a:r>
          </a:p>
          <a:p>
            <a:pPr marL="0" indent="0" algn="just">
              <a:lnSpc>
                <a:spcPct val="90000"/>
              </a:lnSpc>
              <a:buNone/>
            </a:pPr>
            <a:endParaRPr lang="es-MX" sz="2000" dirty="0"/>
          </a:p>
          <a:p>
            <a:pPr lvl="0" algn="just">
              <a:lnSpc>
                <a:spcPct val="90000"/>
              </a:lnSpc>
            </a:pPr>
            <a:r>
              <a:rPr lang="es-MX" sz="2000" dirty="0"/>
              <a:t>Casco con barbiquejo</a:t>
            </a:r>
          </a:p>
          <a:p>
            <a:pPr lvl="0" algn="just">
              <a:lnSpc>
                <a:spcPct val="90000"/>
              </a:lnSpc>
            </a:pPr>
            <a:r>
              <a:rPr lang="es-MX" sz="2000" dirty="0"/>
              <a:t>Botas Industriales (con casquillo)</a:t>
            </a:r>
          </a:p>
          <a:p>
            <a:pPr lvl="0" algn="just">
              <a:lnSpc>
                <a:spcPct val="90000"/>
              </a:lnSpc>
            </a:pPr>
            <a:r>
              <a:rPr lang="es-MX" sz="2000" dirty="0"/>
              <a:t>Lentes de protección ocular, </a:t>
            </a:r>
          </a:p>
          <a:p>
            <a:pPr lvl="0" algn="just">
              <a:lnSpc>
                <a:spcPct val="90000"/>
              </a:lnSpc>
            </a:pPr>
            <a:r>
              <a:rPr lang="es-MX" sz="2000" dirty="0"/>
              <a:t>Guantes</a:t>
            </a:r>
          </a:p>
          <a:p>
            <a:pPr lvl="0" algn="just">
              <a:lnSpc>
                <a:spcPct val="90000"/>
              </a:lnSpc>
            </a:pPr>
            <a:r>
              <a:rPr lang="es-MX" sz="2000" dirty="0"/>
              <a:t>Chaleco reflejante</a:t>
            </a:r>
          </a:p>
          <a:p>
            <a:pPr lvl="0" algn="just">
              <a:lnSpc>
                <a:spcPct val="90000"/>
              </a:lnSpc>
            </a:pPr>
            <a:r>
              <a:rPr lang="es-MX" sz="2000" dirty="0"/>
              <a:t>Gafete de Identificación, proporcionado por la </a:t>
            </a:r>
            <a:r>
              <a:rPr lang="es-MX" sz="2000" dirty="0" err="1"/>
              <a:t>Cia</a:t>
            </a:r>
            <a:r>
              <a:rPr lang="es-MX" sz="2000" dirty="0"/>
              <a:t>.</a:t>
            </a:r>
          </a:p>
          <a:p>
            <a:pPr lvl="0" algn="just">
              <a:lnSpc>
                <a:spcPct val="90000"/>
              </a:lnSpc>
            </a:pPr>
            <a:r>
              <a:rPr lang="es-MX" sz="2000" dirty="0"/>
              <a:t>Camisa de manga larga.</a:t>
            </a:r>
          </a:p>
          <a:p>
            <a:pPr>
              <a:lnSpc>
                <a:spcPct val="90000"/>
              </a:lnSpc>
            </a:pPr>
            <a:endParaRPr lang="es-MX" sz="1600" dirty="0"/>
          </a:p>
        </p:txBody>
      </p:sp>
      <p:pic>
        <p:nvPicPr>
          <p:cNvPr id="4" name="Imagen 3">
            <a:extLst>
              <a:ext uri="{FF2B5EF4-FFF2-40B4-BE49-F238E27FC236}">
                <a16:creationId xmlns:a16="http://schemas.microsoft.com/office/drawing/2014/main" xmlns="" id="{B37FABF5-ED71-4516-B102-76FDF72C178E}"/>
              </a:ext>
            </a:extLst>
          </p:cNvPr>
          <p:cNvPicPr>
            <a:picLocks noChangeAspect="1"/>
          </p:cNvPicPr>
          <p:nvPr/>
        </p:nvPicPr>
        <p:blipFill>
          <a:blip r:embed="rId2"/>
          <a:stretch>
            <a:fillRect/>
          </a:stretch>
        </p:blipFill>
        <p:spPr>
          <a:xfrm>
            <a:off x="6882945" y="1081548"/>
            <a:ext cx="5053050" cy="5053050"/>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pic>
    </p:spTree>
    <p:extLst>
      <p:ext uri="{BB962C8B-B14F-4D97-AF65-F5344CB8AC3E}">
        <p14:creationId xmlns:p14="http://schemas.microsoft.com/office/powerpoint/2010/main" val="38189629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0E730283-0B8D-4B1A-9F38-3D5642C3DA6D}"/>
              </a:ext>
            </a:extLst>
          </p:cNvPr>
          <p:cNvSpPr>
            <a:spLocks noGrp="1"/>
          </p:cNvSpPr>
          <p:nvPr>
            <p:ph type="title"/>
          </p:nvPr>
        </p:nvSpPr>
        <p:spPr>
          <a:xfrm>
            <a:off x="1484311" y="685800"/>
            <a:ext cx="3045486" cy="5538019"/>
          </a:xfrm>
        </p:spPr>
        <p:txBody>
          <a:bodyPr>
            <a:normAutofit/>
          </a:bodyPr>
          <a:lstStyle/>
          <a:p>
            <a:r>
              <a:rPr lang="es-MX" sz="3700" dirty="0"/>
              <a:t>Para el desempeño de su actividad, el  Inspector, deberá llevar consigo:</a:t>
            </a:r>
            <a:br>
              <a:rPr lang="es-MX" sz="3700" dirty="0"/>
            </a:br>
            <a:endParaRPr lang="es-MX" sz="3700" dirty="0"/>
          </a:p>
        </p:txBody>
      </p:sp>
      <p:sp>
        <p:nvSpPr>
          <p:cNvPr id="3" name="Marcador de contenido 2">
            <a:extLst>
              <a:ext uri="{FF2B5EF4-FFF2-40B4-BE49-F238E27FC236}">
                <a16:creationId xmlns:a16="http://schemas.microsoft.com/office/drawing/2014/main" xmlns="" id="{14274E03-AA56-4F81-9720-BF1413FAA3E4}"/>
              </a:ext>
            </a:extLst>
          </p:cNvPr>
          <p:cNvSpPr>
            <a:spLocks noGrp="1"/>
          </p:cNvSpPr>
          <p:nvPr>
            <p:ph idx="1"/>
          </p:nvPr>
        </p:nvSpPr>
        <p:spPr>
          <a:xfrm>
            <a:off x="4714927" y="612057"/>
            <a:ext cx="7152608" cy="3753466"/>
          </a:xfrm>
        </p:spPr>
        <p:txBody>
          <a:bodyPr>
            <a:normAutofit/>
          </a:bodyPr>
          <a:lstStyle/>
          <a:p>
            <a:pPr lvl="0" algn="just"/>
            <a:r>
              <a:rPr lang="es-MX" sz="2800" dirty="0"/>
              <a:t>Permisos para </a:t>
            </a:r>
            <a:r>
              <a:rPr lang="es-MX" sz="2800" dirty="0" err="1"/>
              <a:t>accesar</a:t>
            </a:r>
            <a:r>
              <a:rPr lang="es-MX" sz="2800" dirty="0"/>
              <a:t> a las API (CREDENCIAL) de parte de TG y permisos de las diferentes Empresas que solicitan los servicios de Inspección. También el permiso para abordar los buques (De parte del Instituto de Migración).</a:t>
            </a:r>
          </a:p>
          <a:p>
            <a:endParaRPr lang="es-MX" dirty="0"/>
          </a:p>
        </p:txBody>
      </p:sp>
      <p:pic>
        <p:nvPicPr>
          <p:cNvPr id="4" name="Imagen 3">
            <a:extLst>
              <a:ext uri="{FF2B5EF4-FFF2-40B4-BE49-F238E27FC236}">
                <a16:creationId xmlns:a16="http://schemas.microsoft.com/office/drawing/2014/main" xmlns="" id="{65310BC9-4209-4C79-965E-49269CF5B4F6}"/>
              </a:ext>
            </a:extLst>
          </p:cNvPr>
          <p:cNvPicPr>
            <a:picLocks noChangeAspect="1"/>
          </p:cNvPicPr>
          <p:nvPr/>
        </p:nvPicPr>
        <p:blipFill>
          <a:blip r:embed="rId2"/>
          <a:stretch>
            <a:fillRect/>
          </a:stretch>
        </p:blipFill>
        <p:spPr>
          <a:xfrm>
            <a:off x="5006330" y="3803374"/>
            <a:ext cx="6569802" cy="2250157"/>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pic>
    </p:spTree>
    <p:extLst>
      <p:ext uri="{BB962C8B-B14F-4D97-AF65-F5344CB8AC3E}">
        <p14:creationId xmlns:p14="http://schemas.microsoft.com/office/powerpoint/2010/main" val="9482204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6AD30037-67ED-4367-9BE0-45787510BF1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n 3">
            <a:extLst>
              <a:ext uri="{FF2B5EF4-FFF2-40B4-BE49-F238E27FC236}">
                <a16:creationId xmlns:a16="http://schemas.microsoft.com/office/drawing/2014/main" xmlns="" id="{71375E33-CDA2-4904-B9D2-DCF8A7EE849D}"/>
              </a:ext>
            </a:extLst>
          </p:cNvPr>
          <p:cNvPicPr>
            <a:picLocks noChangeAspect="1"/>
          </p:cNvPicPr>
          <p:nvPr/>
        </p:nvPicPr>
        <p:blipFill rotWithShape="1">
          <a:blip r:embed="rId2"/>
          <a:srcRect r="-1" b="9406"/>
          <a:stretch/>
        </p:blipFill>
        <p:spPr>
          <a:xfrm>
            <a:off x="6892924" y="10"/>
            <a:ext cx="5299077" cy="6857990"/>
          </a:xfrm>
          <a:custGeom>
            <a:avLst/>
            <a:gdLst>
              <a:gd name="connsiteX0" fmla="*/ 836871 w 5299077"/>
              <a:gd name="connsiteY0" fmla="*/ 0 h 6858000"/>
              <a:gd name="connsiteX1" fmla="*/ 5299077 w 5299077"/>
              <a:gd name="connsiteY1" fmla="*/ 0 h 6858000"/>
              <a:gd name="connsiteX2" fmla="*/ 5299077 w 5299077"/>
              <a:gd name="connsiteY2" fmla="*/ 6858000 h 6858000"/>
              <a:gd name="connsiteX3" fmla="*/ 1911312 w 5299077"/>
              <a:gd name="connsiteY3" fmla="*/ 6858000 h 6858000"/>
              <a:gd name="connsiteX4" fmla="*/ 0 w 5299077"/>
              <a:gd name="connsiteY4" fmla="*/ 5333999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9077" h="6858000">
                <a:moveTo>
                  <a:pt x="836871" y="0"/>
                </a:moveTo>
                <a:lnTo>
                  <a:pt x="5299077" y="0"/>
                </a:lnTo>
                <a:lnTo>
                  <a:pt x="5299077" y="6858000"/>
                </a:lnTo>
                <a:lnTo>
                  <a:pt x="1911312" y="6858000"/>
                </a:lnTo>
                <a:lnTo>
                  <a:pt x="0" y="5333999"/>
                </a:lnTo>
                <a:close/>
              </a:path>
            </a:pathLst>
          </a:custGeom>
        </p:spPr>
      </p:pic>
      <p:grpSp>
        <p:nvGrpSpPr>
          <p:cNvPr id="11" name="Group 10">
            <a:extLst>
              <a:ext uri="{FF2B5EF4-FFF2-40B4-BE49-F238E27FC236}">
                <a16:creationId xmlns:a16="http://schemas.microsoft.com/office/drawing/2014/main" xmlns="" id="{50841A4E-5BC1-44B4-83CF-D524E8AEAD64}"/>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6232760" y="0"/>
            <a:ext cx="2436813" cy="6858001"/>
            <a:chOff x="1320800" y="0"/>
            <a:chExt cx="2436813" cy="6858001"/>
          </a:xfrm>
        </p:grpSpPr>
        <p:sp>
          <p:nvSpPr>
            <p:cNvPr id="12" name="Freeform 6">
              <a:extLst>
                <a:ext uri="{FF2B5EF4-FFF2-40B4-BE49-F238E27FC236}">
                  <a16:creationId xmlns:a16="http://schemas.microsoft.com/office/drawing/2014/main" xmlns="" id="{BF371BCC-8954-44E2-8C4F-29DC188727A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3" name="Freeform 7">
              <a:extLst>
                <a:ext uri="{FF2B5EF4-FFF2-40B4-BE49-F238E27FC236}">
                  <a16:creationId xmlns:a16="http://schemas.microsoft.com/office/drawing/2014/main" xmlns="" id="{CD3505BE-B420-41C5-BE34-3E7652D37A5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4" name="Freeform 8">
              <a:extLst>
                <a:ext uri="{FF2B5EF4-FFF2-40B4-BE49-F238E27FC236}">
                  <a16:creationId xmlns:a16="http://schemas.microsoft.com/office/drawing/2014/main" xmlns="" id="{4B68A05B-A78B-4D59-8CF9-1900731A218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25" name="Freeform 9">
              <a:extLst>
                <a:ext uri="{FF2B5EF4-FFF2-40B4-BE49-F238E27FC236}">
                  <a16:creationId xmlns:a16="http://schemas.microsoft.com/office/drawing/2014/main" xmlns="" id="{84D57A01-C112-4FF2-B5ED-0B762AAD9CE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6" name="Freeform 10">
              <a:extLst>
                <a:ext uri="{FF2B5EF4-FFF2-40B4-BE49-F238E27FC236}">
                  <a16:creationId xmlns:a16="http://schemas.microsoft.com/office/drawing/2014/main" xmlns="" id="{6CCCCDF1-5D4F-4CA1-8400-DFBB96BB011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7" name="Freeform 11">
              <a:extLst>
                <a:ext uri="{FF2B5EF4-FFF2-40B4-BE49-F238E27FC236}">
                  <a16:creationId xmlns:a16="http://schemas.microsoft.com/office/drawing/2014/main" xmlns="" id="{20A090B2-5344-43CD-BC70-A6D44F15E80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ítulo 1">
            <a:extLst>
              <a:ext uri="{FF2B5EF4-FFF2-40B4-BE49-F238E27FC236}">
                <a16:creationId xmlns:a16="http://schemas.microsoft.com/office/drawing/2014/main" xmlns="" id="{F96EDD37-1406-47CF-8EDF-A685E9894595}"/>
              </a:ext>
            </a:extLst>
          </p:cNvPr>
          <p:cNvSpPr>
            <a:spLocks noGrp="1"/>
          </p:cNvSpPr>
          <p:nvPr>
            <p:ph type="title"/>
          </p:nvPr>
        </p:nvSpPr>
        <p:spPr>
          <a:xfrm>
            <a:off x="-1" y="0"/>
            <a:ext cx="6781799" cy="1752599"/>
          </a:xfrm>
        </p:spPr>
        <p:txBody>
          <a:bodyPr>
            <a:normAutofit/>
          </a:bodyPr>
          <a:lstStyle/>
          <a:p>
            <a:pPr algn="just">
              <a:lnSpc>
                <a:spcPct val="90000"/>
              </a:lnSpc>
            </a:pPr>
            <a:r>
              <a:rPr lang="es-MX" sz="3700" dirty="0"/>
              <a:t>Para el desempeño de su actividad, el  Inspector, deberá llevar consigo:</a:t>
            </a:r>
          </a:p>
        </p:txBody>
      </p:sp>
      <p:sp>
        <p:nvSpPr>
          <p:cNvPr id="3" name="Marcador de contenido 2">
            <a:extLst>
              <a:ext uri="{FF2B5EF4-FFF2-40B4-BE49-F238E27FC236}">
                <a16:creationId xmlns:a16="http://schemas.microsoft.com/office/drawing/2014/main" xmlns="" id="{A73AF984-F5BD-4D23-96E7-55BC7476E120}"/>
              </a:ext>
            </a:extLst>
          </p:cNvPr>
          <p:cNvSpPr>
            <a:spLocks noGrp="1"/>
          </p:cNvSpPr>
          <p:nvPr>
            <p:ph idx="1"/>
          </p:nvPr>
        </p:nvSpPr>
        <p:spPr>
          <a:xfrm>
            <a:off x="170540" y="1978357"/>
            <a:ext cx="5951096" cy="4538042"/>
          </a:xfrm>
        </p:spPr>
        <p:txBody>
          <a:bodyPr>
            <a:normAutofit lnSpcReduction="10000"/>
          </a:bodyPr>
          <a:lstStyle/>
          <a:p>
            <a:pPr lvl="0" algn="just">
              <a:lnSpc>
                <a:spcPct val="90000"/>
              </a:lnSpc>
            </a:pPr>
            <a:r>
              <a:rPr lang="es-MX" sz="2200" dirty="0"/>
              <a:t>Cel o móvil, para tomar la secuencia  de fotografías como evidencia de la actividad efectuada.</a:t>
            </a:r>
          </a:p>
          <a:p>
            <a:pPr lvl="0" algn="just">
              <a:lnSpc>
                <a:spcPct val="90000"/>
              </a:lnSpc>
            </a:pPr>
            <a:r>
              <a:rPr lang="es-MX" sz="2200" dirty="0" smtClean="0"/>
              <a:t>Fluxómetro </a:t>
            </a:r>
            <a:r>
              <a:rPr lang="es-MX" sz="2200" dirty="0"/>
              <a:t>para verificar las dimensiones de la carga, en los casos que ésta sea sobredimensionada.</a:t>
            </a:r>
          </a:p>
          <a:p>
            <a:pPr lvl="0" algn="just">
              <a:lnSpc>
                <a:spcPct val="90000"/>
              </a:lnSpc>
            </a:pPr>
            <a:r>
              <a:rPr lang="es-MX" sz="2200" dirty="0"/>
              <a:t>Formatos impresos para efectuar anotaciones, dependiendo el tipo de servicio; así como el (BL)</a:t>
            </a:r>
          </a:p>
          <a:p>
            <a:pPr lvl="0" algn="just">
              <a:lnSpc>
                <a:spcPct val="90000"/>
              </a:lnSpc>
            </a:pPr>
            <a:r>
              <a:rPr lang="es-MX" sz="2200" dirty="0"/>
              <a:t>Permiso de entrada y salida del vehículo de transporte.</a:t>
            </a:r>
          </a:p>
          <a:p>
            <a:pPr lvl="0" algn="just">
              <a:lnSpc>
                <a:spcPct val="90000"/>
              </a:lnSpc>
            </a:pPr>
            <a:r>
              <a:rPr lang="es-MX" sz="2200" dirty="0"/>
              <a:t>Número de </a:t>
            </a:r>
            <a:r>
              <a:rPr lang="es-MX" sz="2200" dirty="0" err="1"/>
              <a:t>cel</a:t>
            </a:r>
            <a:r>
              <a:rPr lang="es-MX" sz="2200" dirty="0"/>
              <a:t> y nombre del CONTACTO y/tramitador de la Agencia Aduanal, que son los responsables del manejo de la carga</a:t>
            </a:r>
            <a:r>
              <a:rPr lang="es-MX" sz="2200" dirty="0" smtClean="0"/>
              <a:t>.</a:t>
            </a:r>
            <a:endParaRPr lang="es-MX" sz="2200" dirty="0"/>
          </a:p>
        </p:txBody>
      </p:sp>
    </p:spTree>
    <p:extLst>
      <p:ext uri="{BB962C8B-B14F-4D97-AF65-F5344CB8AC3E}">
        <p14:creationId xmlns:p14="http://schemas.microsoft.com/office/powerpoint/2010/main" val="32543977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xmlns="" id="{E34849CD-F353-4EA2-8705-26A8D19190D3}"/>
              </a:ext>
            </a:extLst>
          </p:cNvPr>
          <p:cNvSpPr>
            <a:spLocks noGrp="1"/>
          </p:cNvSpPr>
          <p:nvPr>
            <p:ph idx="1"/>
          </p:nvPr>
        </p:nvSpPr>
        <p:spPr>
          <a:xfrm>
            <a:off x="1523221" y="1587229"/>
            <a:ext cx="10018713" cy="2294107"/>
          </a:xfrm>
        </p:spPr>
        <p:txBody>
          <a:bodyPr/>
          <a:lstStyle/>
          <a:p>
            <a:r>
              <a:rPr lang="es-MX" dirty="0"/>
              <a:t>Todo lo anterior, son elementos necesarios para el desarrollo y expedición del CERTIFICADO respectivo.</a:t>
            </a:r>
          </a:p>
          <a:p>
            <a:r>
              <a:rPr lang="es-MX" dirty="0"/>
              <a:t>Tanto la Inspección como la Certificación, son elementos que garantizan la seguridad para el Cliente en el movimiento de su carga en los diferentes tipos de transporte</a:t>
            </a:r>
            <a:r>
              <a:rPr lang="es-MX" dirty="0" smtClean="0"/>
              <a:t>.</a:t>
            </a:r>
            <a:endParaRPr lang="es-MX" dirty="0"/>
          </a:p>
        </p:txBody>
      </p:sp>
    </p:spTree>
    <p:extLst>
      <p:ext uri="{BB962C8B-B14F-4D97-AF65-F5344CB8AC3E}">
        <p14:creationId xmlns:p14="http://schemas.microsoft.com/office/powerpoint/2010/main" val="264390053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arallax">
  <a:themeElements>
    <a:clrScheme name="Parallax">
      <a:dk1>
        <a:sysClr val="windowText" lastClr="000000"/>
      </a:dk1>
      <a:lt1>
        <a:sysClr val="window" lastClr="FFFFFF"/>
      </a:lt1>
      <a:dk2>
        <a:srgbClr val="212121"/>
      </a:dk2>
      <a:lt2>
        <a:srgbClr val="CDD0D1"/>
      </a:lt2>
      <a:accent1>
        <a:srgbClr val="30ACEC"/>
      </a:accent1>
      <a:accent2>
        <a:srgbClr val="80C34F"/>
      </a:accent2>
      <a:accent3>
        <a:srgbClr val="E29D3E"/>
      </a:accent3>
      <a:accent4>
        <a:srgbClr val="D64A3B"/>
      </a:accent4>
      <a:accent5>
        <a:srgbClr val="D64787"/>
      </a:accent5>
      <a:accent6>
        <a:srgbClr val="A666E1"/>
      </a:accent6>
      <a:hlink>
        <a:srgbClr val="3085ED"/>
      </a:hlink>
      <a:folHlink>
        <a:srgbClr val="82B6F4"/>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4F7A876A-7598-49CA-AFC8-8EDA2551E4A7}"/>
    </a:ext>
  </a:extLst>
</a:theme>
</file>

<file path=docProps/app.xml><?xml version="1.0" encoding="utf-8"?>
<Properties xmlns="http://schemas.openxmlformats.org/officeDocument/2006/extended-properties" xmlns:vt="http://schemas.openxmlformats.org/officeDocument/2006/docPropsVTypes">
  <TotalTime>129</TotalTime>
  <Words>2165</Words>
  <Application>Microsoft Office PowerPoint</Application>
  <PresentationFormat>Panorámica</PresentationFormat>
  <Paragraphs>105</Paragraphs>
  <Slides>46</Slides>
  <Notes>0</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46</vt:i4>
      </vt:variant>
    </vt:vector>
  </HeadingPairs>
  <TitlesOfParts>
    <vt:vector size="51" baseType="lpstr">
      <vt:lpstr>Arial</vt:lpstr>
      <vt:lpstr>Calibri</vt:lpstr>
      <vt:lpstr>Corbel</vt:lpstr>
      <vt:lpstr>Times New Roman</vt:lpstr>
      <vt:lpstr>Parallax</vt:lpstr>
      <vt:lpstr>CURSO A INSPECTORES</vt:lpstr>
      <vt:lpstr>Presentación de PowerPoint</vt:lpstr>
      <vt:lpstr>Misión</vt:lpstr>
      <vt:lpstr>Objetivo</vt:lpstr>
      <vt:lpstr>INSPECTOR Y/O SURVEYOR:</vt:lpstr>
      <vt:lpstr>Para accesar a los recintos Portuarios. Patios secos y zonas industriales, existen Protocolos de Seguridad  a los que el Inspector deberá sujetarse.  </vt:lpstr>
      <vt:lpstr>Para el desempeño de su actividad, el  Inspector, deberá llevar consigo: </vt:lpstr>
      <vt:lpstr>Para el desempeño de su actividad, el  Inspector, deberá llevar consigo:</vt:lpstr>
      <vt:lpstr>Presentación de PowerPoint</vt:lpstr>
      <vt:lpstr>Presentación de PowerPoint</vt:lpstr>
      <vt:lpstr>Presentación de PowerPoint</vt:lpstr>
      <vt:lpstr>Contenedores Marítimos</vt:lpstr>
      <vt:lpstr>Presentación de PowerPoint</vt:lpstr>
      <vt:lpstr>Presentación de PowerPoint</vt:lpstr>
      <vt:lpstr>A los contenedores de 20´ también se les denomina: TEU</vt:lpstr>
      <vt:lpstr>TIPOS DE CONTENEDORES</vt:lpstr>
      <vt:lpstr>TIPOS DE CONTENEDORES</vt:lpstr>
      <vt:lpstr>TIPOS DE CONTENEDORES</vt:lpstr>
      <vt:lpstr>TIPOS DE CONTENEDORES</vt:lpstr>
      <vt:lpstr>TIPOS DE CONTENEDORES</vt:lpstr>
      <vt:lpstr>TIPOS DE CONTENEDORES 40´ FLAT RACK</vt:lpstr>
      <vt:lpstr>Tipo de Contenedores</vt:lpstr>
      <vt:lpstr>Tipo de Contenedores</vt:lpstr>
      <vt:lpstr>Conoce tu contenedor:</vt:lpstr>
      <vt:lpstr>Presentación de PowerPoint</vt:lpstr>
      <vt:lpstr>Presentación de PowerPoint</vt:lpstr>
      <vt:lpstr>IDENTIFICACION DE UN CONTENEDOR</vt:lpstr>
      <vt:lpstr>IDENTIFICACION DE UN CONTENEDOR</vt:lpstr>
      <vt:lpstr>PROCEDIMIENTO DE INSPECCION DE UN CONTENEDOR MARITIMO</vt:lpstr>
      <vt:lpstr>PROCEDIMIENTO DE INSPECCION DE UN CONTENEDOR MARITIMO</vt:lpstr>
      <vt:lpstr>Como evidencia gráfica de cualquier anomalía, el método a seguir es:</vt:lpstr>
      <vt:lpstr>Presentación de PowerPoint</vt:lpstr>
      <vt:lpstr>CARGA SUELTA O BREAK BULK: </vt:lpstr>
      <vt:lpstr>INSPECCION DE CONTENEDORES “REEFERS” O REFRIGERADOS</vt:lpstr>
      <vt:lpstr>Presentación de PowerPoint</vt:lpstr>
      <vt:lpstr>INSPECCION DE TRINCADO DE CARGA GENERAL</vt:lpstr>
      <vt:lpstr>Presentación de PowerPoint</vt:lpstr>
      <vt:lpstr>Qué es la tarja en logística?</vt:lpstr>
      <vt:lpstr>Presentación de PowerPoint</vt:lpstr>
      <vt:lpstr>Presentación de PowerPoint</vt:lpstr>
      <vt:lpstr>Cuando los trabajos de trincado  y/o inspección no son los correctos, esto es lo que pasa.</vt:lpstr>
      <vt:lpstr>TRINCADO DE AUTOS</vt:lpstr>
      <vt:lpstr>Presentación de PowerPoint</vt:lpstr>
      <vt:lpstr>AUTOS DAÑADOS POR MAL TIEMPO SOBRE CUBIERTA:</vt:lpstr>
      <vt:lpstr>Presentación de PowerPoint</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CURSO A INSPECTORES</dc:title>
  <dc:creator>Melina Torales</dc:creator>
  <cp:lastModifiedBy>Gilberto Cházaro</cp:lastModifiedBy>
  <cp:revision>9</cp:revision>
  <dcterms:created xsi:type="dcterms:W3CDTF">2018-09-11T03:44:37Z</dcterms:created>
  <dcterms:modified xsi:type="dcterms:W3CDTF">2019-05-29T00:21:44Z</dcterms:modified>
</cp:coreProperties>
</file>