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8.jpg" ContentType="image/pn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52" r:id="rId1"/>
  </p:sldMasterIdLst>
  <p:notesMasterIdLst>
    <p:notesMasterId r:id="rId84"/>
  </p:notesMasterIdLst>
  <p:sldIdLst>
    <p:sldId id="256" r:id="rId2"/>
    <p:sldId id="625" r:id="rId3"/>
    <p:sldId id="622" r:id="rId4"/>
    <p:sldId id="623" r:id="rId5"/>
    <p:sldId id="262" r:id="rId6"/>
    <p:sldId id="257" r:id="rId7"/>
    <p:sldId id="589" r:id="rId8"/>
    <p:sldId id="258" r:id="rId9"/>
    <p:sldId id="259" r:id="rId10"/>
    <p:sldId id="560" r:id="rId11"/>
    <p:sldId id="565" r:id="rId12"/>
    <p:sldId id="567" r:id="rId13"/>
    <p:sldId id="574" r:id="rId14"/>
    <p:sldId id="571" r:id="rId15"/>
    <p:sldId id="578" r:id="rId16"/>
    <p:sldId id="569" r:id="rId17"/>
    <p:sldId id="568" r:id="rId18"/>
    <p:sldId id="572" r:id="rId19"/>
    <p:sldId id="573" r:id="rId20"/>
    <p:sldId id="575" r:id="rId21"/>
    <p:sldId id="260" r:id="rId22"/>
    <p:sldId id="561" r:id="rId23"/>
    <p:sldId id="562" r:id="rId24"/>
    <p:sldId id="563" r:id="rId25"/>
    <p:sldId id="564" r:id="rId26"/>
    <p:sldId id="588" r:id="rId27"/>
    <p:sldId id="591" r:id="rId28"/>
    <p:sldId id="263" r:id="rId29"/>
    <p:sldId id="394" r:id="rId30"/>
    <p:sldId id="278" r:id="rId31"/>
    <p:sldId id="579" r:id="rId32"/>
    <p:sldId id="592" r:id="rId33"/>
    <p:sldId id="593" r:id="rId34"/>
    <p:sldId id="594" r:id="rId35"/>
    <p:sldId id="595" r:id="rId36"/>
    <p:sldId id="596" r:id="rId37"/>
    <p:sldId id="628" r:id="rId38"/>
    <p:sldId id="626" r:id="rId39"/>
    <p:sldId id="264" r:id="rId40"/>
    <p:sldId id="406" r:id="rId41"/>
    <p:sldId id="403" r:id="rId42"/>
    <p:sldId id="601" r:id="rId43"/>
    <p:sldId id="447" r:id="rId44"/>
    <p:sldId id="602" r:id="rId45"/>
    <p:sldId id="603" r:id="rId46"/>
    <p:sldId id="600" r:id="rId47"/>
    <p:sldId id="611" r:id="rId48"/>
    <p:sldId id="612" r:id="rId49"/>
    <p:sldId id="267" r:id="rId50"/>
    <p:sldId id="409" r:id="rId51"/>
    <p:sldId id="276" r:id="rId52"/>
    <p:sldId id="597" r:id="rId53"/>
    <p:sldId id="605" r:id="rId54"/>
    <p:sldId id="608" r:id="rId55"/>
    <p:sldId id="619" r:id="rId56"/>
    <p:sldId id="609" r:id="rId57"/>
    <p:sldId id="610" r:id="rId58"/>
    <p:sldId id="618" r:id="rId59"/>
    <p:sldId id="599" r:id="rId60"/>
    <p:sldId id="620" r:id="rId61"/>
    <p:sldId id="621" r:id="rId62"/>
    <p:sldId id="585" r:id="rId63"/>
    <p:sldId id="393" r:id="rId64"/>
    <p:sldId id="396" r:id="rId65"/>
    <p:sldId id="408" r:id="rId66"/>
    <p:sldId id="400" r:id="rId67"/>
    <p:sldId id="582" r:id="rId68"/>
    <p:sldId id="401" r:id="rId69"/>
    <p:sldId id="398" r:id="rId70"/>
    <p:sldId id="613" r:id="rId71"/>
    <p:sldId id="614" r:id="rId72"/>
    <p:sldId id="615" r:id="rId73"/>
    <p:sldId id="616" r:id="rId74"/>
    <p:sldId id="617" r:id="rId75"/>
    <p:sldId id="402" r:id="rId76"/>
    <p:sldId id="583" r:id="rId77"/>
    <p:sldId id="584" r:id="rId78"/>
    <p:sldId id="624" r:id="rId79"/>
    <p:sldId id="627" r:id="rId80"/>
    <p:sldId id="629" r:id="rId81"/>
    <p:sldId id="630" r:id="rId82"/>
    <p:sldId id="581" r:id="rId83"/>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685" autoAdjust="0"/>
    <p:restoredTop sz="93900" autoAdjust="0"/>
  </p:normalViewPr>
  <p:slideViewPr>
    <p:cSldViewPr snapToGrid="0">
      <p:cViewPr varScale="1">
        <p:scale>
          <a:sx n="56" d="100"/>
          <a:sy n="56" d="100"/>
        </p:scale>
        <p:origin x="845" y="38"/>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 r:id="rId58" collapse="1"/>
      <p:sld r:id="rId59" collapse="1"/>
      <p:sld r:id="rId60" collapse="1"/>
      <p:sld r:id="rId61" collapse="1"/>
      <p:sld r:id="rId62" collapse="1"/>
      <p:sld r:id="rId63" collapse="1"/>
      <p:sld r:id="rId64" collapse="1"/>
      <p:sld r:id="rId65" collapse="1"/>
      <p:sld r:id="rId66" collapse="1"/>
      <p:sld r:id="rId67" collapse="1"/>
      <p:sld r:id="rId68" collapse="1"/>
      <p:sld r:id="rId69" collapse="1"/>
      <p:sld r:id="rId70" collapse="1"/>
      <p:sld r:id="rId71" collapse="1"/>
      <p:sld r:id="rId72" collapse="1"/>
      <p:sld r:id="rId73" collapse="1"/>
      <p:sld r:id="rId74" collapse="1"/>
      <p:sld r:id="rId75" collapse="1"/>
      <p:sld r:id="rId76" collapse="1"/>
      <p:sld r:id="rId77" collapse="1"/>
      <p:sld r:id="rId78" collapse="1"/>
      <p:sld r:id="rId79" collapse="1"/>
      <p:sld r:id="rId80" collapse="1"/>
      <p:sld r:id="rId81" collapse="1"/>
      <p:sld r:id="rId82" collapse="1"/>
    </p:sldLst>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46" d="100"/>
          <a:sy n="46" d="100"/>
        </p:scale>
        <p:origin x="2659" y="4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microsoft.com/office/2015/10/relationships/revisionInfo" Target="revisionInfo.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_rels/viewProps.xml.rels><?xml version="1.0" encoding="UTF-8" standalone="yes"?>
<Relationships xmlns="http://schemas.openxmlformats.org/package/2006/relationships"><Relationship Id="rId26" Type="http://schemas.openxmlformats.org/officeDocument/2006/relationships/slide" Target="slides/slide26.xml"/><Relationship Id="rId21" Type="http://schemas.openxmlformats.org/officeDocument/2006/relationships/slide" Target="slides/slide21.xml"/><Relationship Id="rId42" Type="http://schemas.openxmlformats.org/officeDocument/2006/relationships/slide" Target="slides/slide42.xml"/><Relationship Id="rId47" Type="http://schemas.openxmlformats.org/officeDocument/2006/relationships/slide" Target="slides/slide47.xml"/><Relationship Id="rId63" Type="http://schemas.openxmlformats.org/officeDocument/2006/relationships/slide" Target="slides/slide63.xml"/><Relationship Id="rId68" Type="http://schemas.openxmlformats.org/officeDocument/2006/relationships/slide" Target="slides/slide68.xml"/><Relationship Id="rId16" Type="http://schemas.openxmlformats.org/officeDocument/2006/relationships/slide" Target="slides/slide16.xml"/><Relationship Id="rId11" Type="http://schemas.openxmlformats.org/officeDocument/2006/relationships/slide" Target="slides/slide11.xml"/><Relationship Id="rId32" Type="http://schemas.openxmlformats.org/officeDocument/2006/relationships/slide" Target="slides/slide32.xml"/><Relationship Id="rId37" Type="http://schemas.openxmlformats.org/officeDocument/2006/relationships/slide" Target="slides/slide37.xml"/><Relationship Id="rId53" Type="http://schemas.openxmlformats.org/officeDocument/2006/relationships/slide" Target="slides/slide53.xml"/><Relationship Id="rId58" Type="http://schemas.openxmlformats.org/officeDocument/2006/relationships/slide" Target="slides/slide58.xml"/><Relationship Id="rId74" Type="http://schemas.openxmlformats.org/officeDocument/2006/relationships/slide" Target="slides/slide74.xml"/><Relationship Id="rId79" Type="http://schemas.openxmlformats.org/officeDocument/2006/relationships/slide" Target="slides/slide79.xml"/><Relationship Id="rId5" Type="http://schemas.openxmlformats.org/officeDocument/2006/relationships/slide" Target="slides/slide5.xml"/><Relationship Id="rId61" Type="http://schemas.openxmlformats.org/officeDocument/2006/relationships/slide" Target="slides/slide61.xml"/><Relationship Id="rId82" Type="http://schemas.openxmlformats.org/officeDocument/2006/relationships/slide" Target="slides/slide82.xml"/><Relationship Id="rId19" Type="http://schemas.openxmlformats.org/officeDocument/2006/relationships/slide" Target="slides/slide19.xml"/><Relationship Id="rId14" Type="http://schemas.openxmlformats.org/officeDocument/2006/relationships/slide" Target="slides/slide14.xml"/><Relationship Id="rId22" Type="http://schemas.openxmlformats.org/officeDocument/2006/relationships/slide" Target="slides/slide22.xml"/><Relationship Id="rId27" Type="http://schemas.openxmlformats.org/officeDocument/2006/relationships/slide" Target="slides/slide27.xml"/><Relationship Id="rId30" Type="http://schemas.openxmlformats.org/officeDocument/2006/relationships/slide" Target="slides/slide30.xml"/><Relationship Id="rId35" Type="http://schemas.openxmlformats.org/officeDocument/2006/relationships/slide" Target="slides/slide35.xml"/><Relationship Id="rId43" Type="http://schemas.openxmlformats.org/officeDocument/2006/relationships/slide" Target="slides/slide43.xml"/><Relationship Id="rId48" Type="http://schemas.openxmlformats.org/officeDocument/2006/relationships/slide" Target="slides/slide48.xml"/><Relationship Id="rId56" Type="http://schemas.openxmlformats.org/officeDocument/2006/relationships/slide" Target="slides/slide56.xml"/><Relationship Id="rId64" Type="http://schemas.openxmlformats.org/officeDocument/2006/relationships/slide" Target="slides/slide64.xml"/><Relationship Id="rId69" Type="http://schemas.openxmlformats.org/officeDocument/2006/relationships/slide" Target="slides/slide69.xml"/><Relationship Id="rId77" Type="http://schemas.openxmlformats.org/officeDocument/2006/relationships/slide" Target="slides/slide77.xml"/><Relationship Id="rId8" Type="http://schemas.openxmlformats.org/officeDocument/2006/relationships/slide" Target="slides/slide8.xml"/><Relationship Id="rId51" Type="http://schemas.openxmlformats.org/officeDocument/2006/relationships/slide" Target="slides/slide51.xml"/><Relationship Id="rId72" Type="http://schemas.openxmlformats.org/officeDocument/2006/relationships/slide" Target="slides/slide72.xml"/><Relationship Id="rId80" Type="http://schemas.openxmlformats.org/officeDocument/2006/relationships/slide" Target="slides/slide80.xml"/><Relationship Id="rId3" Type="http://schemas.openxmlformats.org/officeDocument/2006/relationships/slide" Target="slides/slide3.xml"/><Relationship Id="rId12" Type="http://schemas.openxmlformats.org/officeDocument/2006/relationships/slide" Target="slides/slide12.xml"/><Relationship Id="rId17" Type="http://schemas.openxmlformats.org/officeDocument/2006/relationships/slide" Target="slides/slide17.xml"/><Relationship Id="rId25" Type="http://schemas.openxmlformats.org/officeDocument/2006/relationships/slide" Target="slides/slide25.xml"/><Relationship Id="rId33" Type="http://schemas.openxmlformats.org/officeDocument/2006/relationships/slide" Target="slides/slide33.xml"/><Relationship Id="rId38" Type="http://schemas.openxmlformats.org/officeDocument/2006/relationships/slide" Target="slides/slide38.xml"/><Relationship Id="rId46" Type="http://schemas.openxmlformats.org/officeDocument/2006/relationships/slide" Target="slides/slide46.xml"/><Relationship Id="rId59" Type="http://schemas.openxmlformats.org/officeDocument/2006/relationships/slide" Target="slides/slide59.xml"/><Relationship Id="rId67" Type="http://schemas.openxmlformats.org/officeDocument/2006/relationships/slide" Target="slides/slide67.xml"/><Relationship Id="rId20" Type="http://schemas.openxmlformats.org/officeDocument/2006/relationships/slide" Target="slides/slide20.xml"/><Relationship Id="rId41" Type="http://schemas.openxmlformats.org/officeDocument/2006/relationships/slide" Target="slides/slide41.xml"/><Relationship Id="rId54" Type="http://schemas.openxmlformats.org/officeDocument/2006/relationships/slide" Target="slides/slide54.xml"/><Relationship Id="rId62" Type="http://schemas.openxmlformats.org/officeDocument/2006/relationships/slide" Target="slides/slide62.xml"/><Relationship Id="rId70" Type="http://schemas.openxmlformats.org/officeDocument/2006/relationships/slide" Target="slides/slide70.xml"/><Relationship Id="rId75" Type="http://schemas.openxmlformats.org/officeDocument/2006/relationships/slide" Target="slides/slide75.xml"/><Relationship Id="rId1" Type="http://schemas.openxmlformats.org/officeDocument/2006/relationships/slide" Target="slides/slide1.xml"/><Relationship Id="rId6" Type="http://schemas.openxmlformats.org/officeDocument/2006/relationships/slide" Target="slides/slide6.xml"/><Relationship Id="rId15" Type="http://schemas.openxmlformats.org/officeDocument/2006/relationships/slide" Target="slides/slide15.xml"/><Relationship Id="rId23" Type="http://schemas.openxmlformats.org/officeDocument/2006/relationships/slide" Target="slides/slide23.xml"/><Relationship Id="rId28" Type="http://schemas.openxmlformats.org/officeDocument/2006/relationships/slide" Target="slides/slide28.xml"/><Relationship Id="rId36" Type="http://schemas.openxmlformats.org/officeDocument/2006/relationships/slide" Target="slides/slide36.xml"/><Relationship Id="rId49" Type="http://schemas.openxmlformats.org/officeDocument/2006/relationships/slide" Target="slides/slide49.xml"/><Relationship Id="rId57" Type="http://schemas.openxmlformats.org/officeDocument/2006/relationships/slide" Target="slides/slide57.xml"/><Relationship Id="rId10" Type="http://schemas.openxmlformats.org/officeDocument/2006/relationships/slide" Target="slides/slide10.xml"/><Relationship Id="rId31" Type="http://schemas.openxmlformats.org/officeDocument/2006/relationships/slide" Target="slides/slide31.xml"/><Relationship Id="rId44" Type="http://schemas.openxmlformats.org/officeDocument/2006/relationships/slide" Target="slides/slide44.xml"/><Relationship Id="rId52" Type="http://schemas.openxmlformats.org/officeDocument/2006/relationships/slide" Target="slides/slide52.xml"/><Relationship Id="rId60" Type="http://schemas.openxmlformats.org/officeDocument/2006/relationships/slide" Target="slides/slide60.xml"/><Relationship Id="rId65" Type="http://schemas.openxmlformats.org/officeDocument/2006/relationships/slide" Target="slides/slide65.xml"/><Relationship Id="rId73" Type="http://schemas.openxmlformats.org/officeDocument/2006/relationships/slide" Target="slides/slide73.xml"/><Relationship Id="rId78" Type="http://schemas.openxmlformats.org/officeDocument/2006/relationships/slide" Target="slides/slide78.xml"/><Relationship Id="rId81" Type="http://schemas.openxmlformats.org/officeDocument/2006/relationships/slide" Target="slides/slide81.xml"/><Relationship Id="rId4" Type="http://schemas.openxmlformats.org/officeDocument/2006/relationships/slide" Target="slides/slide4.xml"/><Relationship Id="rId9" Type="http://schemas.openxmlformats.org/officeDocument/2006/relationships/slide" Target="slides/slide9.xml"/><Relationship Id="rId13" Type="http://schemas.openxmlformats.org/officeDocument/2006/relationships/slide" Target="slides/slide13.xml"/><Relationship Id="rId18" Type="http://schemas.openxmlformats.org/officeDocument/2006/relationships/slide" Target="slides/slide18.xml"/><Relationship Id="rId39" Type="http://schemas.openxmlformats.org/officeDocument/2006/relationships/slide" Target="slides/slide39.xml"/><Relationship Id="rId34" Type="http://schemas.openxmlformats.org/officeDocument/2006/relationships/slide" Target="slides/slide34.xml"/><Relationship Id="rId50" Type="http://schemas.openxmlformats.org/officeDocument/2006/relationships/slide" Target="slides/slide50.xml"/><Relationship Id="rId55" Type="http://schemas.openxmlformats.org/officeDocument/2006/relationships/slide" Target="slides/slide55.xml"/><Relationship Id="rId76" Type="http://schemas.openxmlformats.org/officeDocument/2006/relationships/slide" Target="slides/slide76.xml"/><Relationship Id="rId7" Type="http://schemas.openxmlformats.org/officeDocument/2006/relationships/slide" Target="slides/slide7.xml"/><Relationship Id="rId71" Type="http://schemas.openxmlformats.org/officeDocument/2006/relationships/slide" Target="slides/slide71.xml"/><Relationship Id="rId2" Type="http://schemas.openxmlformats.org/officeDocument/2006/relationships/slide" Target="slides/slide2.xml"/><Relationship Id="rId29" Type="http://schemas.openxmlformats.org/officeDocument/2006/relationships/slide" Target="slides/slide29.xml"/><Relationship Id="rId24" Type="http://schemas.openxmlformats.org/officeDocument/2006/relationships/slide" Target="slides/slide24.xml"/><Relationship Id="rId40" Type="http://schemas.openxmlformats.org/officeDocument/2006/relationships/slide" Target="slides/slide40.xml"/><Relationship Id="rId45" Type="http://schemas.openxmlformats.org/officeDocument/2006/relationships/slide" Target="slides/slide45.xml"/><Relationship Id="rId66"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E4AD6656-F19A-432C-87E6-764279A7A9DB}" type="datetimeFigureOut">
              <a:rPr lang="es-MX" smtClean="0"/>
              <a:t>23/08/2017</a:t>
            </a:fld>
            <a:endParaRPr lang="es-MX"/>
          </a:p>
        </p:txBody>
      </p:sp>
      <p:sp>
        <p:nvSpPr>
          <p:cNvPr id="4" name="Marcador de imagen de diapositiva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C56AB744-04F1-4874-81D3-560C10DB42EE}" type="slidenum">
              <a:rPr lang="es-MX" smtClean="0"/>
              <a:t>‹Nº›</a:t>
            </a:fld>
            <a:endParaRPr lang="es-MX"/>
          </a:p>
        </p:txBody>
      </p:sp>
    </p:spTree>
    <p:extLst>
      <p:ext uri="{BB962C8B-B14F-4D97-AF65-F5344CB8AC3E}">
        <p14:creationId xmlns:p14="http://schemas.microsoft.com/office/powerpoint/2010/main" val="198716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Damos Inicio al curso de “</a:t>
            </a:r>
            <a:r>
              <a:rPr lang="es-MX" dirty="0" err="1"/>
              <a:t>Induccion</a:t>
            </a:r>
            <a:r>
              <a:rPr lang="es-MX" dirty="0"/>
              <a:t> </a:t>
            </a:r>
            <a:r>
              <a:rPr lang="es-MX"/>
              <a:t>al Inspector</a:t>
            </a:r>
            <a:endParaRPr lang="es-MX" dirty="0"/>
          </a:p>
        </p:txBody>
      </p:sp>
      <p:sp>
        <p:nvSpPr>
          <p:cNvPr id="4" name="Marcador de número de diapositiva 3"/>
          <p:cNvSpPr>
            <a:spLocks noGrp="1"/>
          </p:cNvSpPr>
          <p:nvPr>
            <p:ph type="sldNum" sz="quarter" idx="10"/>
          </p:nvPr>
        </p:nvSpPr>
        <p:spPr/>
        <p:txBody>
          <a:bodyPr/>
          <a:lstStyle/>
          <a:p>
            <a:fld id="{C56AB744-04F1-4874-81D3-560C10DB42EE}" type="slidenum">
              <a:rPr lang="es-MX" smtClean="0"/>
              <a:t>1</a:t>
            </a:fld>
            <a:endParaRPr lang="es-MX"/>
          </a:p>
        </p:txBody>
      </p:sp>
    </p:spTree>
    <p:extLst>
      <p:ext uri="{BB962C8B-B14F-4D97-AF65-F5344CB8AC3E}">
        <p14:creationId xmlns:p14="http://schemas.microsoft.com/office/powerpoint/2010/main" val="1271567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No permitir responder a las preguntas de manera sencilla y corta. En los comentarios no permitir que se extienda mucho. </a:t>
            </a:r>
            <a:r>
              <a:rPr lang="es-MX" dirty="0" err="1"/>
              <a:t>Duracion</a:t>
            </a:r>
            <a:r>
              <a:rPr lang="es-MX" dirty="0"/>
              <a:t> </a:t>
            </a:r>
            <a:r>
              <a:rPr lang="es-MX" dirty="0" err="1"/>
              <a:t>Maxima</a:t>
            </a:r>
            <a:r>
              <a:rPr lang="es-MX" dirty="0"/>
              <a:t> 10 minutos.</a:t>
            </a:r>
          </a:p>
        </p:txBody>
      </p:sp>
      <p:sp>
        <p:nvSpPr>
          <p:cNvPr id="4" name="Marcador de número de diapositiva 3"/>
          <p:cNvSpPr>
            <a:spLocks noGrp="1"/>
          </p:cNvSpPr>
          <p:nvPr>
            <p:ph type="sldNum" sz="quarter" idx="10"/>
          </p:nvPr>
        </p:nvSpPr>
        <p:spPr/>
        <p:txBody>
          <a:bodyPr/>
          <a:lstStyle/>
          <a:p>
            <a:fld id="{C56AB744-04F1-4874-81D3-560C10DB42EE}" type="slidenum">
              <a:rPr lang="es-MX" smtClean="0"/>
              <a:t>80</a:t>
            </a:fld>
            <a:endParaRPr lang="es-MX"/>
          </a:p>
        </p:txBody>
      </p:sp>
    </p:spTree>
    <p:extLst>
      <p:ext uri="{BB962C8B-B14F-4D97-AF65-F5344CB8AC3E}">
        <p14:creationId xmlns:p14="http://schemas.microsoft.com/office/powerpoint/2010/main" val="1978409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Recordar el curso siguiente reiterar el horario y solicitar puntualidad.</a:t>
            </a:r>
          </a:p>
        </p:txBody>
      </p:sp>
      <p:sp>
        <p:nvSpPr>
          <p:cNvPr id="4" name="Marcador de número de diapositiva 3"/>
          <p:cNvSpPr>
            <a:spLocks noGrp="1"/>
          </p:cNvSpPr>
          <p:nvPr>
            <p:ph type="sldNum" sz="quarter" idx="10"/>
          </p:nvPr>
        </p:nvSpPr>
        <p:spPr/>
        <p:txBody>
          <a:bodyPr/>
          <a:lstStyle/>
          <a:p>
            <a:fld id="{C56AB744-04F1-4874-81D3-560C10DB42EE}" type="slidenum">
              <a:rPr lang="es-MX" smtClean="0"/>
              <a:t>81</a:t>
            </a:fld>
            <a:endParaRPr lang="es-MX"/>
          </a:p>
        </p:txBody>
      </p:sp>
    </p:spTree>
    <p:extLst>
      <p:ext uri="{BB962C8B-B14F-4D97-AF65-F5344CB8AC3E}">
        <p14:creationId xmlns:p14="http://schemas.microsoft.com/office/powerpoint/2010/main" val="2363667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Se da la bienvenida al Curso a los asistentes se Presenta el capacitador (Nombre y Lugar ) Se presentan los asistentes. (Nombre y Lugar)</a:t>
            </a:r>
          </a:p>
        </p:txBody>
      </p:sp>
      <p:sp>
        <p:nvSpPr>
          <p:cNvPr id="4" name="Marcador de número de diapositiva 3"/>
          <p:cNvSpPr>
            <a:spLocks noGrp="1"/>
          </p:cNvSpPr>
          <p:nvPr>
            <p:ph type="sldNum" sz="quarter" idx="10"/>
          </p:nvPr>
        </p:nvSpPr>
        <p:spPr/>
        <p:txBody>
          <a:bodyPr/>
          <a:lstStyle/>
          <a:p>
            <a:fld id="{C56AB744-04F1-4874-81D3-560C10DB42EE}" type="slidenum">
              <a:rPr lang="es-MX" smtClean="0"/>
              <a:t>2</a:t>
            </a:fld>
            <a:endParaRPr lang="es-MX"/>
          </a:p>
        </p:txBody>
      </p:sp>
    </p:spTree>
    <p:extLst>
      <p:ext uri="{BB962C8B-B14F-4D97-AF65-F5344CB8AC3E}">
        <p14:creationId xmlns:p14="http://schemas.microsoft.com/office/powerpoint/2010/main" val="3481156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C56AB744-04F1-4874-81D3-560C10DB42EE}" type="slidenum">
              <a:rPr lang="es-MX" smtClean="0"/>
              <a:t>3</a:t>
            </a:fld>
            <a:endParaRPr lang="es-MX"/>
          </a:p>
        </p:txBody>
      </p:sp>
    </p:spTree>
    <p:extLst>
      <p:ext uri="{BB962C8B-B14F-4D97-AF65-F5344CB8AC3E}">
        <p14:creationId xmlns:p14="http://schemas.microsoft.com/office/powerpoint/2010/main" val="1715912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C56AB744-04F1-4874-81D3-560C10DB42EE}" type="slidenum">
              <a:rPr lang="es-MX" smtClean="0"/>
              <a:t>36</a:t>
            </a:fld>
            <a:endParaRPr lang="es-MX"/>
          </a:p>
        </p:txBody>
      </p:sp>
    </p:spTree>
    <p:extLst>
      <p:ext uri="{BB962C8B-B14F-4D97-AF65-F5344CB8AC3E}">
        <p14:creationId xmlns:p14="http://schemas.microsoft.com/office/powerpoint/2010/main" val="1990723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No permitir responder a las preguntas de manera sencilla y corta. En los comentarios no permitir que se extienda mucho. </a:t>
            </a:r>
            <a:r>
              <a:rPr lang="es-MX" dirty="0" err="1"/>
              <a:t>Duracion</a:t>
            </a:r>
            <a:r>
              <a:rPr lang="es-MX" dirty="0"/>
              <a:t> </a:t>
            </a:r>
            <a:r>
              <a:rPr lang="es-MX" dirty="0" err="1"/>
              <a:t>Maxima</a:t>
            </a:r>
            <a:r>
              <a:rPr lang="es-MX" dirty="0"/>
              <a:t> 15 minutos.</a:t>
            </a:r>
          </a:p>
        </p:txBody>
      </p:sp>
      <p:sp>
        <p:nvSpPr>
          <p:cNvPr id="4" name="Marcador de número de diapositiva 3"/>
          <p:cNvSpPr>
            <a:spLocks noGrp="1"/>
          </p:cNvSpPr>
          <p:nvPr>
            <p:ph type="sldNum" sz="quarter" idx="10"/>
          </p:nvPr>
        </p:nvSpPr>
        <p:spPr/>
        <p:txBody>
          <a:bodyPr/>
          <a:lstStyle/>
          <a:p>
            <a:fld id="{C56AB744-04F1-4874-81D3-560C10DB42EE}" type="slidenum">
              <a:rPr lang="es-MX" smtClean="0"/>
              <a:t>37</a:t>
            </a:fld>
            <a:endParaRPr lang="es-MX"/>
          </a:p>
        </p:txBody>
      </p:sp>
    </p:spTree>
    <p:extLst>
      <p:ext uri="{BB962C8B-B14F-4D97-AF65-F5344CB8AC3E}">
        <p14:creationId xmlns:p14="http://schemas.microsoft.com/office/powerpoint/2010/main" val="1838409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Mencionar el uso del Enlace para acceder a los recursos del curso.</a:t>
            </a:r>
          </a:p>
        </p:txBody>
      </p:sp>
      <p:sp>
        <p:nvSpPr>
          <p:cNvPr id="4" name="Marcador de número de diapositiva 3"/>
          <p:cNvSpPr>
            <a:spLocks noGrp="1"/>
          </p:cNvSpPr>
          <p:nvPr>
            <p:ph type="sldNum" sz="quarter" idx="10"/>
          </p:nvPr>
        </p:nvSpPr>
        <p:spPr/>
        <p:txBody>
          <a:bodyPr/>
          <a:lstStyle/>
          <a:p>
            <a:fld id="{C56AB744-04F1-4874-81D3-560C10DB42EE}" type="slidenum">
              <a:rPr lang="es-MX" smtClean="0"/>
              <a:t>48</a:t>
            </a:fld>
            <a:endParaRPr lang="es-MX"/>
          </a:p>
        </p:txBody>
      </p:sp>
    </p:spTree>
    <p:extLst>
      <p:ext uri="{BB962C8B-B14F-4D97-AF65-F5344CB8AC3E}">
        <p14:creationId xmlns:p14="http://schemas.microsoft.com/office/powerpoint/2010/main" val="539661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Mencionar el uso del Enlace para acceder a los recursos del curso.</a:t>
            </a:r>
          </a:p>
          <a:p>
            <a:endParaRPr lang="es-MX" dirty="0"/>
          </a:p>
        </p:txBody>
      </p:sp>
      <p:sp>
        <p:nvSpPr>
          <p:cNvPr id="4" name="Marcador de número de diapositiva 3"/>
          <p:cNvSpPr>
            <a:spLocks noGrp="1"/>
          </p:cNvSpPr>
          <p:nvPr>
            <p:ph type="sldNum" sz="quarter" idx="10"/>
          </p:nvPr>
        </p:nvSpPr>
        <p:spPr/>
        <p:txBody>
          <a:bodyPr/>
          <a:lstStyle/>
          <a:p>
            <a:fld id="{C56AB744-04F1-4874-81D3-560C10DB42EE}" type="slidenum">
              <a:rPr lang="es-MX" smtClean="0"/>
              <a:t>52</a:t>
            </a:fld>
            <a:endParaRPr lang="es-MX"/>
          </a:p>
        </p:txBody>
      </p:sp>
    </p:spTree>
    <p:extLst>
      <p:ext uri="{BB962C8B-B14F-4D97-AF65-F5344CB8AC3E}">
        <p14:creationId xmlns:p14="http://schemas.microsoft.com/office/powerpoint/2010/main" val="2106343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El tiempo </a:t>
            </a:r>
            <a:r>
              <a:rPr lang="es-MX" dirty="0" err="1"/>
              <a:t>maximo</a:t>
            </a:r>
            <a:r>
              <a:rPr lang="es-MX" dirty="0"/>
              <a:t> para realizar la evaluación es de 10 minutos.</a:t>
            </a:r>
          </a:p>
        </p:txBody>
      </p:sp>
      <p:sp>
        <p:nvSpPr>
          <p:cNvPr id="4" name="Marcador de número de diapositiva 3"/>
          <p:cNvSpPr>
            <a:spLocks noGrp="1"/>
          </p:cNvSpPr>
          <p:nvPr>
            <p:ph type="sldNum" sz="quarter" idx="10"/>
          </p:nvPr>
        </p:nvSpPr>
        <p:spPr/>
        <p:txBody>
          <a:bodyPr/>
          <a:lstStyle/>
          <a:p>
            <a:fld id="{C56AB744-04F1-4874-81D3-560C10DB42EE}" type="slidenum">
              <a:rPr lang="es-MX" smtClean="0"/>
              <a:t>78</a:t>
            </a:fld>
            <a:endParaRPr lang="es-MX"/>
          </a:p>
        </p:txBody>
      </p:sp>
    </p:spTree>
    <p:extLst>
      <p:ext uri="{BB962C8B-B14F-4D97-AF65-F5344CB8AC3E}">
        <p14:creationId xmlns:p14="http://schemas.microsoft.com/office/powerpoint/2010/main" val="29906415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Se da por terminado este modulo.</a:t>
            </a:r>
          </a:p>
        </p:txBody>
      </p:sp>
      <p:sp>
        <p:nvSpPr>
          <p:cNvPr id="4" name="Marcador de número de diapositiva 3"/>
          <p:cNvSpPr>
            <a:spLocks noGrp="1"/>
          </p:cNvSpPr>
          <p:nvPr>
            <p:ph type="sldNum" sz="quarter" idx="10"/>
          </p:nvPr>
        </p:nvSpPr>
        <p:spPr/>
        <p:txBody>
          <a:bodyPr/>
          <a:lstStyle/>
          <a:p>
            <a:fld id="{C56AB744-04F1-4874-81D3-560C10DB42EE}" type="slidenum">
              <a:rPr lang="es-MX" smtClean="0"/>
              <a:t>79</a:t>
            </a:fld>
            <a:endParaRPr lang="es-MX"/>
          </a:p>
        </p:txBody>
      </p:sp>
    </p:spTree>
    <p:extLst>
      <p:ext uri="{BB962C8B-B14F-4D97-AF65-F5344CB8AC3E}">
        <p14:creationId xmlns:p14="http://schemas.microsoft.com/office/powerpoint/2010/main" val="1121226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1" y="762000"/>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52697" y="762000"/>
            <a:ext cx="2193989" cy="5334001"/>
          </a:xfrm>
          <a:prstGeom prst="rect">
            <a:avLst/>
          </a:prstGeom>
          <a:solidFill>
            <a:srgbClr val="C3C3C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02386" y="1298448"/>
            <a:ext cx="5486400" cy="3255264"/>
          </a:xfrm>
        </p:spPr>
        <p:txBody>
          <a:bodyPr anchor="b">
            <a:normAutofit/>
          </a:bodyPr>
          <a:lstStyle>
            <a:lvl1pPr algn="l">
              <a:defRPr sz="5400" spc="-100" baseline="0">
                <a:solidFill>
                  <a:srgbClr val="FFFFFF"/>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825011" y="4670246"/>
            <a:ext cx="5486400" cy="914400"/>
          </a:xfrm>
        </p:spPr>
        <p:txBody>
          <a:bodyPr anchor="t">
            <a:normAutofit/>
          </a:bodyPr>
          <a:lstStyle>
            <a:lvl1pPr marL="0" indent="0" algn="l">
              <a:buNone/>
              <a:defRPr sz="2000" cap="none" spc="0" baseline="0">
                <a:solidFill>
                  <a:schemeClr val="accent1">
                    <a:lumMod val="20000"/>
                    <a:lumOff val="80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8/23/2017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3700526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8/23/2017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2094674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5750" y="990600"/>
            <a:ext cx="2114550" cy="49530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900934" y="868680"/>
            <a:ext cx="5486400" cy="5120640"/>
          </a:xfrm>
        </p:spPr>
        <p:txBody>
          <a:bodyPr vert="eaVert" ancho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8/23/2017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2182303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8/23/2017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1089477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900934" y="1298448"/>
            <a:ext cx="5486400" cy="3255264"/>
          </a:xfrm>
        </p:spPr>
        <p:txBody>
          <a:bodyPr anchor="b">
            <a:normAutofit/>
          </a:bodyPr>
          <a:lstStyle>
            <a:lvl1pPr>
              <a:defRPr sz="5400" b="0" spc="-100" baseline="0">
                <a:solidFill>
                  <a:schemeClr val="tx1">
                    <a:lumMod val="65000"/>
                    <a:lumOff val="3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914650" y="4672584"/>
            <a:ext cx="5486400" cy="914400"/>
          </a:xfrm>
        </p:spPr>
        <p:txBody>
          <a:bodyPr anchor="t">
            <a:normAutofit/>
          </a:bodyPr>
          <a:lstStyle>
            <a:lvl1pPr marL="0" indent="0">
              <a:buNone/>
              <a:defRPr sz="20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5586B75A-687E-405C-8A0B-8D00578BA2C3}" type="datetimeFigureOut">
              <a:rPr lang="en-US" smtClean="0"/>
              <a:pPr/>
              <a:t>8/23/2017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3553862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2900934" y="868680"/>
            <a:ext cx="260604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863590" y="868680"/>
            <a:ext cx="260604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smtClean="0"/>
              <a:pPr/>
              <a:t>8/23/2017</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2958261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900934" y="1023586"/>
            <a:ext cx="2606040" cy="807720"/>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2900934" y="1930936"/>
            <a:ext cx="260604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863847" y="1023587"/>
            <a:ext cx="2606040" cy="813171"/>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5863847" y="1930936"/>
            <a:ext cx="260604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smtClean="0"/>
              <a:pPr/>
              <a:t>8/23/2017</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1931289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ES"/>
              <a:t>Haga clic para modificar el estilo de título del patrón</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smtClean="0"/>
              <a:pPr/>
              <a:t>8/23/2017</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2854462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smtClean="0"/>
              <a:pPr/>
              <a:t>8/23/2017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2951612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194560"/>
          </a:xfrm>
        </p:spPr>
        <p:txBody>
          <a:bodyPr anchor="b">
            <a:normAutofit/>
          </a:bodyPr>
          <a:lstStyle>
            <a:lvl1pPr>
              <a:defRPr sz="2800" b="0" baseline="0"/>
            </a:lvl1pPr>
          </a:lstStyle>
          <a:p>
            <a:r>
              <a:rPr lang="es-ES"/>
              <a:t>Haga clic para modificar el estilo de título del patrón</a:t>
            </a:r>
            <a:endParaRPr lang="en-US" dirty="0"/>
          </a:p>
        </p:txBody>
      </p:sp>
      <p:sp>
        <p:nvSpPr>
          <p:cNvPr id="3" name="Content Placeholder 2"/>
          <p:cNvSpPr>
            <a:spLocks noGrp="1"/>
          </p:cNvSpPr>
          <p:nvPr>
            <p:ph idx="1"/>
          </p:nvPr>
        </p:nvSpPr>
        <p:spPr>
          <a:xfrm>
            <a:off x="2900934" y="868680"/>
            <a:ext cx="54864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92024" y="3337560"/>
            <a:ext cx="212598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8" name="Date Placeholder 7"/>
          <p:cNvSpPr>
            <a:spLocks noGrp="1"/>
          </p:cNvSpPr>
          <p:nvPr>
            <p:ph type="dt" sz="half" idx="10"/>
          </p:nvPr>
        </p:nvSpPr>
        <p:spPr/>
        <p:txBody>
          <a:bodyPr/>
          <a:lstStyle/>
          <a:p>
            <a:fld id="{5586B75A-687E-405C-8A0B-8D00578BA2C3}" type="datetimeFigureOut">
              <a:rPr lang="en-US" smtClean="0"/>
              <a:pPr/>
              <a:t>8/23/2017</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3180934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194560"/>
          </a:xfrm>
        </p:spPr>
        <p:txBody>
          <a:bodyPr anchor="b">
            <a:normAutofit/>
          </a:bodyPr>
          <a:lstStyle>
            <a:lvl1pPr>
              <a:defRPr sz="28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677983" y="767419"/>
            <a:ext cx="6086423"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92024" y="3340602"/>
            <a:ext cx="212598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8" name="Date Placeholder 7"/>
          <p:cNvSpPr>
            <a:spLocks noGrp="1"/>
          </p:cNvSpPr>
          <p:nvPr>
            <p:ph type="dt" sz="half" idx="10"/>
          </p:nvPr>
        </p:nvSpPr>
        <p:spPr/>
        <p:txBody>
          <a:bodyPr/>
          <a:lstStyle/>
          <a:p>
            <a:fld id="{5586B75A-687E-405C-8A0B-8D00578BA2C3}" type="datetimeFigureOut">
              <a:rPr lang="en-US" smtClean="0"/>
              <a:pPr/>
              <a:t>8/23/2017</a:t>
            </a:fld>
            <a:endParaRPr lang="en-US" dirty="0"/>
          </a:p>
        </p:txBody>
      </p:sp>
      <p:sp>
        <p:nvSpPr>
          <p:cNvPr id="9" name="Footer Placeholder 8"/>
          <p:cNvSpPr>
            <a:spLocks noGrp="1"/>
          </p:cNvSpPr>
          <p:nvPr>
            <p:ph type="ftr" sz="quarter" idx="11"/>
          </p:nvPr>
        </p:nvSpPr>
        <p:spPr>
          <a:xfrm>
            <a:off x="2624326" y="6356351"/>
            <a:ext cx="4433638"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1224220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89689" y="1123838"/>
            <a:ext cx="2210612" cy="460118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8" name="Rectangle 37"/>
          <p:cNvSpPr/>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2901951" y="864108"/>
            <a:ext cx="5486400" cy="5120640"/>
          </a:xfrm>
          <a:prstGeom prst="rect">
            <a:avLst/>
          </a:prstGeom>
        </p:spPr>
        <p:txBody>
          <a:bodyPr vert="horz" lIns="91440" tIns="45720" rIns="91440" bIns="45720" rtlCol="0" anchor="ct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96849" y="6356351"/>
            <a:ext cx="2057400"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fld id="{5586B75A-687E-405C-8A0B-8D00578BA2C3}" type="datetimeFigureOut">
              <a:rPr lang="en-US" smtClean="0"/>
              <a:pPr/>
              <a:t>8/23/2017</a:t>
            </a:fld>
            <a:endParaRPr lang="en-US" dirty="0"/>
          </a:p>
        </p:txBody>
      </p:sp>
      <p:sp>
        <p:nvSpPr>
          <p:cNvPr id="5" name="Footer Placeholder 4"/>
          <p:cNvSpPr>
            <a:spLocks noGrp="1"/>
          </p:cNvSpPr>
          <p:nvPr>
            <p:ph type="ftr" sz="quarter" idx="3"/>
          </p:nvPr>
        </p:nvSpPr>
        <p:spPr>
          <a:xfrm>
            <a:off x="2901951" y="6356351"/>
            <a:ext cx="4433638"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7975602" y="6356351"/>
            <a:ext cx="1148195" cy="365125"/>
          </a:xfrm>
          <a:prstGeom prst="rect">
            <a:avLst/>
          </a:prstGeom>
        </p:spPr>
        <p:txBody>
          <a:bodyPr vert="horz" lIns="91440" tIns="45720" rIns="91440" bIns="45720" rtlCol="0" anchor="ctr"/>
          <a:lstStyle>
            <a:lvl1pPr algn="r">
              <a:defRPr sz="1100" b="1">
                <a:solidFill>
                  <a:schemeClr val="accent1"/>
                </a:solidFill>
              </a:defRPr>
            </a:lvl1p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163979166"/>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sldNum="0" hdr="0" ftr="0" dt="0"/>
  <p:txStyles>
    <p:title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3.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3.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3.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3.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3.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3.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3.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3.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3.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3.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3.xml"/><Relationship Id="rId4" Type="http://schemas.openxmlformats.org/officeDocument/2006/relationships/image" Target="../media/image11.jp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3.xml"/><Relationship Id="rId4" Type="http://schemas.openxmlformats.org/officeDocument/2006/relationships/image" Target="../media/image11.jp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3.xml"/><Relationship Id="rId4" Type="http://schemas.openxmlformats.org/officeDocument/2006/relationships/image" Target="../media/image11.jp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3.xml"/><Relationship Id="rId4" Type="http://schemas.openxmlformats.org/officeDocument/2006/relationships/image" Target="../media/image11.jp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3.xml"/><Relationship Id="rId4" Type="http://schemas.openxmlformats.org/officeDocument/2006/relationships/image" Target="../media/image11.jp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3.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3.xml"/><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3.jpg"/><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3.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28.xml"/><Relationship Id="rId18" Type="http://schemas.openxmlformats.org/officeDocument/2006/relationships/image" Target="../media/image3.png"/><Relationship Id="rId3" Type="http://schemas.openxmlformats.org/officeDocument/2006/relationships/image" Target="../media/image2.png"/><Relationship Id="rId7" Type="http://schemas.openxmlformats.org/officeDocument/2006/relationships/slide" Target="slide8.xml"/><Relationship Id="rId12" Type="http://schemas.openxmlformats.org/officeDocument/2006/relationships/slide" Target="slide26.xml"/><Relationship Id="rId17" Type="http://schemas.openxmlformats.org/officeDocument/2006/relationships/image" Target="../media/image1.jpg"/><Relationship Id="rId2" Type="http://schemas.openxmlformats.org/officeDocument/2006/relationships/notesSlide" Target="../notesSlides/notesSlide3.xml"/><Relationship Id="rId16" Type="http://schemas.openxmlformats.org/officeDocument/2006/relationships/slide" Target="slide39.xml"/><Relationship Id="rId20"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7.xml"/><Relationship Id="rId11" Type="http://schemas.openxmlformats.org/officeDocument/2006/relationships/slide" Target="slide21.xml"/><Relationship Id="rId5" Type="http://schemas.openxmlformats.org/officeDocument/2006/relationships/slide" Target="slide6.xml"/><Relationship Id="rId15" Type="http://schemas.openxmlformats.org/officeDocument/2006/relationships/slide" Target="slide31.xml"/><Relationship Id="rId10" Type="http://schemas.openxmlformats.org/officeDocument/2006/relationships/slide" Target="slide12.xml"/><Relationship Id="rId19" Type="http://schemas.openxmlformats.org/officeDocument/2006/relationships/image" Target="../media/image4.png"/><Relationship Id="rId4" Type="http://schemas.openxmlformats.org/officeDocument/2006/relationships/slide" Target="slide5.xml"/><Relationship Id="rId9" Type="http://schemas.openxmlformats.org/officeDocument/2006/relationships/slide" Target="slide11.xml"/><Relationship Id="rId14" Type="http://schemas.openxmlformats.org/officeDocument/2006/relationships/slide" Target="slide29.xml"/></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3.xml"/><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g"/><Relationship Id="rId7" Type="http://schemas.openxmlformats.org/officeDocument/2006/relationships/slide" Target="slide3.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jpg"/></Relationships>
</file>

<file path=ppt/slides/_rels/slide32.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jp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 Id="rId9"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2.jpg"/><Relationship Id="rId4" Type="http://schemas.openxmlformats.org/officeDocument/2006/relationships/image" Target="../media/image21.jpg"/></Relationships>
</file>

<file path=ppt/slides/_rels/slide3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jp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 Id="rId9" Type="http://schemas.openxmlformats.org/officeDocument/2006/relationships/image" Target="../media/image4.png"/></Relationships>
</file>

<file path=ppt/slides/_rels/slide3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g"/><Relationship Id="rId7" Type="http://schemas.openxmlformats.org/officeDocument/2006/relationships/slide" Target="slide3.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7.jpg"/><Relationship Id="rId4" Type="http://schemas.openxmlformats.org/officeDocument/2006/relationships/image" Target="../media/image26.jp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17.png"/><Relationship Id="rId4" Type="http://schemas.openxmlformats.org/officeDocument/2006/relationships/image" Target="../media/image1.jp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jpg"/></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3.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slide" Target="slide62.xml"/><Relationship Id="rId13" Type="http://schemas.openxmlformats.org/officeDocument/2006/relationships/slide" Target="slide69.xml"/><Relationship Id="rId18" Type="http://schemas.openxmlformats.org/officeDocument/2006/relationships/image" Target="../media/image1.jpg"/><Relationship Id="rId3" Type="http://schemas.openxmlformats.org/officeDocument/2006/relationships/slide" Target="slide42.xml"/><Relationship Id="rId21" Type="http://schemas.openxmlformats.org/officeDocument/2006/relationships/slide" Target="slide3.xml"/><Relationship Id="rId7" Type="http://schemas.openxmlformats.org/officeDocument/2006/relationships/slide" Target="slide59.xml"/><Relationship Id="rId12" Type="http://schemas.openxmlformats.org/officeDocument/2006/relationships/slide" Target="slide68.xml"/><Relationship Id="rId17" Type="http://schemas.openxmlformats.org/officeDocument/2006/relationships/slide" Target="slide78.xml"/><Relationship Id="rId2" Type="http://schemas.openxmlformats.org/officeDocument/2006/relationships/image" Target="../media/image2.png"/><Relationship Id="rId16" Type="http://schemas.openxmlformats.org/officeDocument/2006/relationships/slide" Target="slide76.xml"/><Relationship Id="rId20"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52.xml"/><Relationship Id="rId11" Type="http://schemas.openxmlformats.org/officeDocument/2006/relationships/slide" Target="slide65.xml"/><Relationship Id="rId5" Type="http://schemas.openxmlformats.org/officeDocument/2006/relationships/slide" Target="slide51.xml"/><Relationship Id="rId15" Type="http://schemas.openxmlformats.org/officeDocument/2006/relationships/slide" Target="slide75.xml"/><Relationship Id="rId10" Type="http://schemas.openxmlformats.org/officeDocument/2006/relationships/slide" Target="slide64.xml"/><Relationship Id="rId19" Type="http://schemas.openxmlformats.org/officeDocument/2006/relationships/image" Target="../media/image3.png"/><Relationship Id="rId4" Type="http://schemas.openxmlformats.org/officeDocument/2006/relationships/slide" Target="slide49.xml"/><Relationship Id="rId9" Type="http://schemas.openxmlformats.org/officeDocument/2006/relationships/slide" Target="slide63.xml"/><Relationship Id="rId14" Type="http://schemas.openxmlformats.org/officeDocument/2006/relationships/slide" Target="slide70.xml"/></Relationships>
</file>

<file path=ppt/slides/_rels/slide4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3.xml"/><Relationship Id="rId4" Type="http://schemas.openxmlformats.org/officeDocument/2006/relationships/image" Target="../media/image14.png"/></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14.png"/><Relationship Id="rId4" Type="http://schemas.openxmlformats.org/officeDocument/2006/relationships/image" Target="../media/image28.jpg"/></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4.xml"/><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4.xml"/><Relationship Id="rId4" Type="http://schemas.openxmlformats.org/officeDocument/2006/relationships/image" Target="../media/image29.png"/></Relationships>
</file>

<file path=ppt/slides/_rels/slide4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g"/><Relationship Id="rId7" Type="http://schemas.openxmlformats.org/officeDocument/2006/relationships/slide" Target="slide4.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png"/></Relationships>
</file>

<file path=ppt/slides/_rels/slide4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jpg"/><Relationship Id="rId7"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29.png"/><Relationship Id="rId9" Type="http://schemas.openxmlformats.org/officeDocument/2006/relationships/image" Target="../media/image4.png"/></Relationships>
</file>

<file path=ppt/slides/_rels/slide4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jpg"/><Relationship Id="rId7" Type="http://schemas.openxmlformats.org/officeDocument/2006/relationships/image" Target="../media/image38.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7.jpg"/><Relationship Id="rId11" Type="http://schemas.openxmlformats.org/officeDocument/2006/relationships/slide" Target="slide4.xml"/><Relationship Id="rId5" Type="http://schemas.openxmlformats.org/officeDocument/2006/relationships/image" Target="../media/image36.jpg"/><Relationship Id="rId10" Type="http://schemas.openxmlformats.org/officeDocument/2006/relationships/image" Target="../media/image4.png"/><Relationship Id="rId4" Type="http://schemas.openxmlformats.org/officeDocument/2006/relationships/image" Target="../media/image35.JPG"/><Relationship Id="rId9" Type="http://schemas.openxmlformats.org/officeDocument/2006/relationships/slide" Target="slide3.xml"/></Relationships>
</file>

<file path=ppt/slides/_rels/slide4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jpg"/><Relationship Id="rId7" Type="http://schemas.openxmlformats.org/officeDocument/2006/relationships/image" Target="../media/image40.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29.png"/><Relationship Id="rId4" Type="http://schemas.openxmlformats.org/officeDocument/2006/relationships/image" Target="../media/image35.JPG"/><Relationship Id="rId9" Type="http://schemas.openxmlformats.org/officeDocument/2006/relationships/image" Target="../media/image4.png"/></Relationships>
</file>

<file path=ppt/slides/_rels/slide4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png"/><Relationship Id="rId7" Type="http://schemas.openxmlformats.org/officeDocument/2006/relationships/image" Target="../media/image41.jpg"/><Relationship Id="rId12"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slide" Target="slide4.xml"/><Relationship Id="rId5" Type="http://schemas.openxmlformats.org/officeDocument/2006/relationships/image" Target="../media/image35.JPG"/><Relationship Id="rId10" Type="http://schemas.openxmlformats.org/officeDocument/2006/relationships/image" Target="../media/image43.png"/><Relationship Id="rId4" Type="http://schemas.openxmlformats.org/officeDocument/2006/relationships/image" Target="../media/image1.jpg"/><Relationship Id="rId9" Type="http://schemas.openxmlformats.org/officeDocument/2006/relationships/hyperlink" Target="Recursos/Dia%201/Extra%20-%20Derecho%20Maritimo.pptx"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3.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jpg"/><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3.xml"/><Relationship Id="rId4" Type="http://schemas.openxmlformats.org/officeDocument/2006/relationships/image" Target="../media/image29.png"/></Relationships>
</file>

<file path=ppt/slides/_rels/slide5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5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png"/><Relationship Id="rId7" Type="http://schemas.openxmlformats.org/officeDocument/2006/relationships/hyperlink" Target="Recursos/Dia%201/Marine%20Surveyors'%20Personal%20Safety%20Checklist.pdf"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4.tiff"/><Relationship Id="rId5" Type="http://schemas.openxmlformats.org/officeDocument/2006/relationships/image" Target="../media/image29.png"/><Relationship Id="rId4" Type="http://schemas.openxmlformats.org/officeDocument/2006/relationships/image" Target="../media/image1.jpg"/></Relationships>
</file>

<file path=ppt/slides/_rels/slide5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g"/><Relationship Id="rId7" Type="http://schemas.openxmlformats.org/officeDocument/2006/relationships/slide" Target="slide3.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29.png"/></Relationships>
</file>

<file path=ppt/slides/_rels/slide5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7.jpg"/><Relationship Id="rId4" Type="http://schemas.openxmlformats.org/officeDocument/2006/relationships/image" Target="../media/image29.png"/></Relationships>
</file>

<file path=ppt/slides/_rels/slide55.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8.gif"/><Relationship Id="rId4" Type="http://schemas.openxmlformats.org/officeDocument/2006/relationships/image" Target="../media/image29.png"/></Relationships>
</file>

<file path=ppt/slides/_rels/slide56.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9.gif"/><Relationship Id="rId4" Type="http://schemas.openxmlformats.org/officeDocument/2006/relationships/image" Target="../media/image29.png"/></Relationships>
</file>

<file path=ppt/slides/_rels/slide57.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50.jpg"/><Relationship Id="rId4" Type="http://schemas.openxmlformats.org/officeDocument/2006/relationships/image" Target="../media/image29.png"/></Relationships>
</file>

<file path=ppt/slides/_rels/slide58.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51.jpg"/><Relationship Id="rId4" Type="http://schemas.openxmlformats.org/officeDocument/2006/relationships/image" Target="../media/image29.png"/></Relationships>
</file>

<file path=ppt/slides/_rels/slide5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4.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3.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4.xml"/><Relationship Id="rId4" Type="http://schemas.openxmlformats.org/officeDocument/2006/relationships/image" Target="../media/image29.png"/></Relationships>
</file>

<file path=ppt/slides/_rels/slide6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4.xml"/><Relationship Id="rId4" Type="http://schemas.openxmlformats.org/officeDocument/2006/relationships/image" Target="../media/image29.png"/></Relationships>
</file>

<file path=ppt/slides/_rels/slide6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52.jpg"/><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4.png"/><Relationship Id="rId4" Type="http://schemas.openxmlformats.org/officeDocument/2006/relationships/image" Target="../media/image53.jpg"/></Relationships>
</file>

<file path=ppt/slides/_rels/slide6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4.xml"/><Relationship Id="rId4" Type="http://schemas.openxmlformats.org/officeDocument/2006/relationships/image" Target="../media/image14.png"/></Relationships>
</file>

<file path=ppt/slides/_rels/slide6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4.xml"/><Relationship Id="rId4" Type="http://schemas.openxmlformats.org/officeDocument/2006/relationships/image" Target="../media/image14.png"/></Relationships>
</file>

<file path=ppt/slides/_rels/slide6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4.xml"/><Relationship Id="rId4" Type="http://schemas.openxmlformats.org/officeDocument/2006/relationships/image" Target="../media/image14.png"/></Relationships>
</file>

<file path=ppt/slides/_rels/slide6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4.xml"/><Relationship Id="rId4" Type="http://schemas.openxmlformats.org/officeDocument/2006/relationships/image" Target="../media/image14.png"/></Relationships>
</file>

<file path=ppt/slides/_rels/slide6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4.xml"/><Relationship Id="rId4" Type="http://schemas.openxmlformats.org/officeDocument/2006/relationships/image" Target="../media/image14.png"/></Relationships>
</file>

<file path=ppt/slides/_rels/slide6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4.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3.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g"/><Relationship Id="rId7" Type="http://schemas.openxmlformats.org/officeDocument/2006/relationships/slide" Target="slide4.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55.png"/><Relationship Id="rId4" Type="http://schemas.openxmlformats.org/officeDocument/2006/relationships/image" Target="../media/image54.jpg"/></Relationships>
</file>

<file path=ppt/slides/_rels/slide7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g"/><Relationship Id="rId7" Type="http://schemas.openxmlformats.org/officeDocument/2006/relationships/slide" Target="slide4.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57.jpg"/><Relationship Id="rId4" Type="http://schemas.openxmlformats.org/officeDocument/2006/relationships/image" Target="../media/image56.jpg"/></Relationships>
</file>

<file path=ppt/slides/_rels/slide7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g"/><Relationship Id="rId7" Type="http://schemas.openxmlformats.org/officeDocument/2006/relationships/slide" Target="slide4.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59.jpg"/><Relationship Id="rId4" Type="http://schemas.openxmlformats.org/officeDocument/2006/relationships/image" Target="../media/image58.jpg"/></Relationships>
</file>

<file path=ppt/slides/_rels/slide7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g"/><Relationship Id="rId7" Type="http://schemas.openxmlformats.org/officeDocument/2006/relationships/slide" Target="slide4.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61.jpg"/><Relationship Id="rId4" Type="http://schemas.openxmlformats.org/officeDocument/2006/relationships/image" Target="../media/image60.jpg"/></Relationships>
</file>

<file path=ppt/slides/_rels/slide7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7.png"/><Relationship Id="rId4" Type="http://schemas.openxmlformats.org/officeDocument/2006/relationships/image" Target="../media/image62.jpg"/></Relationships>
</file>

<file path=ppt/slides/_rels/slide7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4.xml"/><Relationship Id="rId4" Type="http://schemas.openxmlformats.org/officeDocument/2006/relationships/image" Target="../media/image14.png"/></Relationships>
</file>

<file path=ppt/slides/_rels/slide7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jp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63.jpg"/><Relationship Id="rId9" Type="http://schemas.openxmlformats.org/officeDocument/2006/relationships/image" Target="../media/image4.png"/></Relationships>
</file>

<file path=ppt/slides/_rels/slide7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jpg"/><Relationship Id="rId7" Type="http://schemas.openxmlformats.org/officeDocument/2006/relationships/image" Target="../media/image69.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8.jpg"/><Relationship Id="rId5" Type="http://schemas.openxmlformats.org/officeDocument/2006/relationships/image" Target="../media/image67.jpg"/><Relationship Id="rId10" Type="http://schemas.openxmlformats.org/officeDocument/2006/relationships/image" Target="../media/image4.png"/><Relationship Id="rId4" Type="http://schemas.openxmlformats.org/officeDocument/2006/relationships/image" Target="../media/image66.jpg"/><Relationship Id="rId9" Type="http://schemas.openxmlformats.org/officeDocument/2006/relationships/slide" Target="slide4.xml"/></Relationships>
</file>

<file path=ppt/slides/_rels/slide7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hyperlink" Target="Evaluation%20Day%201.docx" TargetMode="External"/><Relationship Id="rId4" Type="http://schemas.openxmlformats.org/officeDocument/2006/relationships/image" Target="../media/image1.jpg"/><Relationship Id="rId9" Type="http://schemas.openxmlformats.org/officeDocument/2006/relationships/image" Target="../media/image4.png"/></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3.xml"/><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jpg"/></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jpg"/></Relationships>
</file>

<file path=ppt/slides/_rels/slide8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3.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685800" y="4866893"/>
            <a:ext cx="5486400" cy="914400"/>
          </a:xfrm>
        </p:spPr>
        <p:txBody>
          <a:bodyPr>
            <a:normAutofit/>
          </a:bodyPr>
          <a:lstStyle/>
          <a:p>
            <a:pPr algn="ctr"/>
            <a:r>
              <a:rPr lang="en-US" sz="2400" b="1" dirty="0">
                <a:solidFill>
                  <a:schemeClr val="bg1"/>
                </a:solidFill>
                <a:effectLst>
                  <a:outerShdw blurRad="38100" dist="38100" dir="2700000" algn="tl">
                    <a:srgbClr val="000000">
                      <a:alpha val="43137"/>
                    </a:srgbClr>
                  </a:outerShdw>
                </a:effectLst>
              </a:rPr>
              <a:t>MARINE CARGO SURVEYORS TRAINING</a:t>
            </a:r>
            <a:endParaRPr lang="es-MX" sz="2400" b="1" dirty="0">
              <a:solidFill>
                <a:schemeClr val="bg1"/>
              </a:solidFill>
              <a:effectLst>
                <a:outerShdw blurRad="38100" dist="38100" dir="2700000" algn="tl">
                  <a:srgbClr val="000000">
                    <a:alpha val="43137"/>
                  </a:srgbClr>
                </a:outerShdw>
              </a:effectLst>
            </a:endParaRPr>
          </a:p>
        </p:txBody>
      </p:sp>
      <p:grpSp>
        <p:nvGrpSpPr>
          <p:cNvPr id="6" name="Grupo 5"/>
          <p:cNvGrpSpPr/>
          <p:nvPr/>
        </p:nvGrpSpPr>
        <p:grpSpPr>
          <a:xfrm>
            <a:off x="0" y="688258"/>
            <a:ext cx="6858000" cy="3962637"/>
            <a:chOff x="0" y="688258"/>
            <a:chExt cx="6858000" cy="3962637"/>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31326"/>
              <a:ext cx="6858000" cy="2519569"/>
            </a:xfrm>
            <a:prstGeom prst="rect">
              <a:avLst/>
            </a:prstGeom>
          </p:spPr>
        </p:pic>
        <p:sp>
          <p:nvSpPr>
            <p:cNvPr id="2" name="Rectángulo 1"/>
            <p:cNvSpPr/>
            <p:nvPr/>
          </p:nvSpPr>
          <p:spPr>
            <a:xfrm>
              <a:off x="0" y="688258"/>
              <a:ext cx="6858000" cy="1443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grpSp>
    </p:spTree>
    <p:extLst>
      <p:ext uri="{BB962C8B-B14F-4D97-AF65-F5344CB8AC3E}">
        <p14:creationId xmlns:p14="http://schemas.microsoft.com/office/powerpoint/2010/main" val="106222783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p:cNvGrpSpPr/>
          <p:nvPr/>
        </p:nvGrpSpPr>
        <p:grpSpPr>
          <a:xfrm>
            <a:off x="4153524" y="1265698"/>
            <a:ext cx="4990476" cy="5592302"/>
            <a:chOff x="4153524" y="1265698"/>
            <a:chExt cx="4990476" cy="5592302"/>
          </a:xfrm>
        </p:grpSpPr>
        <p:pic>
          <p:nvPicPr>
            <p:cNvPr id="5" name="Imagen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2" name="Título 1"/>
          <p:cNvSpPr>
            <a:spLocks noGrp="1"/>
          </p:cNvSpPr>
          <p:nvPr>
            <p:ph type="title"/>
          </p:nvPr>
        </p:nvSpPr>
        <p:spPr/>
        <p:txBody>
          <a:bodyPr/>
          <a:lstStyle/>
          <a:p>
            <a:pPr algn="ctr"/>
            <a:r>
              <a:rPr lang="en-US" dirty="0"/>
              <a:t>VISION</a:t>
            </a:r>
            <a:endParaRPr lang="es-MX" dirty="0"/>
          </a:p>
        </p:txBody>
      </p:sp>
      <p:sp>
        <p:nvSpPr>
          <p:cNvPr id="3" name="Marcador de contenido 2"/>
          <p:cNvSpPr>
            <a:spLocks noGrp="1"/>
          </p:cNvSpPr>
          <p:nvPr>
            <p:ph idx="1"/>
          </p:nvPr>
        </p:nvSpPr>
        <p:spPr>
          <a:xfrm>
            <a:off x="2590800" y="742950"/>
            <a:ext cx="6251271" cy="5353050"/>
          </a:xfrm>
        </p:spPr>
        <p:txBody>
          <a:bodyPr>
            <a:normAutofit/>
          </a:bodyPr>
          <a:lstStyle/>
          <a:p>
            <a:pPr marL="0" indent="0">
              <a:lnSpc>
                <a:spcPct val="100000"/>
              </a:lnSpc>
              <a:spcBef>
                <a:spcPts val="0"/>
              </a:spcBef>
              <a:buNone/>
            </a:pPr>
            <a:r>
              <a:rPr lang="en-US" sz="2200" b="1" dirty="0">
                <a:solidFill>
                  <a:schemeClr val="tx1"/>
                </a:solidFill>
              </a:rPr>
              <a:t>Continuous Improvement: </a:t>
            </a:r>
          </a:p>
          <a:p>
            <a:pPr marL="0" indent="0">
              <a:lnSpc>
                <a:spcPct val="100000"/>
              </a:lnSpc>
              <a:spcBef>
                <a:spcPts val="0"/>
              </a:spcBef>
              <a:buNone/>
            </a:pPr>
            <a:r>
              <a:rPr lang="en-US" sz="2200" dirty="0">
                <a:solidFill>
                  <a:schemeClr val="tx1"/>
                </a:solidFill>
              </a:rPr>
              <a:t>Always learn, always innovate, and always improve</a:t>
            </a:r>
            <a:endParaRPr lang="es-MX" sz="2200" dirty="0">
              <a:solidFill>
                <a:schemeClr val="tx1"/>
              </a:solidFill>
            </a:endParaRPr>
          </a:p>
          <a:p>
            <a:pPr marL="0" indent="0">
              <a:lnSpc>
                <a:spcPct val="100000"/>
              </a:lnSpc>
              <a:spcBef>
                <a:spcPts val="0"/>
              </a:spcBef>
              <a:buNone/>
            </a:pPr>
            <a:endParaRPr lang="en-US" sz="2200" b="1" dirty="0">
              <a:solidFill>
                <a:schemeClr val="tx1"/>
              </a:solidFill>
            </a:endParaRPr>
          </a:p>
          <a:p>
            <a:pPr marL="0" indent="0">
              <a:lnSpc>
                <a:spcPct val="100000"/>
              </a:lnSpc>
              <a:spcBef>
                <a:spcPts val="0"/>
              </a:spcBef>
              <a:buNone/>
            </a:pPr>
            <a:r>
              <a:rPr lang="en-US" sz="2200" b="1" dirty="0">
                <a:solidFill>
                  <a:schemeClr val="tx1"/>
                </a:solidFill>
              </a:rPr>
              <a:t>Member Focused: </a:t>
            </a:r>
          </a:p>
          <a:p>
            <a:pPr marL="0" indent="0">
              <a:lnSpc>
                <a:spcPct val="100000"/>
              </a:lnSpc>
              <a:spcBef>
                <a:spcPts val="0"/>
              </a:spcBef>
              <a:buNone/>
            </a:pPr>
            <a:r>
              <a:rPr lang="en-US" sz="2200" dirty="0">
                <a:solidFill>
                  <a:schemeClr val="tx1"/>
                </a:solidFill>
              </a:rPr>
              <a:t>Understanding needs, deliver quality service, and exceed expectations</a:t>
            </a:r>
            <a:endParaRPr lang="es-MX" sz="2200" dirty="0">
              <a:solidFill>
                <a:schemeClr val="tx1"/>
              </a:solidFill>
            </a:endParaRPr>
          </a:p>
          <a:p>
            <a:pPr marL="0" indent="0">
              <a:lnSpc>
                <a:spcPct val="100000"/>
              </a:lnSpc>
              <a:spcBef>
                <a:spcPts val="0"/>
              </a:spcBef>
              <a:buNone/>
            </a:pPr>
            <a:endParaRPr lang="en-US" sz="2200" b="1" dirty="0">
              <a:solidFill>
                <a:schemeClr val="tx1"/>
              </a:solidFill>
            </a:endParaRPr>
          </a:p>
          <a:p>
            <a:pPr marL="0" indent="0">
              <a:lnSpc>
                <a:spcPct val="100000"/>
              </a:lnSpc>
              <a:spcBef>
                <a:spcPts val="0"/>
              </a:spcBef>
              <a:buNone/>
            </a:pPr>
            <a:r>
              <a:rPr lang="en-US" sz="2200" b="1" dirty="0">
                <a:solidFill>
                  <a:schemeClr val="tx1"/>
                </a:solidFill>
              </a:rPr>
              <a:t>Effective Communication: </a:t>
            </a:r>
          </a:p>
          <a:p>
            <a:pPr marL="0" indent="0">
              <a:lnSpc>
                <a:spcPct val="100000"/>
              </a:lnSpc>
              <a:spcBef>
                <a:spcPts val="0"/>
              </a:spcBef>
              <a:buNone/>
            </a:pPr>
            <a:r>
              <a:rPr lang="en-US" sz="2200" dirty="0">
                <a:solidFill>
                  <a:schemeClr val="tx1"/>
                </a:solidFill>
              </a:rPr>
              <a:t>Share information, active listening, and ensure understanding</a:t>
            </a:r>
            <a:endParaRPr lang="es-MX" sz="2200" dirty="0">
              <a:solidFill>
                <a:schemeClr val="tx1"/>
              </a:solidFill>
            </a:endParaRPr>
          </a:p>
          <a:p>
            <a:pPr marL="0" indent="0">
              <a:lnSpc>
                <a:spcPct val="100000"/>
              </a:lnSpc>
              <a:spcBef>
                <a:spcPts val="0"/>
              </a:spcBef>
              <a:buNone/>
            </a:pPr>
            <a:endParaRPr lang="en-US" sz="2200" b="1" dirty="0">
              <a:solidFill>
                <a:schemeClr val="tx1"/>
              </a:solidFill>
            </a:endParaRPr>
          </a:p>
          <a:p>
            <a:pPr marL="0" indent="0">
              <a:lnSpc>
                <a:spcPct val="100000"/>
              </a:lnSpc>
              <a:spcBef>
                <a:spcPts val="0"/>
              </a:spcBef>
              <a:buNone/>
            </a:pPr>
            <a:r>
              <a:rPr lang="en-US" sz="2200" b="1" dirty="0">
                <a:solidFill>
                  <a:schemeClr val="tx1"/>
                </a:solidFill>
              </a:rPr>
              <a:t>Commitment: </a:t>
            </a:r>
          </a:p>
          <a:p>
            <a:pPr marL="0" indent="0">
              <a:lnSpc>
                <a:spcPct val="100000"/>
              </a:lnSpc>
              <a:spcBef>
                <a:spcPts val="0"/>
              </a:spcBef>
              <a:buNone/>
            </a:pPr>
            <a:r>
              <a:rPr lang="en-US" sz="2200" dirty="0">
                <a:solidFill>
                  <a:schemeClr val="tx1"/>
                </a:solidFill>
              </a:rPr>
              <a:t>Dedication, responsibility, obligation, devotion, allegiance, and loyalty</a:t>
            </a:r>
            <a:endParaRPr lang="es-MX" sz="2200" dirty="0">
              <a:solidFill>
                <a:schemeClr val="tx1"/>
              </a:solidFill>
            </a:endParaRPr>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411" y="87682"/>
            <a:ext cx="1444589" cy="14445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95358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OBJECTIVES</a:t>
            </a:r>
          </a:p>
        </p:txBody>
      </p:sp>
      <p:grpSp>
        <p:nvGrpSpPr>
          <p:cNvPr id="4" name="Grupo 3"/>
          <p:cNvGrpSpPr/>
          <p:nvPr/>
        </p:nvGrpSpPr>
        <p:grpSpPr>
          <a:xfrm>
            <a:off x="4153524" y="1265698"/>
            <a:ext cx="4990476" cy="5592302"/>
            <a:chOff x="4153524" y="1265698"/>
            <a:chExt cx="4990476" cy="5592302"/>
          </a:xfrm>
        </p:grpSpPr>
        <p:pic>
          <p:nvPicPr>
            <p:cNvPr id="5" name="Imagen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3" name="Marcador de contenido 2"/>
          <p:cNvSpPr>
            <a:spLocks noGrp="1"/>
          </p:cNvSpPr>
          <p:nvPr>
            <p:ph idx="1"/>
          </p:nvPr>
        </p:nvSpPr>
        <p:spPr>
          <a:xfrm>
            <a:off x="2609850" y="762000"/>
            <a:ext cx="6232221" cy="5222748"/>
          </a:xfrm>
        </p:spPr>
        <p:txBody>
          <a:bodyPr>
            <a:normAutofit/>
          </a:bodyPr>
          <a:lstStyle/>
          <a:p>
            <a:pPr marL="0" indent="0" algn="just">
              <a:buNone/>
            </a:pPr>
            <a:r>
              <a:rPr lang="en-US" sz="2100" dirty="0">
                <a:solidFill>
                  <a:schemeClr val="tx1"/>
                </a:solidFill>
              </a:rPr>
              <a:t>Be an attractive business partner who can be trusted and relied upon</a:t>
            </a:r>
          </a:p>
          <a:p>
            <a:pPr marL="0" indent="0" algn="just">
              <a:buNone/>
            </a:pPr>
            <a:endParaRPr lang="es-MX" sz="2100" dirty="0">
              <a:solidFill>
                <a:schemeClr val="tx1"/>
              </a:solidFill>
            </a:endParaRPr>
          </a:p>
          <a:p>
            <a:pPr algn="just"/>
            <a:r>
              <a:rPr lang="en-US" sz="2100" dirty="0">
                <a:solidFill>
                  <a:schemeClr val="tx1"/>
                </a:solidFill>
              </a:rPr>
              <a:t>Ensure highly competent staff focused on results</a:t>
            </a:r>
            <a:endParaRPr lang="es-MX" sz="2100" dirty="0">
              <a:solidFill>
                <a:schemeClr val="tx1"/>
              </a:solidFill>
            </a:endParaRPr>
          </a:p>
          <a:p>
            <a:pPr algn="just"/>
            <a:r>
              <a:rPr lang="en-US" sz="2100" dirty="0">
                <a:solidFill>
                  <a:schemeClr val="tx1"/>
                </a:solidFill>
              </a:rPr>
              <a:t>Training and Development of staff</a:t>
            </a:r>
            <a:endParaRPr lang="es-MX" sz="2100" dirty="0">
              <a:solidFill>
                <a:schemeClr val="tx1"/>
              </a:solidFill>
            </a:endParaRPr>
          </a:p>
          <a:p>
            <a:pPr algn="just"/>
            <a:r>
              <a:rPr lang="en-US" sz="2100" dirty="0">
                <a:solidFill>
                  <a:schemeClr val="tx1"/>
                </a:solidFill>
              </a:rPr>
              <a:t>Quality and Continue Improvement</a:t>
            </a:r>
            <a:endParaRPr lang="es-MX" sz="2100" dirty="0">
              <a:solidFill>
                <a:schemeClr val="tx1"/>
              </a:solidFill>
            </a:endParaRPr>
          </a:p>
          <a:p>
            <a:pPr algn="just"/>
            <a:r>
              <a:rPr lang="en-US" sz="2100" dirty="0">
                <a:solidFill>
                  <a:schemeClr val="tx1"/>
                </a:solidFill>
              </a:rPr>
              <a:t>Professionalism, Commitment, Dependability and Customer Oriented</a:t>
            </a:r>
            <a:endParaRPr lang="es-MX" sz="2100" dirty="0">
              <a:solidFill>
                <a:schemeClr val="tx1"/>
              </a:solidFill>
            </a:endParaRPr>
          </a:p>
          <a:p>
            <a:pPr algn="just"/>
            <a:r>
              <a:rPr lang="en-US" sz="2100" dirty="0">
                <a:solidFill>
                  <a:schemeClr val="tx1"/>
                </a:solidFill>
              </a:rPr>
              <a:t>Safety and Security </a:t>
            </a:r>
            <a:endParaRPr lang="es-MX" sz="2100" dirty="0">
              <a:solidFill>
                <a:schemeClr val="tx1"/>
              </a:solidFill>
            </a:endParaRPr>
          </a:p>
          <a:p>
            <a:pPr marL="0" indent="0" algn="just">
              <a:buNone/>
            </a:pPr>
            <a:endParaRPr lang="es-MX" sz="2200" dirty="0">
              <a:solidFill>
                <a:schemeClr val="tx1"/>
              </a:solidFill>
            </a:endParaRPr>
          </a:p>
        </p:txBody>
      </p: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683" y="112735"/>
            <a:ext cx="1655150" cy="1655150"/>
          </a:xfrm>
          <a:prstGeom prst="rect">
            <a:avLst/>
          </a:prstGeom>
          <a:ln>
            <a:noFill/>
          </a:ln>
          <a:effectLst>
            <a:outerShdw blurRad="292100" dist="139700" dir="2700000" algn="tl" rotWithShape="0">
              <a:srgbClr val="333333">
                <a:alpha val="65000"/>
              </a:srgbClr>
            </a:outerShdw>
          </a:effectLst>
        </p:spPr>
      </p:pic>
      <p:pic>
        <p:nvPicPr>
          <p:cNvPr id="9" name="Picture 3">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7691" y="6170188"/>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8242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4153524" y="1265698"/>
            <a:ext cx="4990476" cy="5592302"/>
            <a:chOff x="4153524" y="1265698"/>
            <a:chExt cx="4990476" cy="5592302"/>
          </a:xfrm>
        </p:grpSpPr>
        <p:pic>
          <p:nvPicPr>
            <p:cNvPr id="5" name="Imagen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2" name="Título 1"/>
          <p:cNvSpPr>
            <a:spLocks noGrp="1"/>
          </p:cNvSpPr>
          <p:nvPr>
            <p:ph type="title"/>
          </p:nvPr>
        </p:nvSpPr>
        <p:spPr>
          <a:xfrm>
            <a:off x="0" y="1123838"/>
            <a:ext cx="2664542" cy="4601183"/>
          </a:xfrm>
        </p:spPr>
        <p:txBody>
          <a:bodyPr/>
          <a:lstStyle/>
          <a:p>
            <a:pPr algn="ctr"/>
            <a:r>
              <a:rPr lang="es-MX" dirty="0"/>
              <a:t>OUR GLOBAL SERVICES</a:t>
            </a:r>
          </a:p>
        </p:txBody>
      </p:sp>
      <p:sp>
        <p:nvSpPr>
          <p:cNvPr id="3" name="Marcador de contenido 2"/>
          <p:cNvSpPr>
            <a:spLocks noGrp="1"/>
          </p:cNvSpPr>
          <p:nvPr>
            <p:ph idx="1"/>
          </p:nvPr>
        </p:nvSpPr>
        <p:spPr>
          <a:xfrm>
            <a:off x="2664542" y="864108"/>
            <a:ext cx="6087572" cy="5120640"/>
          </a:xfrm>
        </p:spPr>
        <p:txBody>
          <a:bodyPr>
            <a:noAutofit/>
          </a:bodyPr>
          <a:lstStyle/>
          <a:p>
            <a:pPr marL="0" indent="0" algn="just">
              <a:lnSpc>
                <a:spcPct val="100000"/>
              </a:lnSpc>
              <a:spcBef>
                <a:spcPts val="0"/>
              </a:spcBef>
              <a:buNone/>
            </a:pPr>
            <a:r>
              <a:rPr lang="es-MX" sz="2100" dirty="0">
                <a:solidFill>
                  <a:schemeClr val="tx1"/>
                </a:solidFill>
              </a:rPr>
              <a:t>Los servicios a ofrecer son variados y destinados a áreas claves que  inciden en resultados óptimos tanto operativos como de costos, resultado de un equipo con gran experiencia en el medio marítimo a  nivel internacional.</a:t>
            </a:r>
          </a:p>
          <a:p>
            <a:pPr marL="0" indent="0" algn="just">
              <a:lnSpc>
                <a:spcPct val="100000"/>
              </a:lnSpc>
              <a:spcBef>
                <a:spcPts val="0"/>
              </a:spcBef>
              <a:buNone/>
            </a:pPr>
            <a:endParaRPr lang="es-MX" sz="1000" dirty="0">
              <a:solidFill>
                <a:schemeClr val="tx1"/>
              </a:solidFill>
            </a:endParaRPr>
          </a:p>
          <a:p>
            <a:pPr marL="0" indent="0" algn="just">
              <a:lnSpc>
                <a:spcPct val="100000"/>
              </a:lnSpc>
              <a:spcBef>
                <a:spcPts val="0"/>
              </a:spcBef>
              <a:buNone/>
            </a:pPr>
            <a:r>
              <a:rPr lang="es-MX" sz="2100" dirty="0">
                <a:solidFill>
                  <a:schemeClr val="tx1"/>
                </a:solidFill>
              </a:rPr>
              <a:t>A continuación enumeramos un desglose de nuestros servicios:</a:t>
            </a:r>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640" y="71158"/>
            <a:ext cx="1699837" cy="1699837"/>
          </a:xfrm>
          <a:prstGeom prst="rect">
            <a:avLst/>
          </a:prstGeom>
          <a:ln>
            <a:noFill/>
          </a:ln>
          <a:effectLst>
            <a:outerShdw blurRad="292100" dist="139700" dir="2700000" algn="tl" rotWithShape="0">
              <a:srgbClr val="333333">
                <a:alpha val="65000"/>
              </a:srgbClr>
            </a:outerShdw>
          </a:effectLst>
        </p:spPr>
      </p:pic>
      <p:pic>
        <p:nvPicPr>
          <p:cNvPr id="8" name="Picture 3">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7691" y="6170188"/>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82843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4153524" y="1265698"/>
            <a:ext cx="4990476" cy="5592302"/>
            <a:chOff x="4153524" y="1265698"/>
            <a:chExt cx="4990476" cy="5592302"/>
          </a:xfrm>
        </p:grpSpPr>
        <p:pic>
          <p:nvPicPr>
            <p:cNvPr id="5" name="Imagen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2" name="Título 1"/>
          <p:cNvSpPr>
            <a:spLocks noGrp="1"/>
          </p:cNvSpPr>
          <p:nvPr>
            <p:ph type="title"/>
          </p:nvPr>
        </p:nvSpPr>
        <p:spPr>
          <a:xfrm>
            <a:off x="0" y="1123838"/>
            <a:ext cx="2664542" cy="4601183"/>
          </a:xfrm>
        </p:spPr>
        <p:txBody>
          <a:bodyPr/>
          <a:lstStyle/>
          <a:p>
            <a:pPr algn="ctr"/>
            <a:r>
              <a:rPr lang="es-MX" dirty="0"/>
              <a:t>OUR GLOBAL SERVICES</a:t>
            </a:r>
          </a:p>
        </p:txBody>
      </p:sp>
      <p:sp>
        <p:nvSpPr>
          <p:cNvPr id="3" name="Marcador de contenido 2"/>
          <p:cNvSpPr>
            <a:spLocks noGrp="1"/>
          </p:cNvSpPr>
          <p:nvPr>
            <p:ph idx="1"/>
          </p:nvPr>
        </p:nvSpPr>
        <p:spPr>
          <a:xfrm>
            <a:off x="2664542" y="864108"/>
            <a:ext cx="6087572" cy="5120640"/>
          </a:xfrm>
        </p:spPr>
        <p:txBody>
          <a:bodyPr>
            <a:noAutofit/>
          </a:bodyPr>
          <a:lstStyle/>
          <a:p>
            <a:pPr algn="just">
              <a:buFont typeface="Wingdings" panose="05000000000000000000" pitchFamily="2" charset="2"/>
              <a:buChar char="§"/>
            </a:pPr>
            <a:r>
              <a:rPr lang="es-MX" sz="2100" b="1" dirty="0">
                <a:solidFill>
                  <a:schemeClr val="tx1"/>
                </a:solidFill>
              </a:rPr>
              <a:t>Sistemas de comunicación abordó de los buques en puerto ( servicio de Internet).</a:t>
            </a:r>
          </a:p>
          <a:p>
            <a:pPr marL="171450" indent="0" algn="just">
              <a:buNone/>
            </a:pPr>
            <a:r>
              <a:rPr lang="es-MX" sz="2100" dirty="0">
                <a:solidFill>
                  <a:schemeClr val="tx1"/>
                </a:solidFill>
              </a:rPr>
              <a:t>Alquiler de equipo profesional que ayuden al fácil acceso a los sistemas públicos de comunicación, precios accesibles y con apoyo profesional, retroalimentación sobre el servicio y/o corrección de problemas de darse estos, mejora continua para asegurar la óptima calidad en el servicio.</a:t>
            </a:r>
          </a:p>
        </p:txBody>
      </p: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640" y="71158"/>
            <a:ext cx="1699837" cy="1699837"/>
          </a:xfrm>
          <a:prstGeom prst="rect">
            <a:avLst/>
          </a:prstGeom>
          <a:ln>
            <a:noFill/>
          </a:ln>
          <a:effectLst>
            <a:outerShdw blurRad="292100" dist="139700" dir="2700000" algn="tl" rotWithShape="0">
              <a:srgbClr val="333333">
                <a:alpha val="65000"/>
              </a:srgbClr>
            </a:outerShdw>
          </a:effectLst>
        </p:spPr>
      </p:pic>
      <p:pic>
        <p:nvPicPr>
          <p:cNvPr id="9" name="Picture 3">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7691" y="6170188"/>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4679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4153524" y="1265698"/>
            <a:ext cx="4990476" cy="5592302"/>
            <a:chOff x="4153524" y="1265698"/>
            <a:chExt cx="4990476" cy="5592302"/>
          </a:xfrm>
        </p:grpSpPr>
        <p:pic>
          <p:nvPicPr>
            <p:cNvPr id="5" name="Imagen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2" name="Título 1"/>
          <p:cNvSpPr>
            <a:spLocks noGrp="1"/>
          </p:cNvSpPr>
          <p:nvPr>
            <p:ph type="title"/>
          </p:nvPr>
        </p:nvSpPr>
        <p:spPr>
          <a:xfrm>
            <a:off x="0" y="1123838"/>
            <a:ext cx="2664542" cy="4601183"/>
          </a:xfrm>
        </p:spPr>
        <p:txBody>
          <a:bodyPr/>
          <a:lstStyle/>
          <a:p>
            <a:pPr algn="ctr"/>
            <a:r>
              <a:rPr lang="es-MX" dirty="0"/>
              <a:t>OUR GLOBAL SERVICES</a:t>
            </a:r>
          </a:p>
        </p:txBody>
      </p:sp>
      <p:sp>
        <p:nvSpPr>
          <p:cNvPr id="3" name="Marcador de contenido 2"/>
          <p:cNvSpPr>
            <a:spLocks noGrp="1"/>
          </p:cNvSpPr>
          <p:nvPr>
            <p:ph idx="1"/>
          </p:nvPr>
        </p:nvSpPr>
        <p:spPr>
          <a:xfrm>
            <a:off x="2664542" y="864108"/>
            <a:ext cx="6087572" cy="5120640"/>
          </a:xfrm>
        </p:spPr>
        <p:txBody>
          <a:bodyPr>
            <a:noAutofit/>
          </a:bodyPr>
          <a:lstStyle/>
          <a:p>
            <a:pPr algn="just">
              <a:buFont typeface="Wingdings" panose="05000000000000000000" pitchFamily="2" charset="2"/>
              <a:buChar char="§"/>
            </a:pPr>
            <a:r>
              <a:rPr lang="es-MX" sz="2100" b="1" dirty="0">
                <a:solidFill>
                  <a:schemeClr val="tx1"/>
                </a:solidFill>
              </a:rPr>
              <a:t>Inspecciones de todo tipo a las cargas:</a:t>
            </a:r>
          </a:p>
          <a:p>
            <a:pPr marL="171450" indent="0" algn="just">
              <a:buNone/>
            </a:pPr>
            <a:r>
              <a:rPr lang="es-MX" sz="2100" dirty="0">
                <a:solidFill>
                  <a:schemeClr val="tx1"/>
                </a:solidFill>
              </a:rPr>
              <a:t>Inspección de cargas (calados), </a:t>
            </a:r>
            <a:r>
              <a:rPr lang="es-MX" sz="2100" dirty="0" err="1">
                <a:solidFill>
                  <a:schemeClr val="tx1"/>
                </a:solidFill>
              </a:rPr>
              <a:t>On</a:t>
            </a:r>
            <a:r>
              <a:rPr lang="es-MX" sz="2100" dirty="0">
                <a:solidFill>
                  <a:schemeClr val="tx1"/>
                </a:solidFill>
              </a:rPr>
              <a:t>- </a:t>
            </a:r>
            <a:r>
              <a:rPr lang="es-MX" sz="2100" dirty="0" err="1">
                <a:solidFill>
                  <a:schemeClr val="tx1"/>
                </a:solidFill>
              </a:rPr>
              <a:t>Hire</a:t>
            </a:r>
            <a:r>
              <a:rPr lang="es-MX" sz="2100" dirty="0">
                <a:solidFill>
                  <a:schemeClr val="tx1"/>
                </a:solidFill>
              </a:rPr>
              <a:t>, off-</a:t>
            </a:r>
            <a:r>
              <a:rPr lang="es-MX" sz="2100" dirty="0" err="1">
                <a:solidFill>
                  <a:schemeClr val="tx1"/>
                </a:solidFill>
              </a:rPr>
              <a:t>Hire</a:t>
            </a:r>
            <a:r>
              <a:rPr lang="es-MX" sz="2100" dirty="0">
                <a:solidFill>
                  <a:schemeClr val="tx1"/>
                </a:solidFill>
              </a:rPr>
              <a:t>, inspecciones de consolidaciones y </a:t>
            </a:r>
            <a:r>
              <a:rPr lang="es-MX" sz="2100" dirty="0" err="1">
                <a:solidFill>
                  <a:schemeClr val="tx1"/>
                </a:solidFill>
              </a:rPr>
              <a:t>desconsolidaciones</a:t>
            </a:r>
            <a:r>
              <a:rPr lang="es-MX" sz="2100" dirty="0">
                <a:solidFill>
                  <a:schemeClr val="tx1"/>
                </a:solidFill>
              </a:rPr>
              <a:t>, inspecciones de trincado en contenedores normales y especializados, cargas de proyecto, cargas sobredimensionadas y especiales, lo anterior tanto abordó como en tierra, inspecciones de cargas en contenedores, inspecciones de averías, inspecciones generales de cargas en patios internos y externos, inspecciones de casco y maquinaria, inspectores certificados y de formación Marítima en escuelas  Náuticas, calidad en todos los procesos y atención y seguimientos con valores agregados de calidad y servicio.</a:t>
            </a:r>
          </a:p>
        </p:txBody>
      </p: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640" y="71158"/>
            <a:ext cx="1699837" cy="1699837"/>
          </a:xfrm>
          <a:prstGeom prst="rect">
            <a:avLst/>
          </a:prstGeom>
          <a:ln>
            <a:noFill/>
          </a:ln>
          <a:effectLst>
            <a:outerShdw blurRad="292100" dist="139700" dir="2700000" algn="tl" rotWithShape="0">
              <a:srgbClr val="333333">
                <a:alpha val="65000"/>
              </a:srgbClr>
            </a:outerShdw>
          </a:effectLst>
        </p:spPr>
      </p:pic>
      <p:pic>
        <p:nvPicPr>
          <p:cNvPr id="9" name="Picture 3">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7691" y="6170188"/>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80730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4153524" y="1265698"/>
            <a:ext cx="4990476" cy="5592302"/>
            <a:chOff x="4153524" y="1265698"/>
            <a:chExt cx="4990476" cy="5592302"/>
          </a:xfrm>
        </p:grpSpPr>
        <p:pic>
          <p:nvPicPr>
            <p:cNvPr id="5" name="Imagen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2" name="Título 1"/>
          <p:cNvSpPr>
            <a:spLocks noGrp="1"/>
          </p:cNvSpPr>
          <p:nvPr>
            <p:ph type="title"/>
          </p:nvPr>
        </p:nvSpPr>
        <p:spPr>
          <a:xfrm>
            <a:off x="0" y="1123838"/>
            <a:ext cx="2664542" cy="4601183"/>
          </a:xfrm>
        </p:spPr>
        <p:txBody>
          <a:bodyPr/>
          <a:lstStyle/>
          <a:p>
            <a:pPr algn="ctr"/>
            <a:r>
              <a:rPr lang="es-MX" dirty="0"/>
              <a:t>OUR GLOBAL SERVICES</a:t>
            </a:r>
          </a:p>
        </p:txBody>
      </p:sp>
      <p:sp>
        <p:nvSpPr>
          <p:cNvPr id="3" name="Marcador de contenido 2"/>
          <p:cNvSpPr>
            <a:spLocks noGrp="1"/>
          </p:cNvSpPr>
          <p:nvPr>
            <p:ph idx="1"/>
          </p:nvPr>
        </p:nvSpPr>
        <p:spPr>
          <a:xfrm>
            <a:off x="2664542" y="864108"/>
            <a:ext cx="6087572" cy="5120640"/>
          </a:xfrm>
        </p:spPr>
        <p:txBody>
          <a:bodyPr>
            <a:noAutofit/>
          </a:bodyPr>
          <a:lstStyle/>
          <a:p>
            <a:pPr marL="0" indent="0" algn="just">
              <a:lnSpc>
                <a:spcPct val="100000"/>
              </a:lnSpc>
              <a:spcBef>
                <a:spcPts val="0"/>
              </a:spcBef>
              <a:buNone/>
            </a:pPr>
            <a:endParaRPr lang="es-MX" sz="1000" dirty="0">
              <a:solidFill>
                <a:schemeClr val="tx1"/>
              </a:solidFill>
            </a:endParaRPr>
          </a:p>
          <a:p>
            <a:pPr algn="just">
              <a:lnSpc>
                <a:spcPct val="100000"/>
              </a:lnSpc>
              <a:spcBef>
                <a:spcPts val="0"/>
              </a:spcBef>
              <a:buFont typeface="Arial" panose="020B0604020202020204" pitchFamily="34" charset="0"/>
              <a:buChar char="•"/>
            </a:pPr>
            <a:r>
              <a:rPr lang="es-MX" sz="2100" b="1" dirty="0">
                <a:solidFill>
                  <a:schemeClr val="tx1"/>
                </a:solidFill>
              </a:rPr>
              <a:t>Seguimiento logístico de cargas desde plantas o lugares de origen  a destinos finales, </a:t>
            </a:r>
          </a:p>
          <a:p>
            <a:pPr marL="171450" indent="0" algn="just">
              <a:lnSpc>
                <a:spcPct val="100000"/>
              </a:lnSpc>
              <a:spcBef>
                <a:spcPts val="0"/>
              </a:spcBef>
              <a:buNone/>
            </a:pPr>
            <a:r>
              <a:rPr lang="es-MX" sz="2100" dirty="0">
                <a:solidFill>
                  <a:schemeClr val="tx1"/>
                </a:solidFill>
              </a:rPr>
              <a:t>Situación de posición de las cargas en todo el trayecto en tiempos reales, análisis de áreas de oportunidad,  corrección,  aplicación de métodos permanentes de control  y control  de costos.</a:t>
            </a:r>
          </a:p>
        </p:txBody>
      </p: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640" y="71158"/>
            <a:ext cx="1699837" cy="1699837"/>
          </a:xfrm>
          <a:prstGeom prst="rect">
            <a:avLst/>
          </a:prstGeom>
          <a:ln>
            <a:noFill/>
          </a:ln>
          <a:effectLst>
            <a:outerShdw blurRad="292100" dist="139700" dir="2700000" algn="tl" rotWithShape="0">
              <a:srgbClr val="333333">
                <a:alpha val="65000"/>
              </a:srgbClr>
            </a:outerShdw>
          </a:effectLst>
        </p:spPr>
      </p:pic>
      <p:pic>
        <p:nvPicPr>
          <p:cNvPr id="9" name="Picture 3">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7691" y="6170188"/>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47371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4153524" y="1265698"/>
            <a:ext cx="4990476" cy="5592302"/>
            <a:chOff x="4153524" y="1265698"/>
            <a:chExt cx="4990476" cy="5592302"/>
          </a:xfrm>
        </p:grpSpPr>
        <p:pic>
          <p:nvPicPr>
            <p:cNvPr id="5" name="Imagen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2" name="Título 1"/>
          <p:cNvSpPr>
            <a:spLocks noGrp="1"/>
          </p:cNvSpPr>
          <p:nvPr>
            <p:ph type="title"/>
          </p:nvPr>
        </p:nvSpPr>
        <p:spPr>
          <a:xfrm>
            <a:off x="0" y="1123838"/>
            <a:ext cx="2664542" cy="4601183"/>
          </a:xfrm>
        </p:spPr>
        <p:txBody>
          <a:bodyPr/>
          <a:lstStyle/>
          <a:p>
            <a:pPr algn="ctr"/>
            <a:r>
              <a:rPr lang="es-MX" dirty="0"/>
              <a:t>OUR GLOBAL SERVICES</a:t>
            </a:r>
          </a:p>
        </p:txBody>
      </p:sp>
      <p:sp>
        <p:nvSpPr>
          <p:cNvPr id="3" name="Marcador de contenido 2"/>
          <p:cNvSpPr>
            <a:spLocks noGrp="1"/>
          </p:cNvSpPr>
          <p:nvPr>
            <p:ph idx="1"/>
          </p:nvPr>
        </p:nvSpPr>
        <p:spPr>
          <a:xfrm>
            <a:off x="2664542" y="864108"/>
            <a:ext cx="6087572" cy="5120640"/>
          </a:xfrm>
        </p:spPr>
        <p:txBody>
          <a:bodyPr>
            <a:noAutofit/>
          </a:bodyPr>
          <a:lstStyle/>
          <a:p>
            <a:pPr algn="just">
              <a:buFont typeface="Wingdings" panose="05000000000000000000" pitchFamily="2" charset="2"/>
              <a:buChar char="§"/>
            </a:pPr>
            <a:r>
              <a:rPr lang="es-MX" sz="2100" b="1" dirty="0">
                <a:solidFill>
                  <a:schemeClr val="tx1"/>
                </a:solidFill>
              </a:rPr>
              <a:t>Planeación y coordinación en todos los sectores relacionados con cargas de proyecto, sobredimensionadas y cargas especiales,  </a:t>
            </a:r>
          </a:p>
          <a:p>
            <a:pPr marL="171450" indent="0" algn="just">
              <a:buNone/>
            </a:pPr>
            <a:r>
              <a:rPr lang="es-MX" sz="2100" dirty="0">
                <a:solidFill>
                  <a:schemeClr val="tx1"/>
                </a:solidFill>
              </a:rPr>
              <a:t>Seguimiento y aplicación logística en todos los procesos, análisis  de cada operación, detección y corrección de áreas de oportunidad en  los casos ajenos al control de la logística de TG, análisis de costos y medidas enfocadas a este tipo de ahorros.</a:t>
            </a:r>
          </a:p>
        </p:txBody>
      </p: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640" y="71158"/>
            <a:ext cx="1699837" cy="1699837"/>
          </a:xfrm>
          <a:prstGeom prst="rect">
            <a:avLst/>
          </a:prstGeom>
          <a:ln>
            <a:noFill/>
          </a:ln>
          <a:effectLst>
            <a:outerShdw blurRad="292100" dist="139700" dir="2700000" algn="tl" rotWithShape="0">
              <a:srgbClr val="333333">
                <a:alpha val="65000"/>
              </a:srgbClr>
            </a:outerShdw>
          </a:effectLst>
        </p:spPr>
      </p:pic>
      <p:pic>
        <p:nvPicPr>
          <p:cNvPr id="9" name="Picture 3">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7691" y="6170188"/>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95792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4153524" y="1265698"/>
            <a:ext cx="4990476" cy="5592302"/>
            <a:chOff x="4153524" y="1265698"/>
            <a:chExt cx="4990476" cy="5592302"/>
          </a:xfrm>
        </p:grpSpPr>
        <p:pic>
          <p:nvPicPr>
            <p:cNvPr id="5" name="Imagen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2" name="Título 1"/>
          <p:cNvSpPr>
            <a:spLocks noGrp="1"/>
          </p:cNvSpPr>
          <p:nvPr>
            <p:ph type="title"/>
          </p:nvPr>
        </p:nvSpPr>
        <p:spPr>
          <a:xfrm>
            <a:off x="0" y="1123838"/>
            <a:ext cx="2664542" cy="4601183"/>
          </a:xfrm>
        </p:spPr>
        <p:txBody>
          <a:bodyPr/>
          <a:lstStyle/>
          <a:p>
            <a:pPr algn="ctr"/>
            <a:r>
              <a:rPr lang="es-MX" dirty="0"/>
              <a:t>OUR GLOBAL SERVICES</a:t>
            </a:r>
          </a:p>
        </p:txBody>
      </p:sp>
      <p:sp>
        <p:nvSpPr>
          <p:cNvPr id="3" name="Marcador de contenido 2"/>
          <p:cNvSpPr>
            <a:spLocks noGrp="1"/>
          </p:cNvSpPr>
          <p:nvPr>
            <p:ph idx="1"/>
          </p:nvPr>
        </p:nvSpPr>
        <p:spPr>
          <a:xfrm>
            <a:off x="2664542" y="864108"/>
            <a:ext cx="6087572" cy="5120640"/>
          </a:xfrm>
        </p:spPr>
        <p:txBody>
          <a:bodyPr>
            <a:noAutofit/>
          </a:bodyPr>
          <a:lstStyle/>
          <a:p>
            <a:pPr algn="just">
              <a:buFont typeface="Wingdings" panose="05000000000000000000" pitchFamily="2" charset="2"/>
              <a:buChar char="§"/>
            </a:pPr>
            <a:r>
              <a:rPr lang="es-MX" sz="2100" b="1" dirty="0">
                <a:solidFill>
                  <a:schemeClr val="tx1"/>
                </a:solidFill>
              </a:rPr>
              <a:t>Seguimiento eficiente de reportes y estadísticas,</a:t>
            </a:r>
          </a:p>
          <a:p>
            <a:pPr marL="171450" indent="0" algn="just">
              <a:buNone/>
            </a:pPr>
            <a:r>
              <a:rPr lang="es-MX" sz="2100" dirty="0">
                <a:solidFill>
                  <a:schemeClr val="tx1"/>
                </a:solidFill>
              </a:rPr>
              <a:t>Enfocados  en  forma particular a cada cliente en base a sus necesidades actuales y  establecimientos de nuevos sistemas en base a estudios personalizados sobre las necesidades reales de cada empresa, acceso directo a la obtención de los diferentes formatos requeridos y  seguimientos en tiempo real de cada etapa de los procesos  involucrados, establecimiento de estadísticas generales, análisis de  resultados, diagnóstico, toma de medidas de corrección,  establecimiento de medidas permaneces para control de áreas de  oportunidad, enfoque en el análisis de control de costos.</a:t>
            </a:r>
          </a:p>
        </p:txBody>
      </p: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640" y="71158"/>
            <a:ext cx="1699837" cy="1699837"/>
          </a:xfrm>
          <a:prstGeom prst="rect">
            <a:avLst/>
          </a:prstGeom>
          <a:ln>
            <a:noFill/>
          </a:ln>
          <a:effectLst>
            <a:outerShdw blurRad="292100" dist="139700" dir="2700000" algn="tl" rotWithShape="0">
              <a:srgbClr val="333333">
                <a:alpha val="65000"/>
              </a:srgbClr>
            </a:outerShdw>
          </a:effectLst>
        </p:spPr>
      </p:pic>
      <p:pic>
        <p:nvPicPr>
          <p:cNvPr id="9" name="Picture 3">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7691" y="6170188"/>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33050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4153524" y="1265698"/>
            <a:ext cx="4990476" cy="5592302"/>
            <a:chOff x="4153524" y="1265698"/>
            <a:chExt cx="4990476" cy="5592302"/>
          </a:xfrm>
        </p:grpSpPr>
        <p:pic>
          <p:nvPicPr>
            <p:cNvPr id="5" name="Imagen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2" name="Título 1"/>
          <p:cNvSpPr>
            <a:spLocks noGrp="1"/>
          </p:cNvSpPr>
          <p:nvPr>
            <p:ph type="title"/>
          </p:nvPr>
        </p:nvSpPr>
        <p:spPr>
          <a:xfrm>
            <a:off x="0" y="1123838"/>
            <a:ext cx="2664542" cy="4601183"/>
          </a:xfrm>
        </p:spPr>
        <p:txBody>
          <a:bodyPr/>
          <a:lstStyle/>
          <a:p>
            <a:pPr algn="ctr"/>
            <a:r>
              <a:rPr lang="es-MX" dirty="0"/>
              <a:t>OUR GLOBAL SERVICES</a:t>
            </a:r>
          </a:p>
        </p:txBody>
      </p:sp>
      <p:sp>
        <p:nvSpPr>
          <p:cNvPr id="3" name="Marcador de contenido 2"/>
          <p:cNvSpPr>
            <a:spLocks noGrp="1"/>
          </p:cNvSpPr>
          <p:nvPr>
            <p:ph idx="1"/>
          </p:nvPr>
        </p:nvSpPr>
        <p:spPr>
          <a:xfrm>
            <a:off x="2664542" y="864108"/>
            <a:ext cx="6087572" cy="5120640"/>
          </a:xfrm>
        </p:spPr>
        <p:txBody>
          <a:bodyPr>
            <a:noAutofit/>
          </a:bodyPr>
          <a:lstStyle/>
          <a:p>
            <a:pPr algn="just">
              <a:buFont typeface="Wingdings" panose="05000000000000000000" pitchFamily="2" charset="2"/>
              <a:buChar char="§"/>
            </a:pPr>
            <a:r>
              <a:rPr lang="es-MX" sz="2100" b="1" dirty="0">
                <a:solidFill>
                  <a:schemeClr val="tx1"/>
                </a:solidFill>
              </a:rPr>
              <a:t>Manejo y administración de personal, tanto abordó como en tierra, </a:t>
            </a:r>
          </a:p>
          <a:p>
            <a:pPr marL="171450" indent="0" algn="just">
              <a:buNone/>
            </a:pPr>
            <a:r>
              <a:rPr lang="es-MX" sz="2100" dirty="0">
                <a:solidFill>
                  <a:schemeClr val="tx1"/>
                </a:solidFill>
              </a:rPr>
              <a:t>personal adecuadamente entrenados y con alto nivel profesional y atención de calidad a nuestros clientes.</a:t>
            </a:r>
          </a:p>
          <a:p>
            <a:pPr marL="171450" indent="0" algn="just">
              <a:buNone/>
            </a:pPr>
            <a:endParaRPr lang="es-MX" sz="2100" dirty="0">
              <a:solidFill>
                <a:schemeClr val="tx1"/>
              </a:solidFill>
            </a:endParaRPr>
          </a:p>
          <a:p>
            <a:pPr algn="just">
              <a:buFont typeface="Wingdings" panose="05000000000000000000" pitchFamily="2" charset="2"/>
              <a:buChar char="§"/>
            </a:pPr>
            <a:r>
              <a:rPr lang="es-MX" sz="2100" b="1" dirty="0">
                <a:solidFill>
                  <a:schemeClr val="tx1"/>
                </a:solidFill>
              </a:rPr>
              <a:t>Búsqueda y administración de bodegas y almacenes tanto en patios  dentro de los recintos portuarios como externos, </a:t>
            </a:r>
          </a:p>
          <a:p>
            <a:pPr marL="171450" indent="0" algn="just">
              <a:buNone/>
            </a:pPr>
            <a:r>
              <a:rPr lang="es-MX" sz="2100" dirty="0">
                <a:solidFill>
                  <a:schemeClr val="tx1"/>
                </a:solidFill>
              </a:rPr>
              <a:t>consolidación y  </a:t>
            </a:r>
            <a:r>
              <a:rPr lang="es-MX" sz="2100" dirty="0" err="1">
                <a:solidFill>
                  <a:schemeClr val="tx1"/>
                </a:solidFill>
              </a:rPr>
              <a:t>desconsolidaciones</a:t>
            </a:r>
            <a:r>
              <a:rPr lang="es-MX" sz="2100" dirty="0">
                <a:solidFill>
                  <a:schemeClr val="tx1"/>
                </a:solidFill>
              </a:rPr>
              <a:t>, transporte terrestre, logística de seguimiento y  control estricto de costos.</a:t>
            </a:r>
          </a:p>
        </p:txBody>
      </p: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640" y="71158"/>
            <a:ext cx="1699837" cy="1699837"/>
          </a:xfrm>
          <a:prstGeom prst="rect">
            <a:avLst/>
          </a:prstGeom>
          <a:ln>
            <a:noFill/>
          </a:ln>
          <a:effectLst>
            <a:outerShdw blurRad="292100" dist="139700" dir="2700000" algn="tl" rotWithShape="0">
              <a:srgbClr val="333333">
                <a:alpha val="65000"/>
              </a:srgbClr>
            </a:outerShdw>
          </a:effectLst>
        </p:spPr>
      </p:pic>
      <p:pic>
        <p:nvPicPr>
          <p:cNvPr id="9" name="Picture 3">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7691" y="6170188"/>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2116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4153524" y="1265698"/>
            <a:ext cx="4990476" cy="5592302"/>
            <a:chOff x="4153524" y="1265698"/>
            <a:chExt cx="4990476" cy="5592302"/>
          </a:xfrm>
        </p:grpSpPr>
        <p:pic>
          <p:nvPicPr>
            <p:cNvPr id="5" name="Imagen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2" name="Título 1"/>
          <p:cNvSpPr>
            <a:spLocks noGrp="1"/>
          </p:cNvSpPr>
          <p:nvPr>
            <p:ph type="title"/>
          </p:nvPr>
        </p:nvSpPr>
        <p:spPr>
          <a:xfrm>
            <a:off x="0" y="1123838"/>
            <a:ext cx="2664542" cy="4601183"/>
          </a:xfrm>
        </p:spPr>
        <p:txBody>
          <a:bodyPr/>
          <a:lstStyle/>
          <a:p>
            <a:pPr algn="ctr"/>
            <a:r>
              <a:rPr lang="es-MX" dirty="0"/>
              <a:t>OUR GLOBAL SERVICES</a:t>
            </a:r>
          </a:p>
        </p:txBody>
      </p:sp>
      <p:sp>
        <p:nvSpPr>
          <p:cNvPr id="3" name="Marcador de contenido 2"/>
          <p:cNvSpPr>
            <a:spLocks noGrp="1"/>
          </p:cNvSpPr>
          <p:nvPr>
            <p:ph idx="1"/>
          </p:nvPr>
        </p:nvSpPr>
        <p:spPr>
          <a:xfrm>
            <a:off x="2664542" y="864108"/>
            <a:ext cx="6087572" cy="5120640"/>
          </a:xfrm>
        </p:spPr>
        <p:txBody>
          <a:bodyPr>
            <a:noAutofit/>
          </a:bodyPr>
          <a:lstStyle/>
          <a:p>
            <a:pPr algn="just">
              <a:buFont typeface="Wingdings" panose="05000000000000000000" pitchFamily="2" charset="2"/>
              <a:buChar char="§"/>
            </a:pPr>
            <a:r>
              <a:rPr lang="es-MX" sz="2100" b="1" dirty="0">
                <a:solidFill>
                  <a:schemeClr val="tx1"/>
                </a:solidFill>
              </a:rPr>
              <a:t>Servicios de Fumigaciones:</a:t>
            </a:r>
          </a:p>
          <a:p>
            <a:pPr marL="171450" indent="0" algn="just">
              <a:buNone/>
            </a:pPr>
            <a:r>
              <a:rPr lang="es-MX" sz="2100" dirty="0">
                <a:solidFill>
                  <a:schemeClr val="tx1"/>
                </a:solidFill>
              </a:rPr>
              <a:t>En este rublo se ofrecen los servicios  de fumigación abordó de los buques, fumigación de contenedores, fumigación de almacenes internos y externos de los límites de puerto, prestación servicios de fumigaciones a clientes diversos de las industrias locales y anexos, atención personalizada y asesoramiento de un ingeniero Químico especializado en esta área, comprobación de resultados y seguimiento en los casos de industrias establecida en área.</a:t>
            </a:r>
          </a:p>
        </p:txBody>
      </p: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640" y="71158"/>
            <a:ext cx="1699837" cy="1699837"/>
          </a:xfrm>
          <a:prstGeom prst="rect">
            <a:avLst/>
          </a:prstGeom>
          <a:ln>
            <a:noFill/>
          </a:ln>
          <a:effectLst>
            <a:outerShdw blurRad="292100" dist="139700" dir="2700000" algn="tl" rotWithShape="0">
              <a:srgbClr val="333333">
                <a:alpha val="65000"/>
              </a:srgbClr>
            </a:outerShdw>
          </a:effectLst>
        </p:spPr>
      </p:pic>
      <p:pic>
        <p:nvPicPr>
          <p:cNvPr id="9" name="Picture 3">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7691" y="6170188"/>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77190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sp>
        <p:nvSpPr>
          <p:cNvPr id="2" name="Título 1"/>
          <p:cNvSpPr>
            <a:spLocks noGrp="1"/>
          </p:cNvSpPr>
          <p:nvPr>
            <p:ph type="title"/>
          </p:nvPr>
        </p:nvSpPr>
        <p:spPr>
          <a:xfrm>
            <a:off x="0" y="1123838"/>
            <a:ext cx="2526889" cy="4601183"/>
          </a:xfrm>
        </p:spPr>
        <p:txBody>
          <a:bodyPr>
            <a:normAutofit/>
          </a:bodyPr>
          <a:lstStyle/>
          <a:p>
            <a:pPr algn="ctr"/>
            <a:br>
              <a:rPr lang="en-US" sz="4800" b="1" dirty="0">
                <a:effectLst>
                  <a:outerShdw blurRad="38100" dist="38100" dir="2700000" algn="tl">
                    <a:srgbClr val="000000">
                      <a:alpha val="43137"/>
                    </a:srgbClr>
                  </a:outerShdw>
                </a:effectLst>
              </a:rPr>
            </a:br>
            <a:r>
              <a:rPr lang="en-US" sz="4800" b="1" dirty="0">
                <a:effectLst>
                  <a:outerShdw blurRad="38100" dist="38100" dir="2700000" algn="tl">
                    <a:srgbClr val="000000">
                      <a:alpha val="43137"/>
                    </a:srgbClr>
                  </a:outerShdw>
                </a:effectLst>
              </a:rPr>
              <a:t>DAY </a:t>
            </a:r>
            <a:br>
              <a:rPr lang="en-US" sz="4800" b="1" dirty="0">
                <a:effectLst>
                  <a:outerShdw blurRad="38100" dist="38100" dir="2700000" algn="tl">
                    <a:srgbClr val="000000">
                      <a:alpha val="43137"/>
                    </a:srgbClr>
                  </a:outerShdw>
                </a:effectLst>
              </a:rPr>
            </a:br>
            <a:r>
              <a:rPr lang="en-US" sz="4800" b="1" dirty="0">
                <a:effectLst>
                  <a:outerShdw blurRad="38100" dist="38100" dir="2700000" algn="tl">
                    <a:srgbClr val="000000">
                      <a:alpha val="43137"/>
                    </a:srgbClr>
                  </a:outerShdw>
                </a:effectLst>
              </a:rPr>
              <a:t>ONE</a:t>
            </a:r>
            <a:endParaRPr lang="es-MX" sz="4800" b="1" dirty="0">
              <a:effectLst>
                <a:outerShdw blurRad="38100" dist="38100" dir="2700000" algn="tl">
                  <a:srgbClr val="000000">
                    <a:alpha val="43137"/>
                  </a:srgbClr>
                </a:outerShdw>
              </a:effectLst>
            </a:endParaRPr>
          </a:p>
        </p:txBody>
      </p:sp>
      <p:sp>
        <p:nvSpPr>
          <p:cNvPr id="3" name="Marcador de contenido 2"/>
          <p:cNvSpPr>
            <a:spLocks noGrp="1"/>
          </p:cNvSpPr>
          <p:nvPr>
            <p:ph idx="1"/>
          </p:nvPr>
        </p:nvSpPr>
        <p:spPr/>
        <p:txBody>
          <a:bodyPr>
            <a:normAutofit/>
          </a:bodyPr>
          <a:lstStyle/>
          <a:p>
            <a:pPr marL="0" indent="0" algn="ctr">
              <a:lnSpc>
                <a:spcPct val="100000"/>
              </a:lnSpc>
              <a:spcBef>
                <a:spcPts val="0"/>
              </a:spcBef>
              <a:buNone/>
            </a:pPr>
            <a:r>
              <a:rPr lang="es-MX" sz="4400" b="1" dirty="0">
                <a:solidFill>
                  <a:schemeClr val="tx1"/>
                </a:solidFill>
                <a:latin typeface="Arial" panose="020B0604020202020204" pitchFamily="34" charset="0"/>
                <a:cs typeface="Arial" panose="020B0604020202020204" pitchFamily="34" charset="0"/>
              </a:rPr>
              <a:t>¡¡BIENVENIDOS !!</a:t>
            </a:r>
          </a:p>
        </p:txBody>
      </p:sp>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62" y="302784"/>
            <a:ext cx="2583012" cy="27589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743153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4153524" y="1265698"/>
            <a:ext cx="4990476" cy="5592302"/>
            <a:chOff x="4153524" y="1265698"/>
            <a:chExt cx="4990476" cy="5592302"/>
          </a:xfrm>
        </p:grpSpPr>
        <p:pic>
          <p:nvPicPr>
            <p:cNvPr id="5" name="Imagen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2" name="Título 1"/>
          <p:cNvSpPr>
            <a:spLocks noGrp="1"/>
          </p:cNvSpPr>
          <p:nvPr>
            <p:ph type="title"/>
          </p:nvPr>
        </p:nvSpPr>
        <p:spPr>
          <a:xfrm>
            <a:off x="0" y="1123838"/>
            <a:ext cx="2664542" cy="4601183"/>
          </a:xfrm>
        </p:spPr>
        <p:txBody>
          <a:bodyPr/>
          <a:lstStyle/>
          <a:p>
            <a:pPr algn="ctr"/>
            <a:r>
              <a:rPr lang="es-MX" dirty="0"/>
              <a:t>OUR GLOBAL SERVICES</a:t>
            </a:r>
          </a:p>
        </p:txBody>
      </p:sp>
      <p:sp>
        <p:nvSpPr>
          <p:cNvPr id="3" name="Marcador de contenido 2"/>
          <p:cNvSpPr>
            <a:spLocks noGrp="1"/>
          </p:cNvSpPr>
          <p:nvPr>
            <p:ph idx="1"/>
          </p:nvPr>
        </p:nvSpPr>
        <p:spPr>
          <a:xfrm>
            <a:off x="2664542" y="864108"/>
            <a:ext cx="6087572" cy="5120640"/>
          </a:xfrm>
        </p:spPr>
        <p:txBody>
          <a:bodyPr>
            <a:noAutofit/>
          </a:bodyPr>
          <a:lstStyle/>
          <a:p>
            <a:pPr marL="0" indent="0" algn="just">
              <a:buNone/>
            </a:pPr>
            <a:r>
              <a:rPr lang="es-MX" sz="2100" dirty="0">
                <a:solidFill>
                  <a:schemeClr val="tx1"/>
                </a:solidFill>
              </a:rPr>
              <a:t>Tenemos atención en todos los puertos Mexicanos y posibilidad de  atención inmediata en puertos de Centro y Sudamérica, personal base con formación en Escuelas Marítimas.</a:t>
            </a:r>
          </a:p>
        </p:txBody>
      </p: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640" y="71158"/>
            <a:ext cx="1699837" cy="1699837"/>
          </a:xfrm>
          <a:prstGeom prst="rect">
            <a:avLst/>
          </a:prstGeom>
          <a:ln>
            <a:noFill/>
          </a:ln>
          <a:effectLst>
            <a:outerShdw blurRad="292100" dist="139700" dir="2700000" algn="tl" rotWithShape="0">
              <a:srgbClr val="333333">
                <a:alpha val="65000"/>
              </a:srgbClr>
            </a:outerShdw>
          </a:effectLst>
        </p:spPr>
      </p:pic>
      <p:pic>
        <p:nvPicPr>
          <p:cNvPr id="9" name="Picture 3">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7691" y="6170188"/>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94135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dirty="0"/>
              <a:t>WHAT WE EXPECT FROM YOU</a:t>
            </a:r>
          </a:p>
        </p:txBody>
      </p:sp>
      <p:grpSp>
        <p:nvGrpSpPr>
          <p:cNvPr id="4" name="Grupo 3"/>
          <p:cNvGrpSpPr/>
          <p:nvPr/>
        </p:nvGrpSpPr>
        <p:grpSpPr>
          <a:xfrm>
            <a:off x="4153524" y="1265698"/>
            <a:ext cx="4990476" cy="5592302"/>
            <a:chOff x="4153524" y="1265698"/>
            <a:chExt cx="4990476" cy="5592302"/>
          </a:xfrm>
        </p:grpSpPr>
        <p:pic>
          <p:nvPicPr>
            <p:cNvPr id="5" name="Imagen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3" name="Marcador de contenido 2"/>
          <p:cNvSpPr>
            <a:spLocks noGrp="1"/>
          </p:cNvSpPr>
          <p:nvPr>
            <p:ph idx="1"/>
          </p:nvPr>
        </p:nvSpPr>
        <p:spPr>
          <a:xfrm>
            <a:off x="2647950" y="864108"/>
            <a:ext cx="6194121" cy="5120640"/>
          </a:xfrm>
        </p:spPr>
        <p:txBody>
          <a:bodyPr/>
          <a:lstStyle/>
          <a:p>
            <a:pPr marL="0" indent="0" algn="just">
              <a:buNone/>
            </a:pPr>
            <a:r>
              <a:rPr lang="en-US" sz="2200" dirty="0">
                <a:solidFill>
                  <a:schemeClr val="tx1"/>
                </a:solidFill>
              </a:rPr>
              <a:t>It’s no exaggeration to say that TGSOS integrity, reputation and brand are in your hands. </a:t>
            </a:r>
            <a:endParaRPr lang="es-MX" sz="2200" dirty="0">
              <a:solidFill>
                <a:schemeClr val="tx1"/>
              </a:solidFill>
            </a:endParaRPr>
          </a:p>
          <a:p>
            <a:pPr marL="0" indent="0" algn="just">
              <a:buNone/>
            </a:pPr>
            <a:r>
              <a:rPr lang="en-US" sz="2200" dirty="0">
                <a:solidFill>
                  <a:schemeClr val="tx1"/>
                </a:solidFill>
              </a:rPr>
              <a:t>Our global focus and our strategy of profitable growth require a common system of values and principles that should provide guidance on conduct to all employees. </a:t>
            </a:r>
            <a:endParaRPr lang="es-MX" sz="2200" dirty="0">
              <a:solidFill>
                <a:schemeClr val="tx1"/>
              </a:solidFill>
            </a:endParaRPr>
          </a:p>
          <a:p>
            <a:pPr marL="0" indent="0" algn="just">
              <a:buNone/>
            </a:pPr>
            <a:r>
              <a:rPr lang="en-US" sz="2200" dirty="0">
                <a:solidFill>
                  <a:schemeClr val="tx1"/>
                </a:solidFill>
              </a:rPr>
              <a:t>As an innovative company in our field, we recognize the ongoing globalization of business as a chance and a challenge. With motivated employees as the basis of our success, we can seize the chance and accept the challenge. Our services are the product of successful international cooperation by many people. </a:t>
            </a:r>
            <a:endParaRPr lang="es-MX" sz="2200" dirty="0">
              <a:solidFill>
                <a:schemeClr val="tx1"/>
              </a:solidFill>
            </a:endParaRPr>
          </a:p>
        </p:txBody>
      </p:sp>
      <p:pic>
        <p:nvPicPr>
          <p:cNvPr id="7" name="Imagen 6"/>
          <p:cNvPicPr>
            <a:picLocks noChangeAspect="1"/>
          </p:cNvPicPr>
          <p:nvPr/>
        </p:nvPicPr>
        <p:blipFill rotWithShape="1">
          <a:blip r:embed="rId4">
            <a:extLst>
              <a:ext uri="{28A0092B-C50C-407E-A947-70E740481C1C}">
                <a14:useLocalDpi xmlns:a14="http://schemas.microsoft.com/office/drawing/2010/main" val="0"/>
              </a:ext>
            </a:extLst>
          </a:blip>
          <a:srcRect l="5524" r="13653"/>
          <a:stretch/>
        </p:blipFill>
        <p:spPr>
          <a:xfrm>
            <a:off x="538618" y="137787"/>
            <a:ext cx="1465546" cy="2436311"/>
          </a:xfrm>
          <a:prstGeom prst="rect">
            <a:avLst/>
          </a:prstGeom>
          <a:ln>
            <a:noFill/>
          </a:ln>
          <a:effectLst>
            <a:outerShdw blurRad="292100" dist="139700" dir="2700000" algn="tl" rotWithShape="0">
              <a:srgbClr val="333333">
                <a:alpha val="65000"/>
              </a:srgbClr>
            </a:outerShdw>
          </a:effectLst>
        </p:spPr>
      </p:pic>
      <p:pic>
        <p:nvPicPr>
          <p:cNvPr id="8" name="Picture 3">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7691" y="6170188"/>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9331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dirty="0"/>
              <a:t>WHAT WE EXPECT FROM YOU</a:t>
            </a:r>
          </a:p>
        </p:txBody>
      </p:sp>
      <p:grpSp>
        <p:nvGrpSpPr>
          <p:cNvPr id="4" name="Grupo 3"/>
          <p:cNvGrpSpPr/>
          <p:nvPr/>
        </p:nvGrpSpPr>
        <p:grpSpPr>
          <a:xfrm>
            <a:off x="4153524" y="1265698"/>
            <a:ext cx="4990476" cy="5592302"/>
            <a:chOff x="4153524" y="1265698"/>
            <a:chExt cx="4990476" cy="5592302"/>
          </a:xfrm>
        </p:grpSpPr>
        <p:pic>
          <p:nvPicPr>
            <p:cNvPr id="5" name="Imagen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3" name="Marcador de contenido 2"/>
          <p:cNvSpPr>
            <a:spLocks noGrp="1"/>
          </p:cNvSpPr>
          <p:nvPr>
            <p:ph idx="1"/>
          </p:nvPr>
        </p:nvSpPr>
        <p:spPr>
          <a:xfrm>
            <a:off x="2609850" y="762000"/>
            <a:ext cx="6232221" cy="5222748"/>
          </a:xfrm>
        </p:spPr>
        <p:txBody>
          <a:bodyPr>
            <a:normAutofit/>
          </a:bodyPr>
          <a:lstStyle/>
          <a:p>
            <a:pPr marL="0" indent="0" algn="just">
              <a:buNone/>
            </a:pPr>
            <a:r>
              <a:rPr lang="en-US" sz="2200" dirty="0">
                <a:solidFill>
                  <a:schemeClr val="tx1"/>
                </a:solidFill>
              </a:rPr>
              <a:t>You must be ethical and lawful in all of your business dealings, whether you are selling, buying or representing TGSOS in any other capacity.</a:t>
            </a:r>
          </a:p>
          <a:p>
            <a:pPr marL="0" indent="0" algn="just">
              <a:buNone/>
            </a:pPr>
            <a:endParaRPr lang="es-MX" sz="2200" dirty="0">
              <a:solidFill>
                <a:schemeClr val="tx1"/>
              </a:solidFill>
            </a:endParaRPr>
          </a:p>
          <a:p>
            <a:pPr marL="0" indent="0" algn="just">
              <a:buNone/>
            </a:pPr>
            <a:r>
              <a:rPr lang="en-US" sz="2200" dirty="0">
                <a:solidFill>
                  <a:schemeClr val="tx1"/>
                </a:solidFill>
              </a:rPr>
              <a:t>In all areas of business activities TGSOS is subject to laws, regulations, and comparable rules. This applies both to national and international regulations, as well as local and regional ones. It is a matter of course for us that we respect and comply with applicable laws and regulations of each legal environment, in which we operate.</a:t>
            </a:r>
            <a:endParaRPr lang="es-MX" sz="2200" dirty="0">
              <a:solidFill>
                <a:schemeClr val="tx1"/>
              </a:solidFill>
            </a:endParaRPr>
          </a:p>
        </p:txBody>
      </p:sp>
      <p:pic>
        <p:nvPicPr>
          <p:cNvPr id="7" name="Imagen 6"/>
          <p:cNvPicPr>
            <a:picLocks noChangeAspect="1"/>
          </p:cNvPicPr>
          <p:nvPr/>
        </p:nvPicPr>
        <p:blipFill rotWithShape="1">
          <a:blip r:embed="rId4">
            <a:extLst>
              <a:ext uri="{28A0092B-C50C-407E-A947-70E740481C1C}">
                <a14:useLocalDpi xmlns:a14="http://schemas.microsoft.com/office/drawing/2010/main" val="0"/>
              </a:ext>
            </a:extLst>
          </a:blip>
          <a:srcRect l="5524" r="13653"/>
          <a:stretch/>
        </p:blipFill>
        <p:spPr>
          <a:xfrm>
            <a:off x="538618" y="137787"/>
            <a:ext cx="1465546" cy="2436311"/>
          </a:xfrm>
          <a:prstGeom prst="rect">
            <a:avLst/>
          </a:prstGeom>
          <a:ln>
            <a:noFill/>
          </a:ln>
          <a:effectLst>
            <a:outerShdw blurRad="292100" dist="139700" dir="2700000" algn="tl" rotWithShape="0">
              <a:srgbClr val="333333">
                <a:alpha val="65000"/>
              </a:srgbClr>
            </a:outerShdw>
          </a:effectLst>
        </p:spPr>
      </p:pic>
      <p:pic>
        <p:nvPicPr>
          <p:cNvPr id="8" name="Picture 3">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7691" y="6170188"/>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27401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dirty="0"/>
              <a:t>WHAT WE EXPECT FROM YOU</a:t>
            </a:r>
          </a:p>
        </p:txBody>
      </p:sp>
      <p:grpSp>
        <p:nvGrpSpPr>
          <p:cNvPr id="4" name="Grupo 3"/>
          <p:cNvGrpSpPr/>
          <p:nvPr/>
        </p:nvGrpSpPr>
        <p:grpSpPr>
          <a:xfrm>
            <a:off x="4153524" y="1265698"/>
            <a:ext cx="4990476" cy="5592302"/>
            <a:chOff x="4153524" y="1265698"/>
            <a:chExt cx="4990476" cy="5592302"/>
          </a:xfrm>
        </p:grpSpPr>
        <p:pic>
          <p:nvPicPr>
            <p:cNvPr id="5" name="Imagen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3" name="Marcador de contenido 2"/>
          <p:cNvSpPr>
            <a:spLocks noGrp="1"/>
          </p:cNvSpPr>
          <p:nvPr>
            <p:ph idx="1"/>
          </p:nvPr>
        </p:nvSpPr>
        <p:spPr>
          <a:xfrm>
            <a:off x="2609850" y="762000"/>
            <a:ext cx="6232221" cy="5222748"/>
          </a:xfrm>
        </p:spPr>
        <p:txBody>
          <a:bodyPr>
            <a:normAutofit/>
          </a:bodyPr>
          <a:lstStyle/>
          <a:p>
            <a:pPr marL="0" indent="0" algn="just">
              <a:buNone/>
            </a:pPr>
            <a:r>
              <a:rPr lang="en-US" sz="2200" dirty="0">
                <a:solidFill>
                  <a:schemeClr val="tx1"/>
                </a:solidFill>
              </a:rPr>
              <a:t>Your communications and dealings with Business Partners, suppliers, competitors, clients or others can directly impact TGSOS reputation and our compliance with applicable laws. </a:t>
            </a:r>
            <a:endParaRPr lang="es-MX" sz="2200" dirty="0">
              <a:solidFill>
                <a:schemeClr val="tx1"/>
              </a:solidFill>
            </a:endParaRPr>
          </a:p>
          <a:p>
            <a:pPr marL="0" indent="0" algn="just">
              <a:buNone/>
            </a:pPr>
            <a:r>
              <a:rPr lang="en-US" sz="2200" dirty="0">
                <a:solidFill>
                  <a:schemeClr val="tx1"/>
                </a:solidFill>
              </a:rPr>
              <a:t>In deciding among competing suppliers, we weigh the facts impartially to determine the best supplier. You should do so whether you are in a procurement job or any other part of the business and regardless of whether it is a large or small purchase. </a:t>
            </a:r>
            <a:endParaRPr lang="es-MX" sz="2200" dirty="0">
              <a:solidFill>
                <a:schemeClr val="tx1"/>
              </a:solidFill>
            </a:endParaRPr>
          </a:p>
          <a:p>
            <a:pPr marL="0" indent="0" algn="just">
              <a:buNone/>
            </a:pPr>
            <a:r>
              <a:rPr lang="en-US" sz="2200" dirty="0">
                <a:solidFill>
                  <a:schemeClr val="tx1"/>
                </a:solidFill>
              </a:rPr>
              <a:t>You must not exert or attempt to exert influence to obtain special treatment for a particular supplier. Even appearing to do so can undermine the integrity of our established procedures. </a:t>
            </a:r>
            <a:endParaRPr lang="es-MX" sz="2200" dirty="0">
              <a:solidFill>
                <a:schemeClr val="tx1"/>
              </a:solidFill>
            </a:endParaRPr>
          </a:p>
        </p:txBody>
      </p:sp>
      <p:pic>
        <p:nvPicPr>
          <p:cNvPr id="7" name="Imagen 6"/>
          <p:cNvPicPr>
            <a:picLocks noChangeAspect="1"/>
          </p:cNvPicPr>
          <p:nvPr/>
        </p:nvPicPr>
        <p:blipFill rotWithShape="1">
          <a:blip r:embed="rId4">
            <a:extLst>
              <a:ext uri="{28A0092B-C50C-407E-A947-70E740481C1C}">
                <a14:useLocalDpi xmlns:a14="http://schemas.microsoft.com/office/drawing/2010/main" val="0"/>
              </a:ext>
            </a:extLst>
          </a:blip>
          <a:srcRect l="5524" r="13653"/>
          <a:stretch/>
        </p:blipFill>
        <p:spPr>
          <a:xfrm>
            <a:off x="538618" y="137787"/>
            <a:ext cx="1465546" cy="2436311"/>
          </a:xfrm>
          <a:prstGeom prst="rect">
            <a:avLst/>
          </a:prstGeom>
          <a:ln>
            <a:noFill/>
          </a:ln>
          <a:effectLst>
            <a:outerShdw blurRad="292100" dist="139700" dir="2700000" algn="tl" rotWithShape="0">
              <a:srgbClr val="333333">
                <a:alpha val="65000"/>
              </a:srgbClr>
            </a:outerShdw>
          </a:effectLst>
        </p:spPr>
      </p:pic>
      <p:pic>
        <p:nvPicPr>
          <p:cNvPr id="8" name="Picture 3">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7691" y="6170188"/>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26520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dirty="0"/>
              <a:t>WHAT WE EXPECT FROM YOU</a:t>
            </a:r>
          </a:p>
        </p:txBody>
      </p:sp>
      <p:grpSp>
        <p:nvGrpSpPr>
          <p:cNvPr id="4" name="Grupo 3"/>
          <p:cNvGrpSpPr/>
          <p:nvPr/>
        </p:nvGrpSpPr>
        <p:grpSpPr>
          <a:xfrm>
            <a:off x="4153524" y="1265698"/>
            <a:ext cx="4990476" cy="5592302"/>
            <a:chOff x="4153524" y="1265698"/>
            <a:chExt cx="4990476" cy="5592302"/>
          </a:xfrm>
        </p:grpSpPr>
        <p:pic>
          <p:nvPicPr>
            <p:cNvPr id="5" name="Imagen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3" name="Marcador de contenido 2"/>
          <p:cNvSpPr>
            <a:spLocks noGrp="1"/>
          </p:cNvSpPr>
          <p:nvPr>
            <p:ph idx="1"/>
          </p:nvPr>
        </p:nvSpPr>
        <p:spPr>
          <a:xfrm>
            <a:off x="2609850" y="762000"/>
            <a:ext cx="6232221" cy="5222748"/>
          </a:xfrm>
        </p:spPr>
        <p:txBody>
          <a:bodyPr>
            <a:normAutofit/>
          </a:bodyPr>
          <a:lstStyle/>
          <a:p>
            <a:pPr marL="0" indent="0" algn="just">
              <a:buNone/>
            </a:pPr>
            <a:r>
              <a:rPr lang="en-US" sz="2200" dirty="0">
                <a:solidFill>
                  <a:schemeClr val="tx1"/>
                </a:solidFill>
              </a:rPr>
              <a:t>In a spirit of teamwork and collaboration, great value is placed on the accuracy and completeness of the compiled and/or documented information. Knowledge of all business affairs obtained during business acti­vities should be treated with the utmost discretion, regardless of whether they concern TGSOS or third parties. </a:t>
            </a:r>
            <a:endParaRPr lang="es-MX" sz="2200" dirty="0">
              <a:solidFill>
                <a:schemeClr val="tx1"/>
              </a:solidFill>
            </a:endParaRPr>
          </a:p>
          <a:p>
            <a:pPr marL="0" indent="0" algn="just">
              <a:buNone/>
            </a:pPr>
            <a:r>
              <a:rPr lang="en-US" sz="2200" dirty="0">
                <a:solidFill>
                  <a:schemeClr val="tx1"/>
                </a:solidFill>
              </a:rPr>
              <a:t>Utmost accuracy is required for both the handling and storing of such information. </a:t>
            </a:r>
            <a:endParaRPr lang="es-MX" sz="2200" dirty="0">
              <a:solidFill>
                <a:schemeClr val="tx1"/>
              </a:solidFill>
            </a:endParaRPr>
          </a:p>
          <a:p>
            <a:pPr marL="0" indent="0" algn="just">
              <a:buNone/>
            </a:pPr>
            <a:r>
              <a:rPr lang="en-US" sz="2200" dirty="0">
                <a:solidFill>
                  <a:schemeClr val="tx1"/>
                </a:solidFill>
              </a:rPr>
              <a:t>All employees are bound to secrecy regarding all operating and business secrets both during their emplo­yment and subsequent to termination of their employment.</a:t>
            </a:r>
            <a:endParaRPr lang="es-MX" sz="2200" dirty="0">
              <a:solidFill>
                <a:schemeClr val="tx1"/>
              </a:solidFill>
            </a:endParaRPr>
          </a:p>
        </p:txBody>
      </p:sp>
      <p:pic>
        <p:nvPicPr>
          <p:cNvPr id="7" name="Imagen 6"/>
          <p:cNvPicPr>
            <a:picLocks noChangeAspect="1"/>
          </p:cNvPicPr>
          <p:nvPr/>
        </p:nvPicPr>
        <p:blipFill rotWithShape="1">
          <a:blip r:embed="rId4">
            <a:extLst>
              <a:ext uri="{28A0092B-C50C-407E-A947-70E740481C1C}">
                <a14:useLocalDpi xmlns:a14="http://schemas.microsoft.com/office/drawing/2010/main" val="0"/>
              </a:ext>
            </a:extLst>
          </a:blip>
          <a:srcRect l="5524" r="13653"/>
          <a:stretch/>
        </p:blipFill>
        <p:spPr>
          <a:xfrm>
            <a:off x="538618" y="137787"/>
            <a:ext cx="1465546" cy="2436311"/>
          </a:xfrm>
          <a:prstGeom prst="rect">
            <a:avLst/>
          </a:prstGeom>
          <a:ln>
            <a:noFill/>
          </a:ln>
          <a:effectLst>
            <a:outerShdw blurRad="292100" dist="139700" dir="2700000" algn="tl" rotWithShape="0">
              <a:srgbClr val="333333">
                <a:alpha val="65000"/>
              </a:srgbClr>
            </a:outerShdw>
          </a:effectLst>
        </p:spPr>
      </p:pic>
      <p:pic>
        <p:nvPicPr>
          <p:cNvPr id="8" name="Picture 3">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7691" y="6170188"/>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365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dirty="0"/>
              <a:t>WHAT WE EXPECT FROM YOU</a:t>
            </a:r>
          </a:p>
        </p:txBody>
      </p:sp>
      <p:grpSp>
        <p:nvGrpSpPr>
          <p:cNvPr id="4" name="Grupo 3"/>
          <p:cNvGrpSpPr/>
          <p:nvPr/>
        </p:nvGrpSpPr>
        <p:grpSpPr>
          <a:xfrm>
            <a:off x="4153524" y="1265698"/>
            <a:ext cx="4990476" cy="5592302"/>
            <a:chOff x="4153524" y="1265698"/>
            <a:chExt cx="4990476" cy="5592302"/>
          </a:xfrm>
        </p:grpSpPr>
        <p:pic>
          <p:nvPicPr>
            <p:cNvPr id="5" name="Imagen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3" name="Marcador de contenido 2"/>
          <p:cNvSpPr>
            <a:spLocks noGrp="1"/>
          </p:cNvSpPr>
          <p:nvPr>
            <p:ph idx="1"/>
          </p:nvPr>
        </p:nvSpPr>
        <p:spPr>
          <a:xfrm>
            <a:off x="2609850" y="762000"/>
            <a:ext cx="6232221" cy="5222748"/>
          </a:xfrm>
        </p:spPr>
        <p:txBody>
          <a:bodyPr>
            <a:normAutofit/>
          </a:bodyPr>
          <a:lstStyle/>
          <a:p>
            <a:pPr marL="0" indent="0" algn="just">
              <a:buNone/>
            </a:pPr>
            <a:r>
              <a:rPr lang="en-US" sz="2200" dirty="0">
                <a:solidFill>
                  <a:schemeClr val="tx1"/>
                </a:solidFill>
              </a:rPr>
              <a:t>We provide our customers with high quality services and strive to offer the best possible performance at competitive prices in every area of operations. This includes ongoing checks of the performance portfolio and reacting in advance to new market requirements. We permanently check, evaluate and improve services, technologies and procedures to ensure quality, safety and security.</a:t>
            </a:r>
            <a:endParaRPr lang="es-MX" sz="2200" dirty="0">
              <a:solidFill>
                <a:schemeClr val="tx1"/>
              </a:solidFill>
            </a:endParaRPr>
          </a:p>
        </p:txBody>
      </p:sp>
      <p:pic>
        <p:nvPicPr>
          <p:cNvPr id="7" name="Imagen 6"/>
          <p:cNvPicPr>
            <a:picLocks noChangeAspect="1"/>
          </p:cNvPicPr>
          <p:nvPr/>
        </p:nvPicPr>
        <p:blipFill rotWithShape="1">
          <a:blip r:embed="rId4">
            <a:extLst>
              <a:ext uri="{28A0092B-C50C-407E-A947-70E740481C1C}">
                <a14:useLocalDpi xmlns:a14="http://schemas.microsoft.com/office/drawing/2010/main" val="0"/>
              </a:ext>
            </a:extLst>
          </a:blip>
          <a:srcRect l="5524" r="13653"/>
          <a:stretch/>
        </p:blipFill>
        <p:spPr>
          <a:xfrm>
            <a:off x="538618" y="137787"/>
            <a:ext cx="1465546" cy="2436311"/>
          </a:xfrm>
          <a:prstGeom prst="rect">
            <a:avLst/>
          </a:prstGeom>
          <a:ln>
            <a:noFill/>
          </a:ln>
          <a:effectLst>
            <a:outerShdw blurRad="292100" dist="139700" dir="2700000" algn="tl" rotWithShape="0">
              <a:srgbClr val="333333">
                <a:alpha val="65000"/>
              </a:srgbClr>
            </a:outerShdw>
          </a:effectLst>
        </p:spPr>
      </p:pic>
      <p:pic>
        <p:nvPicPr>
          <p:cNvPr id="8" name="Picture 3">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7691" y="6170188"/>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23274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dirty="0"/>
              <a:t>PROYECTED GROWING</a:t>
            </a:r>
          </a:p>
        </p:txBody>
      </p:sp>
      <p:grpSp>
        <p:nvGrpSpPr>
          <p:cNvPr id="4" name="Grupo 3"/>
          <p:cNvGrpSpPr/>
          <p:nvPr/>
        </p:nvGrpSpPr>
        <p:grpSpPr>
          <a:xfrm>
            <a:off x="4153524" y="1265698"/>
            <a:ext cx="4990476" cy="5592302"/>
            <a:chOff x="4153524" y="1265698"/>
            <a:chExt cx="4990476" cy="5592302"/>
          </a:xfrm>
        </p:grpSpPr>
        <p:pic>
          <p:nvPicPr>
            <p:cNvPr id="5" name="Imagen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3" name="Marcador de contenido 2"/>
          <p:cNvSpPr>
            <a:spLocks noGrp="1"/>
          </p:cNvSpPr>
          <p:nvPr>
            <p:ph idx="1"/>
          </p:nvPr>
        </p:nvSpPr>
        <p:spPr>
          <a:xfrm>
            <a:off x="2609850" y="762000"/>
            <a:ext cx="6232221" cy="5222748"/>
          </a:xfrm>
        </p:spPr>
        <p:txBody>
          <a:bodyPr>
            <a:normAutofit fontScale="92500" lnSpcReduction="10000"/>
          </a:bodyPr>
          <a:lstStyle/>
          <a:p>
            <a:pPr marL="0" indent="0" algn="just">
              <a:buNone/>
            </a:pPr>
            <a:r>
              <a:rPr lang="es-MX" sz="2200" dirty="0">
                <a:solidFill>
                  <a:schemeClr val="tx1"/>
                </a:solidFill>
              </a:rPr>
              <a:t>La empresa iniciara labores en 5 etapas:</a:t>
            </a:r>
          </a:p>
          <a:p>
            <a:pPr marL="0" indent="0" algn="just">
              <a:buNone/>
            </a:pPr>
            <a:r>
              <a:rPr lang="es-MX" sz="2200" b="1" dirty="0">
                <a:solidFill>
                  <a:schemeClr val="tx1"/>
                </a:solidFill>
              </a:rPr>
              <a:t>Etapa 1.</a:t>
            </a:r>
            <a:r>
              <a:rPr lang="es-MX" sz="2200" dirty="0">
                <a:solidFill>
                  <a:schemeClr val="tx1"/>
                </a:solidFill>
              </a:rPr>
              <a:t> Apoyo en servicios de comunicación abordo de los buques.</a:t>
            </a:r>
          </a:p>
          <a:p>
            <a:pPr marL="0" indent="0" algn="just">
              <a:buNone/>
            </a:pPr>
            <a:r>
              <a:rPr lang="es-MX" sz="2200" b="1" dirty="0">
                <a:solidFill>
                  <a:schemeClr val="tx1"/>
                </a:solidFill>
              </a:rPr>
              <a:t>Etapa 2. </a:t>
            </a:r>
            <a:r>
              <a:rPr lang="es-MX" sz="2200" dirty="0">
                <a:solidFill>
                  <a:schemeClr val="tx1"/>
                </a:solidFill>
              </a:rPr>
              <a:t>Inspecciones Generales, asesoría en cargas peligrosas</a:t>
            </a:r>
            <a:r>
              <a:rPr lang="es-MX" sz="2200">
                <a:solidFill>
                  <a:schemeClr val="tx1"/>
                </a:solidFill>
              </a:rPr>
              <a:t>. </a:t>
            </a:r>
          </a:p>
          <a:p>
            <a:pPr marL="0" indent="0" algn="just">
              <a:buNone/>
            </a:pPr>
            <a:r>
              <a:rPr lang="es-MX" sz="2200" b="1">
                <a:solidFill>
                  <a:schemeClr val="tx1"/>
                </a:solidFill>
              </a:rPr>
              <a:t>Etapa  </a:t>
            </a:r>
            <a:r>
              <a:rPr lang="es-MX" sz="2200" b="1" dirty="0">
                <a:solidFill>
                  <a:schemeClr val="tx1"/>
                </a:solidFill>
              </a:rPr>
              <a:t>3.</a:t>
            </a:r>
            <a:r>
              <a:rPr lang="es-MX" sz="2200" dirty="0">
                <a:solidFill>
                  <a:schemeClr val="tx1"/>
                </a:solidFill>
              </a:rPr>
              <a:t> Logística en general.</a:t>
            </a:r>
          </a:p>
          <a:p>
            <a:pPr marL="0" indent="0" algn="just">
              <a:buNone/>
            </a:pPr>
            <a:r>
              <a:rPr lang="es-MX" sz="2200" b="1" dirty="0">
                <a:solidFill>
                  <a:schemeClr val="tx1"/>
                </a:solidFill>
              </a:rPr>
              <a:t>Etapa 4. </a:t>
            </a:r>
            <a:r>
              <a:rPr lang="es-MX" sz="2200" dirty="0">
                <a:solidFill>
                  <a:schemeClr val="tx1"/>
                </a:solidFill>
              </a:rPr>
              <a:t>Operaciones Buque – Tierra y viceversa.</a:t>
            </a:r>
          </a:p>
          <a:p>
            <a:pPr marL="0" indent="0" algn="just">
              <a:buNone/>
            </a:pPr>
            <a:r>
              <a:rPr lang="es-MX" sz="2200" b="1" dirty="0">
                <a:solidFill>
                  <a:schemeClr val="tx1"/>
                </a:solidFill>
              </a:rPr>
              <a:t>Etapa 5. </a:t>
            </a:r>
            <a:r>
              <a:rPr lang="es-MX" sz="2200" dirty="0">
                <a:solidFill>
                  <a:schemeClr val="tx1"/>
                </a:solidFill>
              </a:rPr>
              <a:t>Planeación Estiba – Buques, control de productividades, control de itinerarios, control de combustibles, manejo de flotas, estadísticas, análisis operativos, análisis y control de área de oportunidad, etc.</a:t>
            </a:r>
          </a:p>
          <a:p>
            <a:pPr marL="0" indent="0" algn="just">
              <a:buNone/>
            </a:pPr>
            <a:r>
              <a:rPr lang="es-MX" sz="2200" b="1" dirty="0">
                <a:solidFill>
                  <a:schemeClr val="tx1"/>
                </a:solidFill>
              </a:rPr>
              <a:t>Entre la etapa 4 y 5, </a:t>
            </a:r>
            <a:r>
              <a:rPr lang="es-MX" sz="2200" dirty="0">
                <a:solidFill>
                  <a:schemeClr val="tx1"/>
                </a:solidFill>
              </a:rPr>
              <a:t>el Proyecto es abrir un centro de operaciones en un predio localizado en la desembocadura del Rio Medio en playa norte en Veracruz, Ver.; lugar muy cercano al Nuevo puerto.</a:t>
            </a:r>
          </a:p>
          <a:p>
            <a:pPr marL="0" indent="0" algn="just">
              <a:buNone/>
            </a:pPr>
            <a:r>
              <a:rPr lang="es-MX" sz="2200" b="1" dirty="0">
                <a:solidFill>
                  <a:schemeClr val="tx1"/>
                </a:solidFill>
              </a:rPr>
              <a:t>Etapa 6. </a:t>
            </a:r>
            <a:r>
              <a:rPr lang="es-MX" sz="2200" dirty="0">
                <a:solidFill>
                  <a:schemeClr val="tx1"/>
                </a:solidFill>
              </a:rPr>
              <a:t>Fumigaciones en general.</a:t>
            </a:r>
          </a:p>
        </p:txBody>
      </p: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971" y="458912"/>
            <a:ext cx="1906047" cy="1906047"/>
          </a:xfrm>
          <a:prstGeom prst="rect">
            <a:avLst/>
          </a:prstGeom>
          <a:ln>
            <a:noFill/>
          </a:ln>
          <a:effectLst>
            <a:outerShdw blurRad="292100" dist="139700" dir="2700000" algn="tl" rotWithShape="0">
              <a:srgbClr val="333333">
                <a:alpha val="65000"/>
              </a:srgbClr>
            </a:outerShdw>
          </a:effectLst>
        </p:spPr>
      </p:pic>
      <p:pic>
        <p:nvPicPr>
          <p:cNvPr id="9" name="Picture 3">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7691" y="6170188"/>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73886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dirty="0"/>
              <a:t>PROYECTED GROWING</a:t>
            </a:r>
          </a:p>
        </p:txBody>
      </p:sp>
      <p:grpSp>
        <p:nvGrpSpPr>
          <p:cNvPr id="4" name="Grupo 3"/>
          <p:cNvGrpSpPr/>
          <p:nvPr/>
        </p:nvGrpSpPr>
        <p:grpSpPr>
          <a:xfrm>
            <a:off x="4153524" y="1265698"/>
            <a:ext cx="4990476" cy="5592302"/>
            <a:chOff x="4153524" y="1265698"/>
            <a:chExt cx="4990476" cy="5592302"/>
          </a:xfrm>
        </p:grpSpPr>
        <p:pic>
          <p:nvPicPr>
            <p:cNvPr id="5" name="Imagen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3" name="Marcador de contenido 2"/>
          <p:cNvSpPr>
            <a:spLocks noGrp="1"/>
          </p:cNvSpPr>
          <p:nvPr>
            <p:ph idx="1"/>
          </p:nvPr>
        </p:nvSpPr>
        <p:spPr>
          <a:xfrm>
            <a:off x="2609850" y="762000"/>
            <a:ext cx="6232221" cy="5222748"/>
          </a:xfrm>
        </p:spPr>
        <p:txBody>
          <a:bodyPr>
            <a:normAutofit/>
          </a:bodyPr>
          <a:lstStyle/>
          <a:p>
            <a:pPr marL="0" indent="0" algn="just">
              <a:buNone/>
            </a:pPr>
            <a:r>
              <a:rPr lang="en-US" sz="2100" b="1" dirty="0" err="1">
                <a:solidFill>
                  <a:schemeClr val="tx1"/>
                </a:solidFill>
              </a:rPr>
              <a:t>Etapa</a:t>
            </a:r>
            <a:r>
              <a:rPr lang="en-US" sz="2100" b="1" dirty="0">
                <a:solidFill>
                  <a:schemeClr val="tx1"/>
                </a:solidFill>
              </a:rPr>
              <a:t> 1. </a:t>
            </a:r>
            <a:r>
              <a:rPr lang="en-US" sz="2100" dirty="0" err="1">
                <a:solidFill>
                  <a:schemeClr val="tx1"/>
                </a:solidFill>
              </a:rPr>
              <a:t>En</a:t>
            </a:r>
            <a:r>
              <a:rPr lang="en-US" sz="2100" dirty="0">
                <a:solidFill>
                  <a:schemeClr val="tx1"/>
                </a:solidFill>
              </a:rPr>
              <a:t> </a:t>
            </a:r>
            <a:r>
              <a:rPr lang="en-US" sz="2100" dirty="0" err="1">
                <a:solidFill>
                  <a:schemeClr val="tx1"/>
                </a:solidFill>
              </a:rPr>
              <a:t>proceso</a:t>
            </a:r>
            <a:endParaRPr lang="en-US" sz="2100" dirty="0">
              <a:solidFill>
                <a:schemeClr val="tx1"/>
              </a:solidFill>
            </a:endParaRPr>
          </a:p>
          <a:p>
            <a:pPr marL="0" indent="0" algn="just">
              <a:buNone/>
            </a:pPr>
            <a:r>
              <a:rPr lang="en-US" sz="2100" b="1" dirty="0" err="1">
                <a:solidFill>
                  <a:schemeClr val="tx1"/>
                </a:solidFill>
              </a:rPr>
              <a:t>Etapa</a:t>
            </a:r>
            <a:r>
              <a:rPr lang="en-US" sz="2100" b="1" dirty="0">
                <a:solidFill>
                  <a:schemeClr val="tx1"/>
                </a:solidFill>
              </a:rPr>
              <a:t> 2. </a:t>
            </a:r>
            <a:r>
              <a:rPr lang="en-US" sz="2100" dirty="0" err="1">
                <a:solidFill>
                  <a:schemeClr val="tx1"/>
                </a:solidFill>
              </a:rPr>
              <a:t>Por</a:t>
            </a:r>
            <a:r>
              <a:rPr lang="en-US" sz="2100" dirty="0">
                <a:solidFill>
                  <a:schemeClr val="tx1"/>
                </a:solidFill>
              </a:rPr>
              <a:t> </a:t>
            </a:r>
            <a:r>
              <a:rPr lang="en-US" sz="2100" dirty="0" err="1">
                <a:solidFill>
                  <a:schemeClr val="tx1"/>
                </a:solidFill>
              </a:rPr>
              <a:t>iniciar</a:t>
            </a:r>
            <a:r>
              <a:rPr lang="en-US" sz="2100" dirty="0">
                <a:solidFill>
                  <a:schemeClr val="tx1"/>
                </a:solidFill>
              </a:rPr>
              <a:t> </a:t>
            </a:r>
            <a:r>
              <a:rPr lang="en-US" sz="2100" dirty="0" err="1">
                <a:solidFill>
                  <a:schemeClr val="tx1"/>
                </a:solidFill>
              </a:rPr>
              <a:t>tentativamente</a:t>
            </a:r>
            <a:r>
              <a:rPr lang="en-US" sz="2100" dirty="0">
                <a:solidFill>
                  <a:schemeClr val="tx1"/>
                </a:solidFill>
              </a:rPr>
              <a:t> el </a:t>
            </a:r>
            <a:r>
              <a:rPr lang="en-US" sz="2100" b="1" dirty="0">
                <a:solidFill>
                  <a:schemeClr val="tx1"/>
                </a:solidFill>
              </a:rPr>
              <a:t>1ro. de </a:t>
            </a:r>
            <a:r>
              <a:rPr lang="en-US" sz="2100" b="1" dirty="0" err="1">
                <a:solidFill>
                  <a:schemeClr val="tx1"/>
                </a:solidFill>
              </a:rPr>
              <a:t>Junio</a:t>
            </a:r>
            <a:r>
              <a:rPr lang="en-US" sz="2100" b="1" dirty="0">
                <a:solidFill>
                  <a:schemeClr val="tx1"/>
                </a:solidFill>
              </a:rPr>
              <a:t> de 2016 (</a:t>
            </a:r>
            <a:r>
              <a:rPr lang="en-US" sz="2100" b="1" dirty="0" err="1">
                <a:solidFill>
                  <a:schemeClr val="tx1"/>
                </a:solidFill>
              </a:rPr>
              <a:t>Día</a:t>
            </a:r>
            <a:r>
              <a:rPr lang="en-US" sz="2100" b="1" dirty="0">
                <a:solidFill>
                  <a:schemeClr val="tx1"/>
                </a:solidFill>
              </a:rPr>
              <a:t> de la Marina </a:t>
            </a:r>
            <a:r>
              <a:rPr lang="en-US" sz="2100" b="1" dirty="0" err="1">
                <a:solidFill>
                  <a:schemeClr val="tx1"/>
                </a:solidFill>
              </a:rPr>
              <a:t>Mercante</a:t>
            </a:r>
            <a:r>
              <a:rPr lang="en-US" sz="2100" b="1" dirty="0">
                <a:solidFill>
                  <a:schemeClr val="tx1"/>
                </a:solidFill>
              </a:rPr>
              <a:t> Nacional)</a:t>
            </a:r>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971" y="458912"/>
            <a:ext cx="1906047" cy="1906047"/>
          </a:xfrm>
          <a:prstGeom prst="rect">
            <a:avLst/>
          </a:prstGeom>
          <a:ln>
            <a:noFill/>
          </a:ln>
          <a:effectLst>
            <a:outerShdw blurRad="292100" dist="139700" dir="2700000" algn="tl" rotWithShape="0">
              <a:srgbClr val="333333">
                <a:alpha val="65000"/>
              </a:srgbClr>
            </a:outerShdw>
          </a:effectLst>
        </p:spPr>
      </p:pic>
      <p:pic>
        <p:nvPicPr>
          <p:cNvPr id="9" name="Picture 3">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7691" y="6170188"/>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4761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0" y="1143000"/>
            <a:ext cx="2664542" cy="2194560"/>
          </a:xfrm>
        </p:spPr>
        <p:txBody>
          <a:bodyPr>
            <a:normAutofit/>
          </a:bodyPr>
          <a:lstStyle/>
          <a:p>
            <a:r>
              <a:rPr lang="es-MX" dirty="0"/>
              <a:t>I.</a:t>
            </a:r>
            <a:br>
              <a:rPr lang="es-MX" dirty="0"/>
            </a:br>
            <a:r>
              <a:rPr lang="es-MX" sz="2700" dirty="0"/>
              <a:t>INTRODUCTION</a:t>
            </a:r>
          </a:p>
        </p:txBody>
      </p:sp>
      <p:sp>
        <p:nvSpPr>
          <p:cNvPr id="6" name="Marcador de texto 5"/>
          <p:cNvSpPr>
            <a:spLocks noGrp="1"/>
          </p:cNvSpPr>
          <p:nvPr>
            <p:ph type="body" sz="half" idx="2"/>
          </p:nvPr>
        </p:nvSpPr>
        <p:spPr>
          <a:xfrm>
            <a:off x="56559" y="3340602"/>
            <a:ext cx="2125980" cy="2560320"/>
          </a:xfrm>
        </p:spPr>
        <p:txBody>
          <a:bodyPr/>
          <a:lstStyle/>
          <a:p>
            <a:pPr algn="just"/>
            <a:r>
              <a:rPr lang="es-MX" dirty="0"/>
              <a:t>THROUGH THIS SECTION, WE EXPLAIN THE DESCRIPTION OF THE  JOB THAT A MARINE CARGO SURVERYOR HAVE TO DO.</a:t>
            </a:r>
          </a:p>
        </p:txBody>
      </p:sp>
      <p:pic>
        <p:nvPicPr>
          <p:cNvPr id="3" name="Marcador de posición de imagen 2"/>
          <p:cNvPicPr>
            <a:picLocks noGrp="1" noChangeAspect="1"/>
          </p:cNvPicPr>
          <p:nvPr>
            <p:ph type="pic" idx="1"/>
          </p:nvPr>
        </p:nvPicPr>
        <p:blipFill>
          <a:blip r:embed="rId2">
            <a:extLst>
              <a:ext uri="{28A0092B-C50C-407E-A947-70E740481C1C}">
                <a14:useLocalDpi xmlns:a14="http://schemas.microsoft.com/office/drawing/2010/main" val="0"/>
              </a:ext>
            </a:extLst>
          </a:blip>
          <a:srcRect l="12092" r="12092"/>
          <a:stretch>
            <a:fillRect/>
          </a:stretch>
        </p:blipFill>
        <p:spPr/>
      </p:pic>
      <p:pic>
        <p:nvPicPr>
          <p:cNvPr id="7" name="Picture 3">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7691" y="6170188"/>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43521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4153524" y="1265698"/>
            <a:ext cx="4990476" cy="5592302"/>
            <a:chOff x="4153524" y="1265698"/>
            <a:chExt cx="4990476" cy="5592302"/>
          </a:xfrm>
        </p:grpSpPr>
        <p:pic>
          <p:nvPicPr>
            <p:cNvPr id="7" name="Imagen 6"/>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5" name="Título 4"/>
          <p:cNvSpPr>
            <a:spLocks noGrp="1"/>
          </p:cNvSpPr>
          <p:nvPr>
            <p:ph type="title"/>
          </p:nvPr>
        </p:nvSpPr>
        <p:spPr>
          <a:xfrm>
            <a:off x="0" y="1123838"/>
            <a:ext cx="2558265" cy="4601183"/>
          </a:xfrm>
        </p:spPr>
        <p:txBody>
          <a:bodyPr>
            <a:normAutofit/>
          </a:bodyPr>
          <a:lstStyle/>
          <a:p>
            <a:pPr algn="ctr"/>
            <a:r>
              <a:rPr lang="es-MX" sz="2800" dirty="0"/>
              <a:t>DEFINITIONS OF INSPECTIONS AND SURVEYS</a:t>
            </a:r>
          </a:p>
        </p:txBody>
      </p:sp>
      <p:sp>
        <p:nvSpPr>
          <p:cNvPr id="2" name="Marcador de contenido 1"/>
          <p:cNvSpPr>
            <a:spLocks noGrp="1"/>
          </p:cNvSpPr>
          <p:nvPr>
            <p:ph idx="1"/>
          </p:nvPr>
        </p:nvSpPr>
        <p:spPr/>
        <p:txBody>
          <a:bodyPr>
            <a:normAutofit/>
          </a:bodyPr>
          <a:lstStyle/>
          <a:p>
            <a:pPr marL="0" indent="0" algn="just">
              <a:buNone/>
            </a:pPr>
            <a:r>
              <a:rPr lang="en-US" sz="2000" dirty="0">
                <a:solidFill>
                  <a:schemeClr val="tx1"/>
                </a:solidFill>
                <a:cs typeface="Arial" panose="020B0604020202020204" pitchFamily="34" charset="0"/>
              </a:rPr>
              <a:t>The root word for “</a:t>
            </a:r>
            <a:r>
              <a:rPr lang="en-US" sz="2000" b="1" dirty="0">
                <a:solidFill>
                  <a:schemeClr val="tx1"/>
                </a:solidFill>
                <a:cs typeface="Arial" panose="020B0604020202020204" pitchFamily="34" charset="0"/>
              </a:rPr>
              <a:t>inspection”</a:t>
            </a:r>
            <a:r>
              <a:rPr lang="en-US" sz="2000" dirty="0">
                <a:solidFill>
                  <a:schemeClr val="tx1"/>
                </a:solidFill>
                <a:cs typeface="Arial" panose="020B0604020202020204" pitchFamily="34" charset="0"/>
              </a:rPr>
              <a:t> is “</a:t>
            </a:r>
            <a:r>
              <a:rPr lang="en-US" sz="2000" b="1" dirty="0">
                <a:solidFill>
                  <a:schemeClr val="tx1"/>
                </a:solidFill>
                <a:cs typeface="Arial" panose="020B0604020202020204" pitchFamily="34" charset="0"/>
              </a:rPr>
              <a:t>inspect”</a:t>
            </a:r>
            <a:r>
              <a:rPr lang="en-US" sz="2000" dirty="0">
                <a:solidFill>
                  <a:schemeClr val="tx1"/>
                </a:solidFill>
                <a:cs typeface="Arial" panose="020B0604020202020204" pitchFamily="34" charset="0"/>
              </a:rPr>
              <a:t> which Webster's New World </a:t>
            </a:r>
            <a:r>
              <a:rPr lang="es-MX" sz="2000" dirty="0" err="1">
                <a:solidFill>
                  <a:schemeClr val="tx1"/>
                </a:solidFill>
                <a:cs typeface="Arial" panose="020B0604020202020204" pitchFamily="34" charset="0"/>
              </a:rPr>
              <a:t>Dictionary</a:t>
            </a:r>
            <a:r>
              <a:rPr lang="es-MX" sz="2000" dirty="0">
                <a:solidFill>
                  <a:schemeClr val="tx1"/>
                </a:solidFill>
                <a:cs typeface="Arial" panose="020B0604020202020204" pitchFamily="34" charset="0"/>
              </a:rPr>
              <a:t> defines as :</a:t>
            </a:r>
          </a:p>
          <a:p>
            <a:pPr marL="0" indent="0" algn="just">
              <a:buNone/>
            </a:pPr>
            <a:r>
              <a:rPr lang="en-US" sz="2000" dirty="0">
                <a:solidFill>
                  <a:schemeClr val="tx1"/>
                </a:solidFill>
                <a:cs typeface="Arial" panose="020B0604020202020204" pitchFamily="34" charset="0"/>
              </a:rPr>
              <a:t>(1) to look at carefully; examine critically, especially in order to detect flaws, errors, etc.</a:t>
            </a:r>
          </a:p>
          <a:p>
            <a:pPr marL="0" indent="0" algn="just">
              <a:buNone/>
            </a:pPr>
            <a:r>
              <a:rPr lang="en-US" sz="2000" dirty="0">
                <a:solidFill>
                  <a:schemeClr val="tx1"/>
                </a:solidFill>
                <a:cs typeface="Arial" panose="020B0604020202020204" pitchFamily="34" charset="0"/>
              </a:rPr>
              <a:t>(2) to examine or review.</a:t>
            </a:r>
          </a:p>
          <a:p>
            <a:pPr marL="0" indent="0" algn="just">
              <a:buNone/>
            </a:pPr>
            <a:endParaRPr lang="en-US" sz="2000" dirty="0">
              <a:solidFill>
                <a:schemeClr val="tx1"/>
              </a:solidFill>
              <a:cs typeface="Arial" panose="020B0604020202020204" pitchFamily="34" charset="0"/>
            </a:endParaRPr>
          </a:p>
          <a:p>
            <a:pPr marL="0" indent="0" algn="just">
              <a:buNone/>
            </a:pPr>
            <a:r>
              <a:rPr lang="en-US" sz="2000" b="1" dirty="0">
                <a:solidFill>
                  <a:schemeClr val="tx1"/>
                </a:solidFill>
                <a:cs typeface="Arial" panose="020B0604020202020204" pitchFamily="34" charset="0"/>
              </a:rPr>
              <a:t>“inspection”</a:t>
            </a:r>
            <a:r>
              <a:rPr lang="en-US" sz="2000" dirty="0">
                <a:solidFill>
                  <a:schemeClr val="tx1"/>
                </a:solidFill>
                <a:cs typeface="Arial" panose="020B0604020202020204" pitchFamily="34" charset="0"/>
              </a:rPr>
              <a:t> is then defined as :</a:t>
            </a:r>
          </a:p>
          <a:p>
            <a:pPr marL="0" indent="0" algn="just">
              <a:buNone/>
            </a:pPr>
            <a:endParaRPr lang="en-US" sz="2000" dirty="0">
              <a:solidFill>
                <a:schemeClr val="tx1"/>
              </a:solidFill>
              <a:cs typeface="Arial" panose="020B0604020202020204" pitchFamily="34" charset="0"/>
            </a:endParaRPr>
          </a:p>
          <a:p>
            <a:pPr marL="0" indent="0" algn="just">
              <a:buNone/>
            </a:pPr>
            <a:r>
              <a:rPr lang="en-US" sz="2000" dirty="0">
                <a:solidFill>
                  <a:schemeClr val="tx1"/>
                </a:solidFill>
                <a:cs typeface="Arial" panose="020B0604020202020204" pitchFamily="34" charset="0"/>
              </a:rPr>
              <a:t>(1) critical examination</a:t>
            </a:r>
          </a:p>
          <a:p>
            <a:pPr marL="0" indent="0" algn="just">
              <a:buNone/>
            </a:pPr>
            <a:r>
              <a:rPr lang="en-US" sz="2000" dirty="0">
                <a:solidFill>
                  <a:schemeClr val="tx1"/>
                </a:solidFill>
                <a:cs typeface="Arial" panose="020B0604020202020204" pitchFamily="34" charset="0"/>
              </a:rPr>
              <a:t>(2) official examination or review.</a:t>
            </a:r>
          </a:p>
        </p:txBody>
      </p:sp>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623" y="417858"/>
            <a:ext cx="1695679" cy="1695679"/>
          </a:xfrm>
          <a:prstGeom prst="rect">
            <a:avLst/>
          </a:prstGeom>
          <a:ln>
            <a:noFill/>
          </a:ln>
          <a:effectLst>
            <a:outerShdw blurRad="292100" dist="139700" dir="2700000" algn="tl" rotWithShape="0">
              <a:srgbClr val="333333">
                <a:alpha val="65000"/>
              </a:srgbClr>
            </a:outerShdw>
          </a:effectLst>
        </p:spPr>
      </p:pic>
      <p:pic>
        <p:nvPicPr>
          <p:cNvPr id="10" name="Picture 3">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7691" y="6170188"/>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8333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sp>
        <p:nvSpPr>
          <p:cNvPr id="2" name="Título 1"/>
          <p:cNvSpPr>
            <a:spLocks noGrp="1"/>
          </p:cNvSpPr>
          <p:nvPr>
            <p:ph type="title"/>
          </p:nvPr>
        </p:nvSpPr>
        <p:spPr>
          <a:xfrm>
            <a:off x="0" y="1123838"/>
            <a:ext cx="2526889" cy="4601183"/>
          </a:xfrm>
        </p:spPr>
        <p:txBody>
          <a:bodyPr>
            <a:normAutofit/>
          </a:bodyPr>
          <a:lstStyle/>
          <a:p>
            <a:pPr algn="ctr"/>
            <a:br>
              <a:rPr lang="en-US" sz="4800" b="1" dirty="0">
                <a:effectLst>
                  <a:outerShdw blurRad="38100" dist="38100" dir="2700000" algn="tl">
                    <a:srgbClr val="000000">
                      <a:alpha val="43137"/>
                    </a:srgbClr>
                  </a:outerShdw>
                </a:effectLst>
              </a:rPr>
            </a:br>
            <a:r>
              <a:rPr lang="en-US" sz="4800" b="1" dirty="0">
                <a:effectLst>
                  <a:outerShdw blurRad="38100" dist="38100" dir="2700000" algn="tl">
                    <a:srgbClr val="000000">
                      <a:alpha val="43137"/>
                    </a:srgbClr>
                  </a:outerShdw>
                </a:effectLst>
              </a:rPr>
              <a:t>DAY </a:t>
            </a:r>
            <a:br>
              <a:rPr lang="en-US" sz="4800" b="1" dirty="0">
                <a:effectLst>
                  <a:outerShdw blurRad="38100" dist="38100" dir="2700000" algn="tl">
                    <a:srgbClr val="000000">
                      <a:alpha val="43137"/>
                    </a:srgbClr>
                  </a:outerShdw>
                </a:effectLst>
              </a:rPr>
            </a:br>
            <a:r>
              <a:rPr lang="en-US" sz="4800" b="1" dirty="0">
                <a:effectLst>
                  <a:outerShdw blurRad="38100" dist="38100" dir="2700000" algn="tl">
                    <a:srgbClr val="000000">
                      <a:alpha val="43137"/>
                    </a:srgbClr>
                  </a:outerShdw>
                </a:effectLst>
              </a:rPr>
              <a:t>ONE</a:t>
            </a:r>
            <a:endParaRPr lang="es-MX" sz="4800" b="1" dirty="0">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2717442" y="864108"/>
            <a:ext cx="6027313" cy="5120640"/>
          </a:xfrm>
        </p:spPr>
        <p:txBody>
          <a:bodyPr>
            <a:noAutofit/>
          </a:bodyPr>
          <a:lstStyle/>
          <a:p>
            <a:pPr>
              <a:lnSpc>
                <a:spcPct val="100000"/>
              </a:lnSpc>
              <a:spcBef>
                <a:spcPts val="0"/>
              </a:spcBef>
            </a:pPr>
            <a:r>
              <a:rPr lang="en-US" sz="1400" b="1" dirty="0">
                <a:solidFill>
                  <a:schemeClr val="tx1"/>
                </a:solidFill>
                <a:latin typeface="Arial" panose="020B0604020202020204" pitchFamily="34" charset="0"/>
                <a:cs typeface="Arial" panose="020B0604020202020204" pitchFamily="34" charset="0"/>
              </a:rPr>
              <a:t>OVER AND MATERIAL REFERENCES</a:t>
            </a:r>
          </a:p>
          <a:p>
            <a:pPr>
              <a:lnSpc>
                <a:spcPct val="100000"/>
              </a:lnSpc>
              <a:spcBef>
                <a:spcPts val="0"/>
              </a:spcBef>
            </a:pPr>
            <a:r>
              <a:rPr lang="en-US" sz="1400" b="1" dirty="0">
                <a:solidFill>
                  <a:schemeClr val="tx1"/>
                </a:solidFill>
                <a:latin typeface="Arial" panose="020B0604020202020204" pitchFamily="34" charset="0"/>
                <a:cs typeface="Arial" panose="020B0604020202020204" pitchFamily="34" charset="0"/>
                <a:hlinkClick r:id="rId4" action="ppaction://hlinksldjump"/>
              </a:rPr>
              <a:t>WELCOME</a:t>
            </a:r>
            <a:r>
              <a:rPr lang="en-US" sz="1400" b="1" dirty="0">
                <a:solidFill>
                  <a:schemeClr val="tx1"/>
                </a:solidFill>
                <a:latin typeface="Arial" panose="020B0604020202020204" pitchFamily="34" charset="0"/>
                <a:cs typeface="Arial" panose="020B0604020202020204" pitchFamily="34" charset="0"/>
              </a:rPr>
              <a:t>			</a:t>
            </a:r>
          </a:p>
          <a:p>
            <a:pPr>
              <a:lnSpc>
                <a:spcPct val="150000"/>
              </a:lnSpc>
              <a:spcBef>
                <a:spcPts val="0"/>
              </a:spcBef>
            </a:pPr>
            <a:r>
              <a:rPr lang="en-US" sz="1400" b="1" dirty="0">
                <a:solidFill>
                  <a:schemeClr val="tx1"/>
                </a:solidFill>
                <a:latin typeface="Arial" panose="020B0604020202020204" pitchFamily="34" charset="0"/>
                <a:cs typeface="Arial" panose="020B0604020202020204" pitchFamily="34" charset="0"/>
                <a:hlinkClick r:id="rId5" action="ppaction://hlinksldjump"/>
              </a:rPr>
              <a:t>WHO WE ARE?</a:t>
            </a:r>
            <a:endParaRPr lang="en-US" sz="1400" b="1" dirty="0">
              <a:solidFill>
                <a:schemeClr val="tx1"/>
              </a:solidFill>
              <a:latin typeface="Arial" panose="020B0604020202020204" pitchFamily="34" charset="0"/>
              <a:cs typeface="Arial" panose="020B0604020202020204" pitchFamily="34" charset="0"/>
            </a:endParaRPr>
          </a:p>
          <a:p>
            <a:pPr>
              <a:lnSpc>
                <a:spcPct val="150000"/>
              </a:lnSpc>
              <a:spcBef>
                <a:spcPts val="0"/>
              </a:spcBef>
            </a:pPr>
            <a:r>
              <a:rPr lang="en-US" sz="1400" b="1" dirty="0">
                <a:solidFill>
                  <a:schemeClr val="tx1"/>
                </a:solidFill>
                <a:latin typeface="Arial" panose="020B0604020202020204" pitchFamily="34" charset="0"/>
                <a:cs typeface="Arial" panose="020B0604020202020204" pitchFamily="34" charset="0"/>
                <a:hlinkClick r:id="rId6" action="ppaction://hlinksldjump"/>
              </a:rPr>
              <a:t>ABOUT TRANSGLOBAL SOS</a:t>
            </a:r>
            <a:endParaRPr lang="en-US" sz="1400" b="1" dirty="0">
              <a:solidFill>
                <a:schemeClr val="tx1"/>
              </a:solidFill>
              <a:latin typeface="Arial" panose="020B0604020202020204" pitchFamily="34" charset="0"/>
              <a:cs typeface="Arial" panose="020B0604020202020204" pitchFamily="34" charset="0"/>
            </a:endParaRPr>
          </a:p>
          <a:p>
            <a:pPr>
              <a:lnSpc>
                <a:spcPct val="150000"/>
              </a:lnSpc>
              <a:spcBef>
                <a:spcPts val="0"/>
              </a:spcBef>
            </a:pPr>
            <a:r>
              <a:rPr lang="en-US" sz="1400" b="1" dirty="0">
                <a:solidFill>
                  <a:schemeClr val="tx1"/>
                </a:solidFill>
                <a:latin typeface="Arial" panose="020B0604020202020204" pitchFamily="34" charset="0"/>
                <a:cs typeface="Arial" panose="020B0604020202020204" pitchFamily="34" charset="0"/>
                <a:hlinkClick r:id="rId7" action="ppaction://hlinksldjump"/>
              </a:rPr>
              <a:t>MISSION</a:t>
            </a:r>
            <a:endParaRPr lang="en-US" sz="1400" b="1" dirty="0">
              <a:solidFill>
                <a:schemeClr val="tx1"/>
              </a:solidFill>
              <a:latin typeface="Arial" panose="020B0604020202020204" pitchFamily="34" charset="0"/>
              <a:cs typeface="Arial" panose="020B0604020202020204" pitchFamily="34" charset="0"/>
            </a:endParaRPr>
          </a:p>
          <a:p>
            <a:pPr>
              <a:lnSpc>
                <a:spcPct val="150000"/>
              </a:lnSpc>
              <a:spcBef>
                <a:spcPts val="0"/>
              </a:spcBef>
            </a:pPr>
            <a:r>
              <a:rPr lang="en-US" sz="1400" b="1" dirty="0">
                <a:solidFill>
                  <a:schemeClr val="tx1"/>
                </a:solidFill>
                <a:latin typeface="Arial" panose="020B0604020202020204" pitchFamily="34" charset="0"/>
                <a:cs typeface="Arial" panose="020B0604020202020204" pitchFamily="34" charset="0"/>
                <a:hlinkClick r:id="rId8" action="ppaction://hlinksldjump"/>
              </a:rPr>
              <a:t>VISION</a:t>
            </a:r>
            <a:endParaRPr lang="en-US" sz="1400" b="1" dirty="0">
              <a:solidFill>
                <a:schemeClr val="tx1"/>
              </a:solidFill>
              <a:latin typeface="Arial" panose="020B0604020202020204" pitchFamily="34" charset="0"/>
              <a:cs typeface="Arial" panose="020B0604020202020204" pitchFamily="34" charset="0"/>
            </a:endParaRPr>
          </a:p>
          <a:p>
            <a:pPr>
              <a:lnSpc>
                <a:spcPct val="150000"/>
              </a:lnSpc>
              <a:spcBef>
                <a:spcPts val="0"/>
              </a:spcBef>
            </a:pPr>
            <a:r>
              <a:rPr lang="en-US" sz="1400" b="1" dirty="0">
                <a:solidFill>
                  <a:schemeClr val="tx1"/>
                </a:solidFill>
                <a:latin typeface="Arial" panose="020B0604020202020204" pitchFamily="34" charset="0"/>
                <a:cs typeface="Arial" panose="020B0604020202020204" pitchFamily="34" charset="0"/>
                <a:hlinkClick r:id="rId9" action="ppaction://hlinksldjump"/>
              </a:rPr>
              <a:t>OBJECTIVES</a:t>
            </a:r>
            <a:endParaRPr lang="en-US" sz="1400" b="1" dirty="0">
              <a:solidFill>
                <a:schemeClr val="tx1"/>
              </a:solidFill>
              <a:latin typeface="Arial" panose="020B0604020202020204" pitchFamily="34" charset="0"/>
              <a:cs typeface="Arial" panose="020B0604020202020204" pitchFamily="34" charset="0"/>
            </a:endParaRPr>
          </a:p>
          <a:p>
            <a:pPr>
              <a:lnSpc>
                <a:spcPct val="150000"/>
              </a:lnSpc>
              <a:spcBef>
                <a:spcPts val="0"/>
              </a:spcBef>
            </a:pPr>
            <a:r>
              <a:rPr lang="en-US" sz="1400" b="1" dirty="0">
                <a:solidFill>
                  <a:schemeClr val="tx1"/>
                </a:solidFill>
                <a:latin typeface="Arial" panose="020B0604020202020204" pitchFamily="34" charset="0"/>
                <a:cs typeface="Arial" panose="020B0604020202020204" pitchFamily="34" charset="0"/>
                <a:hlinkClick r:id="rId10" action="ppaction://hlinksldjump"/>
              </a:rPr>
              <a:t>OUR GLOBAL SERVICES</a:t>
            </a:r>
            <a:endParaRPr lang="en-US" sz="1400" b="1" dirty="0">
              <a:solidFill>
                <a:schemeClr val="tx1"/>
              </a:solidFill>
              <a:latin typeface="Arial" panose="020B0604020202020204" pitchFamily="34" charset="0"/>
              <a:cs typeface="Arial" panose="020B0604020202020204" pitchFamily="34" charset="0"/>
            </a:endParaRPr>
          </a:p>
          <a:p>
            <a:pPr>
              <a:lnSpc>
                <a:spcPct val="150000"/>
              </a:lnSpc>
              <a:spcBef>
                <a:spcPts val="0"/>
              </a:spcBef>
            </a:pPr>
            <a:r>
              <a:rPr lang="en-US" sz="1400" b="1" dirty="0">
                <a:solidFill>
                  <a:schemeClr val="tx1"/>
                </a:solidFill>
                <a:latin typeface="Arial" panose="020B0604020202020204" pitchFamily="34" charset="0"/>
                <a:cs typeface="Arial" panose="020B0604020202020204" pitchFamily="34" charset="0"/>
                <a:hlinkClick r:id="rId11" action="ppaction://hlinksldjump"/>
              </a:rPr>
              <a:t>WHAT WE EXPECT FROM YOU?</a:t>
            </a:r>
            <a:endParaRPr lang="en-US" sz="1400" b="1" dirty="0">
              <a:solidFill>
                <a:schemeClr val="tx1"/>
              </a:solidFill>
              <a:latin typeface="Arial" panose="020B0604020202020204" pitchFamily="34" charset="0"/>
              <a:cs typeface="Arial" panose="020B0604020202020204" pitchFamily="34" charset="0"/>
            </a:endParaRPr>
          </a:p>
          <a:p>
            <a:pPr>
              <a:lnSpc>
                <a:spcPct val="150000"/>
              </a:lnSpc>
              <a:spcBef>
                <a:spcPts val="0"/>
              </a:spcBef>
            </a:pPr>
            <a:r>
              <a:rPr lang="en-US" sz="1400" b="1" dirty="0">
                <a:solidFill>
                  <a:schemeClr val="tx1"/>
                </a:solidFill>
                <a:latin typeface="Arial" panose="020B0604020202020204" pitchFamily="34" charset="0"/>
                <a:cs typeface="Arial" panose="020B0604020202020204" pitchFamily="34" charset="0"/>
                <a:hlinkClick r:id="rId12" action="ppaction://hlinksldjump"/>
              </a:rPr>
              <a:t>PROYECTED GROWING</a:t>
            </a:r>
            <a:endParaRPr lang="en-US" sz="1400" b="1" dirty="0">
              <a:solidFill>
                <a:schemeClr val="tx1"/>
              </a:solidFill>
              <a:latin typeface="Arial" panose="020B0604020202020204" pitchFamily="34" charset="0"/>
              <a:cs typeface="Arial" panose="020B0604020202020204" pitchFamily="34" charset="0"/>
            </a:endParaRPr>
          </a:p>
          <a:p>
            <a:pPr marL="0" indent="0">
              <a:lnSpc>
                <a:spcPct val="150000"/>
              </a:lnSpc>
              <a:spcBef>
                <a:spcPts val="0"/>
              </a:spcBef>
              <a:buNone/>
            </a:pPr>
            <a:r>
              <a:rPr lang="en-US" sz="1400" b="1" dirty="0">
                <a:solidFill>
                  <a:schemeClr val="tx1"/>
                </a:solidFill>
                <a:latin typeface="Arial" panose="020B0604020202020204" pitchFamily="34" charset="0"/>
                <a:cs typeface="Arial" panose="020B0604020202020204" pitchFamily="34" charset="0"/>
              </a:rPr>
              <a:t>				</a:t>
            </a:r>
          </a:p>
          <a:p>
            <a:pPr marL="0" indent="0">
              <a:lnSpc>
                <a:spcPct val="100000"/>
              </a:lnSpc>
              <a:spcBef>
                <a:spcPts val="0"/>
              </a:spcBef>
              <a:buNone/>
            </a:pPr>
            <a:r>
              <a:rPr lang="en-US" sz="1400" b="1" dirty="0">
                <a:solidFill>
                  <a:schemeClr val="tx1"/>
                </a:solidFill>
                <a:latin typeface="Arial" panose="020B0604020202020204" pitchFamily="34" charset="0"/>
                <a:cs typeface="Arial" panose="020B0604020202020204" pitchFamily="34" charset="0"/>
              </a:rPr>
              <a:t>I INTRODUCTION</a:t>
            </a:r>
          </a:p>
          <a:p>
            <a:pPr>
              <a:lnSpc>
                <a:spcPct val="100000"/>
              </a:lnSpc>
              <a:spcBef>
                <a:spcPts val="0"/>
              </a:spcBef>
            </a:pPr>
            <a:r>
              <a:rPr lang="en-US" sz="1400" b="1" dirty="0">
                <a:solidFill>
                  <a:schemeClr val="tx1"/>
                </a:solidFill>
                <a:latin typeface="Arial" panose="020B0604020202020204" pitchFamily="34" charset="0"/>
                <a:cs typeface="Arial" panose="020B0604020202020204" pitchFamily="34" charset="0"/>
              </a:rPr>
              <a:t>	</a:t>
            </a:r>
            <a:r>
              <a:rPr lang="en-US" sz="1400" b="1" dirty="0">
                <a:solidFill>
                  <a:schemeClr val="tx1"/>
                </a:solidFill>
                <a:latin typeface="Arial" panose="020B0604020202020204" pitchFamily="34" charset="0"/>
                <a:cs typeface="Arial" panose="020B0604020202020204" pitchFamily="34" charset="0"/>
                <a:hlinkClick r:id="rId13" action="ppaction://hlinksldjump"/>
              </a:rPr>
              <a:t>INTRODUCTION</a:t>
            </a:r>
            <a:endParaRPr lang="en-US" sz="1400" b="1" dirty="0">
              <a:solidFill>
                <a:schemeClr val="tx1"/>
              </a:solidFill>
              <a:latin typeface="Arial" panose="020B0604020202020204" pitchFamily="34" charset="0"/>
              <a:cs typeface="Arial" panose="020B0604020202020204" pitchFamily="34" charset="0"/>
            </a:endParaRPr>
          </a:p>
          <a:p>
            <a:pPr>
              <a:lnSpc>
                <a:spcPct val="100000"/>
              </a:lnSpc>
              <a:spcBef>
                <a:spcPts val="0"/>
              </a:spcBef>
            </a:pPr>
            <a:r>
              <a:rPr lang="en-US" sz="1400" b="1" dirty="0">
                <a:solidFill>
                  <a:schemeClr val="tx1"/>
                </a:solidFill>
                <a:latin typeface="Arial" panose="020B0604020202020204" pitchFamily="34" charset="0"/>
                <a:cs typeface="Arial" panose="020B0604020202020204" pitchFamily="34" charset="0"/>
                <a:hlinkClick r:id="rId14" action="ppaction://hlinksldjump"/>
              </a:rPr>
              <a:t>DEFINITIONS OF INSPECTIONS AND SURVEYS</a:t>
            </a:r>
            <a:endParaRPr lang="en-US" sz="1400" b="1" dirty="0">
              <a:solidFill>
                <a:schemeClr val="tx1"/>
              </a:solidFill>
              <a:latin typeface="Arial" panose="020B0604020202020204" pitchFamily="34" charset="0"/>
              <a:cs typeface="Arial" panose="020B0604020202020204" pitchFamily="34" charset="0"/>
            </a:endParaRPr>
          </a:p>
          <a:p>
            <a:pPr>
              <a:lnSpc>
                <a:spcPct val="100000"/>
              </a:lnSpc>
              <a:spcBef>
                <a:spcPts val="0"/>
              </a:spcBef>
            </a:pPr>
            <a:r>
              <a:rPr lang="en-US" sz="1400" b="1" dirty="0">
                <a:solidFill>
                  <a:schemeClr val="tx1"/>
                </a:solidFill>
                <a:latin typeface="Arial" panose="020B0604020202020204" pitchFamily="34" charset="0"/>
                <a:cs typeface="Arial" panose="020B0604020202020204" pitchFamily="34" charset="0"/>
                <a:hlinkClick r:id="rId15" action="ppaction://hlinksldjump"/>
              </a:rPr>
              <a:t>DIFERENCE BETWEEN INSPECTORS AND SURVEYORS</a:t>
            </a:r>
            <a:endParaRPr lang="en-US" sz="1400" b="1" dirty="0">
              <a:solidFill>
                <a:schemeClr val="tx1"/>
              </a:solidFill>
              <a:latin typeface="Arial" panose="020B0604020202020204" pitchFamily="34" charset="0"/>
              <a:cs typeface="Arial" panose="020B0604020202020204" pitchFamily="34" charset="0"/>
            </a:endParaRPr>
          </a:p>
          <a:p>
            <a:pPr>
              <a:lnSpc>
                <a:spcPct val="100000"/>
              </a:lnSpc>
              <a:spcBef>
                <a:spcPts val="0"/>
              </a:spcBef>
            </a:pPr>
            <a:r>
              <a:rPr lang="en-US" sz="1400" b="1" dirty="0">
                <a:solidFill>
                  <a:schemeClr val="tx1"/>
                </a:solidFill>
                <a:latin typeface="Arial" panose="020B0604020202020204" pitchFamily="34" charset="0"/>
                <a:cs typeface="Arial" panose="020B0604020202020204" pitchFamily="34" charset="0"/>
                <a:hlinkClick r:id="rId16" action="ppaction://hlinksldjump"/>
              </a:rPr>
              <a:t>WHATS IS A MARINE CARGO SURVEYOR</a:t>
            </a:r>
            <a:r>
              <a:rPr lang="en-US" sz="1200" b="1" dirty="0">
                <a:solidFill>
                  <a:schemeClr val="tx1"/>
                </a:solidFill>
                <a:latin typeface="Arial" panose="020B0604020202020204" pitchFamily="34" charset="0"/>
                <a:cs typeface="Arial" panose="020B0604020202020204" pitchFamily="34" charset="0"/>
                <a:hlinkClick r:id="rId16" action="ppaction://hlinksldjump"/>
              </a:rPr>
              <a:t>?</a:t>
            </a:r>
            <a:endParaRPr lang="es-MX" sz="1200" dirty="0">
              <a:solidFill>
                <a:schemeClr val="tx1"/>
              </a:solidFill>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pic>
        <p:nvPicPr>
          <p:cNvPr id="6" name="Imagen 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8062" y="302784"/>
            <a:ext cx="2583012" cy="2758916"/>
          </a:xfrm>
          <a:prstGeom prst="rect">
            <a:avLst/>
          </a:prstGeom>
          <a:ln>
            <a:noFill/>
          </a:ln>
          <a:effectLst>
            <a:outerShdw blurRad="292100" dist="139700" dir="2700000" algn="tl" rotWithShape="0">
              <a:srgbClr val="333333">
                <a:alpha val="65000"/>
              </a:srgbClr>
            </a:outerShdw>
          </a:effectLst>
        </p:spPr>
      </p:pic>
      <p:sp>
        <p:nvSpPr>
          <p:cNvPr id="7" name="6 CuadroTexto"/>
          <p:cNvSpPr txBox="1"/>
          <p:nvPr/>
        </p:nvSpPr>
        <p:spPr>
          <a:xfrm>
            <a:off x="4745908" y="364763"/>
            <a:ext cx="1039195" cy="369332"/>
          </a:xfrm>
          <a:prstGeom prst="rect">
            <a:avLst/>
          </a:prstGeom>
          <a:noFill/>
        </p:spPr>
        <p:txBody>
          <a:bodyPr wrap="none" rtlCol="0">
            <a:spAutoFit/>
          </a:bodyPr>
          <a:lstStyle/>
          <a:p>
            <a:r>
              <a:rPr lang="es-MX" b="1" dirty="0"/>
              <a:t>I N D E X</a:t>
            </a:r>
          </a:p>
        </p:txBody>
      </p:sp>
      <p:pic>
        <p:nvPicPr>
          <p:cNvPr id="8" name="Picture 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108534" y="271225"/>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a:hlinkClick r:id="rId20"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16789" y="6132001"/>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27808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4153524" y="1265698"/>
            <a:ext cx="4990476" cy="5592302"/>
            <a:chOff x="4153524" y="1265698"/>
            <a:chExt cx="4990476" cy="5592302"/>
          </a:xfrm>
        </p:grpSpPr>
        <p:pic>
          <p:nvPicPr>
            <p:cNvPr id="5" name="Imagen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2" name="Título 1"/>
          <p:cNvSpPr>
            <a:spLocks noGrp="1"/>
          </p:cNvSpPr>
          <p:nvPr>
            <p:ph type="title"/>
          </p:nvPr>
        </p:nvSpPr>
        <p:spPr>
          <a:xfrm>
            <a:off x="0" y="1123838"/>
            <a:ext cx="2588654" cy="4601183"/>
          </a:xfrm>
        </p:spPr>
        <p:txBody>
          <a:bodyPr>
            <a:normAutofit/>
          </a:bodyPr>
          <a:lstStyle/>
          <a:p>
            <a:pPr algn="ctr"/>
            <a:r>
              <a:rPr lang="es-MX" sz="2800" dirty="0"/>
              <a:t>DEFINITIONS OF INSPECTIONS AND SURVEYS</a:t>
            </a:r>
          </a:p>
        </p:txBody>
      </p:sp>
      <p:sp>
        <p:nvSpPr>
          <p:cNvPr id="3" name="Marcador de contenido 2"/>
          <p:cNvSpPr>
            <a:spLocks noGrp="1"/>
          </p:cNvSpPr>
          <p:nvPr>
            <p:ph idx="1"/>
          </p:nvPr>
        </p:nvSpPr>
        <p:spPr/>
        <p:txBody>
          <a:bodyPr/>
          <a:lstStyle/>
          <a:p>
            <a:pPr marL="0" indent="0" algn="just">
              <a:buNone/>
            </a:pPr>
            <a:r>
              <a:rPr lang="es-MX" sz="2000" dirty="0" err="1">
                <a:solidFill>
                  <a:schemeClr val="tx1"/>
                </a:solidFill>
                <a:cs typeface="Arial" panose="020B0604020202020204" pitchFamily="34" charset="0"/>
              </a:rPr>
              <a:t>The</a:t>
            </a:r>
            <a:r>
              <a:rPr lang="es-MX" sz="2000" dirty="0">
                <a:solidFill>
                  <a:schemeClr val="tx1"/>
                </a:solidFill>
                <a:cs typeface="Arial" panose="020B0604020202020204" pitchFamily="34" charset="0"/>
              </a:rPr>
              <a:t> Oxford English </a:t>
            </a:r>
            <a:r>
              <a:rPr lang="es-MX" sz="2000" dirty="0" err="1">
                <a:solidFill>
                  <a:schemeClr val="tx1"/>
                </a:solidFill>
                <a:cs typeface="Arial" panose="020B0604020202020204" pitchFamily="34" charset="0"/>
              </a:rPr>
              <a:t>Dictionary</a:t>
            </a:r>
            <a:r>
              <a:rPr lang="es-MX" sz="2000" dirty="0">
                <a:solidFill>
                  <a:schemeClr val="tx1"/>
                </a:solidFill>
                <a:cs typeface="Arial" panose="020B0604020202020204" pitchFamily="34" charset="0"/>
              </a:rPr>
              <a:t> defines “</a:t>
            </a:r>
            <a:r>
              <a:rPr lang="en-US" sz="2000" b="1" dirty="0">
                <a:solidFill>
                  <a:schemeClr val="tx1"/>
                </a:solidFill>
                <a:cs typeface="Arial" panose="020B0604020202020204" pitchFamily="34" charset="0"/>
              </a:rPr>
              <a:t>Survey</a:t>
            </a:r>
            <a:r>
              <a:rPr lang="en-US" sz="2000" dirty="0">
                <a:solidFill>
                  <a:schemeClr val="tx1"/>
                </a:solidFill>
                <a:cs typeface="Arial" panose="020B0604020202020204" pitchFamily="34" charset="0"/>
              </a:rPr>
              <a:t>” and “</a:t>
            </a:r>
            <a:r>
              <a:rPr lang="en-US" sz="2000" b="1" dirty="0">
                <a:solidFill>
                  <a:schemeClr val="tx1"/>
                </a:solidFill>
                <a:cs typeface="Arial" panose="020B0604020202020204" pitchFamily="34" charset="0"/>
              </a:rPr>
              <a:t>Surveyor</a:t>
            </a:r>
            <a:r>
              <a:rPr lang="en-US" sz="2000" dirty="0">
                <a:solidFill>
                  <a:schemeClr val="tx1"/>
                </a:solidFill>
                <a:cs typeface="Arial" panose="020B0604020202020204" pitchFamily="34" charset="0"/>
              </a:rPr>
              <a:t>”  as:</a:t>
            </a:r>
          </a:p>
          <a:p>
            <a:pPr marL="0" indent="0" algn="just">
              <a:buNone/>
            </a:pPr>
            <a:r>
              <a:rPr lang="es-MX" sz="2000" b="1" dirty="0" err="1">
                <a:solidFill>
                  <a:schemeClr val="tx1"/>
                </a:solidFill>
                <a:cs typeface="Arial" panose="020B0604020202020204" pitchFamily="34" charset="0"/>
              </a:rPr>
              <a:t>Survey</a:t>
            </a:r>
            <a:r>
              <a:rPr lang="es-MX" sz="2000" b="1" dirty="0">
                <a:solidFill>
                  <a:schemeClr val="tx1"/>
                </a:solidFill>
                <a:cs typeface="Arial" panose="020B0604020202020204" pitchFamily="34" charset="0"/>
              </a:rPr>
              <a:t>. </a:t>
            </a:r>
            <a:r>
              <a:rPr lang="es-MX" sz="2000" b="1" dirty="0" err="1">
                <a:solidFill>
                  <a:schemeClr val="tx1"/>
                </a:solidFill>
                <a:cs typeface="Arial" panose="020B0604020202020204" pitchFamily="34" charset="0"/>
              </a:rPr>
              <a:t>sb</a:t>
            </a:r>
            <a:r>
              <a:rPr lang="es-MX" sz="2000" b="1" dirty="0">
                <a:solidFill>
                  <a:schemeClr val="tx1"/>
                </a:solidFill>
                <a:cs typeface="Arial" panose="020B0604020202020204" pitchFamily="34" charset="0"/>
              </a:rPr>
              <a:t>.</a:t>
            </a:r>
          </a:p>
          <a:p>
            <a:pPr marL="0" indent="0" algn="just">
              <a:buNone/>
            </a:pPr>
            <a:r>
              <a:rPr lang="en-US" sz="2000" dirty="0">
                <a:solidFill>
                  <a:schemeClr val="tx1"/>
                </a:solidFill>
                <a:cs typeface="Arial" panose="020B0604020202020204" pitchFamily="34" charset="0"/>
              </a:rPr>
              <a:t>The act of viewing, examining in detail especially for some specific purpose; usually for the official inspection of the particulars of something e.g. of a ship or its stores</a:t>
            </a:r>
          </a:p>
          <a:p>
            <a:pPr marL="0" indent="0" algn="just">
              <a:buNone/>
            </a:pPr>
            <a:r>
              <a:rPr lang="es-MX" sz="2000" b="1" dirty="0" err="1">
                <a:solidFill>
                  <a:schemeClr val="tx1"/>
                </a:solidFill>
                <a:cs typeface="Arial" panose="020B0604020202020204" pitchFamily="34" charset="0"/>
              </a:rPr>
              <a:t>Survey</a:t>
            </a:r>
            <a:r>
              <a:rPr lang="es-MX" sz="2000" b="1" dirty="0">
                <a:solidFill>
                  <a:schemeClr val="tx1"/>
                </a:solidFill>
                <a:cs typeface="Arial" panose="020B0604020202020204" pitchFamily="34" charset="0"/>
              </a:rPr>
              <a:t>. v.</a:t>
            </a:r>
          </a:p>
          <a:p>
            <a:pPr marL="0" indent="0" algn="just">
              <a:buNone/>
            </a:pPr>
            <a:r>
              <a:rPr lang="en-US" sz="2000" dirty="0">
                <a:solidFill>
                  <a:schemeClr val="tx1"/>
                </a:solidFill>
                <a:cs typeface="Arial" panose="020B0604020202020204" pitchFamily="34" charset="0"/>
              </a:rPr>
              <a:t>for look carefully into or through; to view in detail; to examine,</a:t>
            </a:r>
            <a:r>
              <a:rPr lang="es-MX" sz="2000" dirty="0" err="1">
                <a:solidFill>
                  <a:schemeClr val="tx1"/>
                </a:solidFill>
                <a:cs typeface="Arial" panose="020B0604020202020204" pitchFamily="34" charset="0"/>
              </a:rPr>
              <a:t>inspect</a:t>
            </a:r>
            <a:r>
              <a:rPr lang="es-MX" sz="2000" dirty="0">
                <a:solidFill>
                  <a:schemeClr val="tx1"/>
                </a:solidFill>
                <a:cs typeface="Arial" panose="020B0604020202020204" pitchFamily="34" charset="0"/>
              </a:rPr>
              <a:t>, </a:t>
            </a:r>
            <a:r>
              <a:rPr lang="es-MX" sz="2000" dirty="0" err="1">
                <a:solidFill>
                  <a:schemeClr val="tx1"/>
                </a:solidFill>
                <a:cs typeface="Arial" panose="020B0604020202020204" pitchFamily="34" charset="0"/>
              </a:rPr>
              <a:t>scrutinise</a:t>
            </a:r>
            <a:r>
              <a:rPr lang="es-MX" sz="2000" dirty="0">
                <a:solidFill>
                  <a:schemeClr val="tx1"/>
                </a:solidFill>
                <a:cs typeface="Arial" panose="020B0604020202020204" pitchFamily="34" charset="0"/>
              </a:rPr>
              <a:t>.</a:t>
            </a:r>
          </a:p>
          <a:p>
            <a:pPr marL="0" indent="0" algn="just">
              <a:buNone/>
            </a:pPr>
            <a:r>
              <a:rPr lang="en-US" sz="2000" b="1" dirty="0">
                <a:solidFill>
                  <a:schemeClr val="tx1"/>
                </a:solidFill>
                <a:cs typeface="Arial" panose="020B0604020202020204" pitchFamily="34" charset="0"/>
              </a:rPr>
              <a:t>Surveyor. n. </a:t>
            </a:r>
          </a:p>
          <a:p>
            <a:pPr marL="0" indent="0" algn="just">
              <a:buNone/>
            </a:pPr>
            <a:r>
              <a:rPr lang="en-US" sz="2000" dirty="0">
                <a:solidFill>
                  <a:schemeClr val="tx1"/>
                </a:solidFill>
                <a:cs typeface="Arial" panose="020B0604020202020204" pitchFamily="34" charset="0"/>
              </a:rPr>
              <a:t>One whose business it is to inspect or examine, One who views or looks at something.</a:t>
            </a:r>
            <a:endParaRPr lang="es-MX" sz="2000" dirty="0">
              <a:solidFill>
                <a:schemeClr val="tx1"/>
              </a:solidFill>
              <a:cs typeface="Arial" panose="020B0604020202020204" pitchFamily="34" charset="0"/>
            </a:endParaRPr>
          </a:p>
          <a:p>
            <a:endParaRPr lang="es-MX" dirty="0"/>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623" y="417858"/>
            <a:ext cx="1695679" cy="1695679"/>
          </a:xfrm>
          <a:prstGeom prst="rect">
            <a:avLst/>
          </a:prstGeom>
          <a:ln>
            <a:noFill/>
          </a:ln>
          <a:effectLst>
            <a:outerShdw blurRad="292100" dist="139700" dir="2700000" algn="tl" rotWithShape="0">
              <a:srgbClr val="333333">
                <a:alpha val="65000"/>
              </a:srgbClr>
            </a:outerShdw>
          </a:effectLst>
        </p:spPr>
      </p:pic>
      <p:pic>
        <p:nvPicPr>
          <p:cNvPr id="9" name="Picture 3">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7691" y="6170188"/>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01494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4153524" y="1265698"/>
            <a:ext cx="4990476" cy="5592302"/>
            <a:chOff x="4153524" y="1265698"/>
            <a:chExt cx="4990476" cy="5592302"/>
          </a:xfrm>
        </p:grpSpPr>
        <p:pic>
          <p:nvPicPr>
            <p:cNvPr id="5" name="Imagen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2" name="Título 1"/>
          <p:cNvSpPr>
            <a:spLocks noGrp="1"/>
          </p:cNvSpPr>
          <p:nvPr>
            <p:ph type="title"/>
          </p:nvPr>
        </p:nvSpPr>
        <p:spPr>
          <a:xfrm>
            <a:off x="0" y="1123838"/>
            <a:ext cx="2617037" cy="4601183"/>
          </a:xfrm>
        </p:spPr>
        <p:txBody>
          <a:bodyPr/>
          <a:lstStyle/>
          <a:p>
            <a:pPr algn="ctr"/>
            <a:r>
              <a:rPr lang="es-MX" dirty="0"/>
              <a:t>DIFERENCE BETWEEN INSPECTORS AND SURVEYORS</a:t>
            </a:r>
          </a:p>
        </p:txBody>
      </p:sp>
      <p:pic>
        <p:nvPicPr>
          <p:cNvPr id="8" name="Marcador de contenido 7"/>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617037" y="814895"/>
            <a:ext cx="4733622" cy="2465428"/>
          </a:xfrm>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1844" y="3432851"/>
            <a:ext cx="5348858" cy="2422125"/>
          </a:xfrm>
          <a:prstGeom prst="rect">
            <a:avLst/>
          </a:prstGeom>
        </p:spPr>
      </p:pic>
      <p:pic>
        <p:nvPicPr>
          <p:cNvPr id="10" name="Imagen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049" y="152930"/>
            <a:ext cx="1941816" cy="1941816"/>
          </a:xfrm>
          <a:prstGeom prst="rect">
            <a:avLst/>
          </a:prstGeom>
        </p:spPr>
      </p:pic>
      <p:pic>
        <p:nvPicPr>
          <p:cNvPr id="12" name="Picture 3">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7691" y="6170188"/>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71947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4153524" y="1265698"/>
            <a:ext cx="4990476" cy="5592302"/>
            <a:chOff x="4153524" y="1265698"/>
            <a:chExt cx="4990476" cy="5592302"/>
          </a:xfrm>
        </p:grpSpPr>
        <p:pic>
          <p:nvPicPr>
            <p:cNvPr id="5" name="Imagen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2" name="Título 1"/>
          <p:cNvSpPr>
            <a:spLocks noGrp="1"/>
          </p:cNvSpPr>
          <p:nvPr>
            <p:ph type="title"/>
          </p:nvPr>
        </p:nvSpPr>
        <p:spPr>
          <a:xfrm>
            <a:off x="0" y="1123838"/>
            <a:ext cx="2617037" cy="4601183"/>
          </a:xfrm>
        </p:spPr>
        <p:txBody>
          <a:bodyPr/>
          <a:lstStyle/>
          <a:p>
            <a:pPr algn="ctr"/>
            <a:r>
              <a:rPr lang="es-MX" dirty="0"/>
              <a:t>DIFERENCE BETWEEN INSPECTORS AND SURVEYORS</a:t>
            </a:r>
          </a:p>
        </p:txBody>
      </p:sp>
      <p:pic>
        <p:nvPicPr>
          <p:cNvPr id="7" name="Content Placeholder 6"/>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001477" y="2665992"/>
            <a:ext cx="3766293" cy="2829404"/>
          </a:xfr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2488"/>
          <a:stretch/>
        </p:blipFill>
        <p:spPr>
          <a:xfrm>
            <a:off x="2945567" y="765581"/>
            <a:ext cx="5567234" cy="1900411"/>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7770" y="2665992"/>
            <a:ext cx="1848062" cy="2828249"/>
          </a:xfrm>
          <a:prstGeom prst="rect">
            <a:avLst/>
          </a:prstGeom>
        </p:spPr>
      </p:pic>
      <p:pic>
        <p:nvPicPr>
          <p:cNvPr id="9" name="Imagen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9049" y="152930"/>
            <a:ext cx="1941816" cy="1941816"/>
          </a:xfrm>
          <a:prstGeom prst="rect">
            <a:avLst/>
          </a:prstGeom>
        </p:spPr>
      </p:pic>
      <p:pic>
        <p:nvPicPr>
          <p:cNvPr id="12" name="Picture 3">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7691" y="6170188"/>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11736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4153524" y="1265698"/>
            <a:ext cx="4990476" cy="5592302"/>
            <a:chOff x="4153524" y="1265698"/>
            <a:chExt cx="4990476" cy="5592302"/>
          </a:xfrm>
        </p:grpSpPr>
        <p:pic>
          <p:nvPicPr>
            <p:cNvPr id="5" name="Imagen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2" name="Título 1"/>
          <p:cNvSpPr>
            <a:spLocks noGrp="1"/>
          </p:cNvSpPr>
          <p:nvPr>
            <p:ph type="title"/>
          </p:nvPr>
        </p:nvSpPr>
        <p:spPr>
          <a:xfrm>
            <a:off x="0" y="1123838"/>
            <a:ext cx="2617037" cy="4601183"/>
          </a:xfrm>
        </p:spPr>
        <p:txBody>
          <a:bodyPr/>
          <a:lstStyle/>
          <a:p>
            <a:pPr algn="ctr"/>
            <a:r>
              <a:rPr lang="es-MX" dirty="0"/>
              <a:t>DIFERENCE BETWEEN INSPECTORS AND SURVEYORS</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7268" y="815045"/>
            <a:ext cx="3852177" cy="2774771"/>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3914" y="3479555"/>
            <a:ext cx="3621224" cy="2414150"/>
          </a:xfrm>
          <a:prstGeom prst="rect">
            <a:avLst/>
          </a:prstGeom>
        </p:spPr>
      </p:pic>
      <p:pic>
        <p:nvPicPr>
          <p:cNvPr id="8" name="Imagen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049" y="152930"/>
            <a:ext cx="1941816" cy="1941816"/>
          </a:xfrm>
          <a:prstGeom prst="rect">
            <a:avLst/>
          </a:prstGeom>
        </p:spPr>
      </p:pic>
    </p:spTree>
    <p:extLst>
      <p:ext uri="{BB962C8B-B14F-4D97-AF65-F5344CB8AC3E}">
        <p14:creationId xmlns:p14="http://schemas.microsoft.com/office/powerpoint/2010/main" val="34457424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4153524" y="1265698"/>
            <a:ext cx="4990476" cy="5592302"/>
            <a:chOff x="4153524" y="1265698"/>
            <a:chExt cx="4990476" cy="5592302"/>
          </a:xfrm>
        </p:grpSpPr>
        <p:pic>
          <p:nvPicPr>
            <p:cNvPr id="5" name="Imagen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2" name="Título 1"/>
          <p:cNvSpPr>
            <a:spLocks noGrp="1"/>
          </p:cNvSpPr>
          <p:nvPr>
            <p:ph type="title"/>
          </p:nvPr>
        </p:nvSpPr>
        <p:spPr>
          <a:xfrm>
            <a:off x="0" y="1123838"/>
            <a:ext cx="2617037" cy="4601183"/>
          </a:xfrm>
        </p:spPr>
        <p:txBody>
          <a:bodyPr/>
          <a:lstStyle/>
          <a:p>
            <a:pPr algn="ctr"/>
            <a:r>
              <a:rPr lang="es-MX" dirty="0"/>
              <a:t>DIFERENCE BETWEEN INSPECTORS AND SURVEYORS</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8925" y="3862610"/>
            <a:ext cx="2155249" cy="1619516"/>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19995" r="2098"/>
          <a:stretch/>
        </p:blipFill>
        <p:spPr>
          <a:xfrm>
            <a:off x="3345653" y="943238"/>
            <a:ext cx="5378521" cy="2914909"/>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59030" y="3858147"/>
            <a:ext cx="3209895" cy="1623979"/>
          </a:xfrm>
          <a:prstGeom prst="rect">
            <a:avLst/>
          </a:prstGeom>
        </p:spPr>
      </p:pic>
      <p:pic>
        <p:nvPicPr>
          <p:cNvPr id="10" name="Imagen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9049" y="152930"/>
            <a:ext cx="1941816" cy="1941816"/>
          </a:xfrm>
          <a:prstGeom prst="rect">
            <a:avLst/>
          </a:prstGeom>
        </p:spPr>
      </p:pic>
      <p:pic>
        <p:nvPicPr>
          <p:cNvPr id="12" name="Picture 3">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7691" y="6170188"/>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08102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4153524" y="1265698"/>
            <a:ext cx="4990476" cy="5592302"/>
            <a:chOff x="4153524" y="1265698"/>
            <a:chExt cx="4990476" cy="5592302"/>
          </a:xfrm>
        </p:grpSpPr>
        <p:pic>
          <p:nvPicPr>
            <p:cNvPr id="5" name="Imagen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2" name="Título 1"/>
          <p:cNvSpPr>
            <a:spLocks noGrp="1"/>
          </p:cNvSpPr>
          <p:nvPr>
            <p:ph type="title"/>
          </p:nvPr>
        </p:nvSpPr>
        <p:spPr>
          <a:xfrm>
            <a:off x="0" y="1123838"/>
            <a:ext cx="2617037" cy="4601183"/>
          </a:xfrm>
        </p:spPr>
        <p:txBody>
          <a:bodyPr/>
          <a:lstStyle/>
          <a:p>
            <a:pPr algn="ctr"/>
            <a:r>
              <a:rPr lang="es-MX" dirty="0"/>
              <a:t>DIFERENCE BETWEEN INSPECTORS AND SURVEYORS</a:t>
            </a: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b="24022"/>
          <a:stretch/>
        </p:blipFill>
        <p:spPr>
          <a:xfrm>
            <a:off x="2605672" y="1002416"/>
            <a:ext cx="6273021" cy="2680943"/>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t="15884" b="22270"/>
          <a:stretch/>
        </p:blipFill>
        <p:spPr>
          <a:xfrm>
            <a:off x="2605671" y="3656250"/>
            <a:ext cx="6236399" cy="2169564"/>
          </a:xfrm>
          <a:prstGeom prst="rect">
            <a:avLst/>
          </a:prstGeom>
        </p:spPr>
      </p:pic>
      <p:pic>
        <p:nvPicPr>
          <p:cNvPr id="8" name="Imagen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049" y="152930"/>
            <a:ext cx="1941816" cy="1941816"/>
          </a:xfrm>
          <a:prstGeom prst="rect">
            <a:avLst/>
          </a:prstGeom>
        </p:spPr>
      </p:pic>
      <p:pic>
        <p:nvPicPr>
          <p:cNvPr id="10" name="Picture 3">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7691" y="6170188"/>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89144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4153524" y="1265698"/>
            <a:ext cx="4990476" cy="5592302"/>
            <a:chOff x="4153524" y="1265698"/>
            <a:chExt cx="4990476" cy="5592302"/>
          </a:xfrm>
        </p:grpSpPr>
        <p:pic>
          <p:nvPicPr>
            <p:cNvPr id="5" name="Imagen 4"/>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2" name="Título 1"/>
          <p:cNvSpPr>
            <a:spLocks noGrp="1"/>
          </p:cNvSpPr>
          <p:nvPr>
            <p:ph type="title"/>
          </p:nvPr>
        </p:nvSpPr>
        <p:spPr>
          <a:xfrm>
            <a:off x="0" y="1123838"/>
            <a:ext cx="2617037" cy="4601183"/>
          </a:xfrm>
        </p:spPr>
        <p:txBody>
          <a:bodyPr/>
          <a:lstStyle/>
          <a:p>
            <a:pPr algn="ctr"/>
            <a:r>
              <a:rPr lang="es-MX" dirty="0"/>
              <a:t>DIFERENCE BETWEEN SURVEYS AND SURVEYORS</a:t>
            </a:r>
          </a:p>
        </p:txBody>
      </p:sp>
      <p:pic>
        <p:nvPicPr>
          <p:cNvPr id="10" name="Imagen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049" y="152930"/>
            <a:ext cx="1941816" cy="1941816"/>
          </a:xfrm>
          <a:prstGeom prst="rect">
            <a:avLst/>
          </a:prstGeom>
        </p:spPr>
      </p:pic>
      <p:sp>
        <p:nvSpPr>
          <p:cNvPr id="7" name="TextBox 6"/>
          <p:cNvSpPr txBox="1"/>
          <p:nvPr/>
        </p:nvSpPr>
        <p:spPr>
          <a:xfrm>
            <a:off x="2617037" y="2241048"/>
            <a:ext cx="6225034" cy="2354491"/>
          </a:xfrm>
          <a:prstGeom prst="rect">
            <a:avLst/>
          </a:prstGeom>
          <a:noFill/>
        </p:spPr>
        <p:txBody>
          <a:bodyPr wrap="square" rtlCol="0">
            <a:spAutoFit/>
          </a:bodyPr>
          <a:lstStyle/>
          <a:p>
            <a:r>
              <a:rPr lang="en-US" sz="2100" dirty="0"/>
              <a:t>What is a Survey?</a:t>
            </a:r>
          </a:p>
          <a:p>
            <a:endParaRPr lang="en-US" sz="2100" dirty="0"/>
          </a:p>
          <a:p>
            <a:r>
              <a:rPr lang="en-US" sz="2100" dirty="0"/>
              <a:t>What is a Surveyor?</a:t>
            </a:r>
          </a:p>
          <a:p>
            <a:endParaRPr lang="en-US" sz="2100" dirty="0"/>
          </a:p>
          <a:p>
            <a:r>
              <a:rPr lang="en-US" sz="2100" dirty="0"/>
              <a:t>Importance of both</a:t>
            </a:r>
          </a:p>
          <a:p>
            <a:endParaRPr lang="en-US" sz="2100" dirty="0"/>
          </a:p>
          <a:p>
            <a:r>
              <a:rPr lang="en-US" sz="2100" dirty="0"/>
              <a:t>Participants’ general questions</a:t>
            </a:r>
          </a:p>
        </p:txBody>
      </p:sp>
      <p:pic>
        <p:nvPicPr>
          <p:cNvPr id="9" name="Picture 3">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7691" y="6170188"/>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66317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sp>
        <p:nvSpPr>
          <p:cNvPr id="2" name="Título 1"/>
          <p:cNvSpPr>
            <a:spLocks noGrp="1"/>
          </p:cNvSpPr>
          <p:nvPr>
            <p:ph type="title"/>
          </p:nvPr>
        </p:nvSpPr>
        <p:spPr>
          <a:xfrm>
            <a:off x="0" y="1123838"/>
            <a:ext cx="2526889" cy="4601183"/>
          </a:xfrm>
        </p:spPr>
        <p:txBody>
          <a:bodyPr>
            <a:normAutofit/>
          </a:bodyPr>
          <a:lstStyle/>
          <a:p>
            <a:pPr algn="ctr"/>
            <a:br>
              <a:rPr lang="en-US" sz="4800" b="1" dirty="0">
                <a:effectLst>
                  <a:outerShdw blurRad="38100" dist="38100" dir="2700000" algn="tl">
                    <a:srgbClr val="000000">
                      <a:alpha val="43137"/>
                    </a:srgbClr>
                  </a:outerShdw>
                </a:effectLst>
              </a:rPr>
            </a:br>
            <a:r>
              <a:rPr lang="en-US" sz="4800" b="1" dirty="0">
                <a:effectLst>
                  <a:outerShdw blurRad="38100" dist="38100" dir="2700000" algn="tl">
                    <a:srgbClr val="000000">
                      <a:alpha val="43137"/>
                    </a:srgbClr>
                  </a:outerShdw>
                </a:effectLst>
              </a:rPr>
              <a:t>DAY </a:t>
            </a:r>
            <a:br>
              <a:rPr lang="en-US" sz="4800" b="1" dirty="0">
                <a:effectLst>
                  <a:outerShdw blurRad="38100" dist="38100" dir="2700000" algn="tl">
                    <a:srgbClr val="000000">
                      <a:alpha val="43137"/>
                    </a:srgbClr>
                  </a:outerShdw>
                </a:effectLst>
              </a:rPr>
            </a:br>
            <a:r>
              <a:rPr lang="en-US" sz="4800" b="1" dirty="0">
                <a:effectLst>
                  <a:outerShdw blurRad="38100" dist="38100" dir="2700000" algn="tl">
                    <a:srgbClr val="000000">
                      <a:alpha val="43137"/>
                    </a:srgbClr>
                  </a:outerShdw>
                </a:effectLst>
              </a:rPr>
              <a:t>ONE</a:t>
            </a:r>
            <a:endParaRPr lang="es-MX" sz="4800" b="1" dirty="0">
              <a:effectLst>
                <a:outerShdw blurRad="38100" dist="38100" dir="2700000" algn="tl">
                  <a:srgbClr val="000000">
                    <a:alpha val="43137"/>
                  </a:srgbClr>
                </a:outerShdw>
              </a:effectLst>
            </a:endParaRPr>
          </a:p>
        </p:txBody>
      </p:sp>
      <p:sp>
        <p:nvSpPr>
          <p:cNvPr id="3" name="Marcador de contenido 2"/>
          <p:cNvSpPr>
            <a:spLocks noGrp="1"/>
          </p:cNvSpPr>
          <p:nvPr>
            <p:ph idx="1"/>
          </p:nvPr>
        </p:nvSpPr>
        <p:spPr/>
        <p:txBody>
          <a:bodyPr>
            <a:normAutofit/>
          </a:bodyPr>
          <a:lstStyle/>
          <a:p>
            <a:pPr marL="0" indent="0" algn="ctr">
              <a:lnSpc>
                <a:spcPct val="100000"/>
              </a:lnSpc>
              <a:spcBef>
                <a:spcPts val="0"/>
              </a:spcBef>
              <a:buNone/>
            </a:pPr>
            <a:r>
              <a:rPr lang="es-MX" sz="5400" b="1" dirty="0">
                <a:solidFill>
                  <a:schemeClr val="tx1"/>
                </a:solidFill>
                <a:latin typeface="Arial" panose="020B0604020202020204" pitchFamily="34" charset="0"/>
                <a:cs typeface="Arial" panose="020B0604020202020204" pitchFamily="34" charset="0"/>
              </a:rPr>
              <a:t> PREGUNTAS </a:t>
            </a:r>
          </a:p>
          <a:p>
            <a:pPr marL="0" indent="0" algn="ctr">
              <a:lnSpc>
                <a:spcPct val="100000"/>
              </a:lnSpc>
              <a:spcBef>
                <a:spcPts val="0"/>
              </a:spcBef>
              <a:buNone/>
            </a:pPr>
            <a:r>
              <a:rPr lang="es-MX" sz="5400" b="1" dirty="0">
                <a:solidFill>
                  <a:schemeClr val="tx1"/>
                </a:solidFill>
                <a:latin typeface="Arial" panose="020B0604020202020204" pitchFamily="34" charset="0"/>
                <a:cs typeface="Arial" panose="020B0604020202020204" pitchFamily="34" charset="0"/>
              </a:rPr>
              <a:t>Y COMENTARIOS</a:t>
            </a:r>
          </a:p>
        </p:txBody>
      </p:sp>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62" y="302784"/>
            <a:ext cx="2583012" cy="27589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563128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sp>
        <p:nvSpPr>
          <p:cNvPr id="2" name="Título 1"/>
          <p:cNvSpPr>
            <a:spLocks noGrp="1"/>
          </p:cNvSpPr>
          <p:nvPr>
            <p:ph type="title"/>
          </p:nvPr>
        </p:nvSpPr>
        <p:spPr>
          <a:xfrm>
            <a:off x="0" y="1123838"/>
            <a:ext cx="2526889" cy="4601183"/>
          </a:xfrm>
        </p:spPr>
        <p:txBody>
          <a:bodyPr>
            <a:normAutofit/>
          </a:bodyPr>
          <a:lstStyle/>
          <a:p>
            <a:pPr algn="ctr"/>
            <a:br>
              <a:rPr lang="en-US" sz="4800" b="1" dirty="0">
                <a:effectLst>
                  <a:outerShdw blurRad="38100" dist="38100" dir="2700000" algn="tl">
                    <a:srgbClr val="000000">
                      <a:alpha val="43137"/>
                    </a:srgbClr>
                  </a:outerShdw>
                </a:effectLst>
              </a:rPr>
            </a:br>
            <a:r>
              <a:rPr lang="en-US" sz="4800" b="1" dirty="0">
                <a:effectLst>
                  <a:outerShdw blurRad="38100" dist="38100" dir="2700000" algn="tl">
                    <a:srgbClr val="000000">
                      <a:alpha val="43137"/>
                    </a:srgbClr>
                  </a:outerShdw>
                </a:effectLst>
              </a:rPr>
              <a:t>DAY </a:t>
            </a:r>
            <a:br>
              <a:rPr lang="en-US" sz="4800" b="1" dirty="0">
                <a:effectLst>
                  <a:outerShdw blurRad="38100" dist="38100" dir="2700000" algn="tl">
                    <a:srgbClr val="000000">
                      <a:alpha val="43137"/>
                    </a:srgbClr>
                  </a:outerShdw>
                </a:effectLst>
              </a:rPr>
            </a:br>
            <a:r>
              <a:rPr lang="en-US" sz="4800" b="1" dirty="0">
                <a:effectLst>
                  <a:outerShdw blurRad="38100" dist="38100" dir="2700000" algn="tl">
                    <a:srgbClr val="000000">
                      <a:alpha val="43137"/>
                    </a:srgbClr>
                  </a:outerShdw>
                </a:effectLst>
              </a:rPr>
              <a:t>ONE</a:t>
            </a:r>
            <a:endParaRPr lang="es-MX" sz="4800" b="1" dirty="0">
              <a:effectLst>
                <a:outerShdw blurRad="38100" dist="38100" dir="2700000" algn="tl">
                  <a:srgbClr val="000000">
                    <a:alpha val="43137"/>
                  </a:srgbClr>
                </a:outerShdw>
              </a:effectLst>
            </a:endParaRPr>
          </a:p>
        </p:txBody>
      </p:sp>
      <p:sp>
        <p:nvSpPr>
          <p:cNvPr id="3" name="Marcador de contenido 2"/>
          <p:cNvSpPr>
            <a:spLocks noGrp="1"/>
          </p:cNvSpPr>
          <p:nvPr>
            <p:ph idx="1"/>
          </p:nvPr>
        </p:nvSpPr>
        <p:spPr/>
        <p:txBody>
          <a:bodyPr>
            <a:normAutofit/>
          </a:bodyPr>
          <a:lstStyle/>
          <a:p>
            <a:pPr marL="0" indent="0" algn="ctr">
              <a:lnSpc>
                <a:spcPct val="100000"/>
              </a:lnSpc>
              <a:spcBef>
                <a:spcPts val="0"/>
              </a:spcBef>
              <a:buNone/>
            </a:pPr>
            <a:r>
              <a:rPr lang="es-MX" sz="5400" b="1" dirty="0">
                <a:solidFill>
                  <a:schemeClr val="tx1"/>
                </a:solidFill>
                <a:latin typeface="Arial" panose="020B0604020202020204" pitchFamily="34" charset="0"/>
                <a:cs typeface="Arial" panose="020B0604020202020204" pitchFamily="34" charset="0"/>
              </a:rPr>
              <a:t>RECESO</a:t>
            </a:r>
          </a:p>
          <a:p>
            <a:pPr marL="0" indent="0" algn="ctr">
              <a:lnSpc>
                <a:spcPct val="100000"/>
              </a:lnSpc>
              <a:spcBef>
                <a:spcPts val="0"/>
              </a:spcBef>
              <a:buNone/>
            </a:pPr>
            <a:r>
              <a:rPr lang="es-MX" sz="2400" b="1" dirty="0">
                <a:solidFill>
                  <a:schemeClr val="tx1"/>
                </a:solidFill>
                <a:latin typeface="Arial" panose="020B0604020202020204" pitchFamily="34" charset="0"/>
                <a:cs typeface="Arial" panose="020B0604020202020204" pitchFamily="34" charset="0"/>
              </a:rPr>
              <a:t>(10 MINUTOS)</a:t>
            </a:r>
            <a:endParaRPr lang="es-MX" sz="2400" dirty="0">
              <a:solidFill>
                <a:schemeClr val="tx1"/>
              </a:solidFill>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62" y="302784"/>
            <a:ext cx="2583012" cy="27589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511309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4153524" y="1265698"/>
            <a:ext cx="4990476" cy="5592302"/>
            <a:chOff x="4153524" y="1265698"/>
            <a:chExt cx="4990476" cy="5592302"/>
          </a:xfrm>
        </p:grpSpPr>
        <p:pic>
          <p:nvPicPr>
            <p:cNvPr id="7" name="Imagen 6"/>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5" name="Título 4"/>
          <p:cNvSpPr>
            <a:spLocks noGrp="1"/>
          </p:cNvSpPr>
          <p:nvPr>
            <p:ph type="title"/>
          </p:nvPr>
        </p:nvSpPr>
        <p:spPr/>
        <p:txBody>
          <a:bodyPr/>
          <a:lstStyle/>
          <a:p>
            <a:pPr algn="ctr"/>
            <a:r>
              <a:rPr lang="es-MX" dirty="0"/>
              <a:t>WHAT IS A </a:t>
            </a:r>
            <a:br>
              <a:rPr lang="es-MX" dirty="0"/>
            </a:br>
            <a:r>
              <a:rPr lang="es-MX" dirty="0"/>
              <a:t>MARINE</a:t>
            </a:r>
            <a:br>
              <a:rPr lang="es-MX" dirty="0"/>
            </a:br>
            <a:r>
              <a:rPr lang="es-MX" dirty="0"/>
              <a:t>CARGO SURVEYOR?</a:t>
            </a:r>
          </a:p>
        </p:txBody>
      </p:sp>
      <p:sp>
        <p:nvSpPr>
          <p:cNvPr id="6" name="Marcador de contenido 5"/>
          <p:cNvSpPr>
            <a:spLocks noGrp="1"/>
          </p:cNvSpPr>
          <p:nvPr>
            <p:ph idx="1"/>
          </p:nvPr>
        </p:nvSpPr>
        <p:spPr/>
        <p:txBody>
          <a:bodyPr>
            <a:noAutofit/>
          </a:bodyPr>
          <a:lstStyle/>
          <a:p>
            <a:pPr marL="0" indent="0" algn="just">
              <a:buNone/>
            </a:pPr>
            <a:r>
              <a:rPr lang="en-US" sz="2400" dirty="0">
                <a:solidFill>
                  <a:schemeClr val="tx1"/>
                </a:solidFill>
              </a:rPr>
              <a:t>The past definition of surveyor is fairly basic and for our consideration of the marine surveyor in this course a reasonable definition might be :</a:t>
            </a:r>
          </a:p>
          <a:p>
            <a:pPr marL="0" indent="0" algn="just">
              <a:buNone/>
            </a:pPr>
            <a:r>
              <a:rPr lang="en-US" sz="2400" b="1" dirty="0">
                <a:solidFill>
                  <a:schemeClr val="tx1"/>
                </a:solidFill>
              </a:rPr>
              <a:t>“One who applies the skills of a discipline appropriate to the subject of the survey to the observing and recording of facts to enable him, or someone else later, to draw conclusions and apply them to a situation which required the survey to be carried out”</a:t>
            </a:r>
          </a:p>
          <a:p>
            <a:endParaRPr lang="es-MX" sz="2400" dirty="0"/>
          </a:p>
        </p:txBody>
      </p:sp>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623" y="417858"/>
            <a:ext cx="1695679" cy="1695679"/>
          </a:xfrm>
          <a:prstGeom prst="rect">
            <a:avLst/>
          </a:prstGeom>
          <a:ln>
            <a:noFill/>
          </a:ln>
          <a:effectLst>
            <a:outerShdw blurRad="292100" dist="139700" dir="2700000" algn="tl" rotWithShape="0">
              <a:srgbClr val="333333">
                <a:alpha val="65000"/>
              </a:srgbClr>
            </a:outerShdw>
          </a:effectLst>
        </p:spPr>
      </p:pic>
      <p:pic>
        <p:nvPicPr>
          <p:cNvPr id="11" name="Picture 3">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7691" y="6170188"/>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1748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sp>
        <p:nvSpPr>
          <p:cNvPr id="2" name="Título 1"/>
          <p:cNvSpPr>
            <a:spLocks noGrp="1"/>
          </p:cNvSpPr>
          <p:nvPr>
            <p:ph type="title"/>
          </p:nvPr>
        </p:nvSpPr>
        <p:spPr>
          <a:xfrm>
            <a:off x="0" y="1123838"/>
            <a:ext cx="2526889" cy="4601183"/>
          </a:xfrm>
        </p:spPr>
        <p:txBody>
          <a:bodyPr>
            <a:normAutofit/>
          </a:bodyPr>
          <a:lstStyle/>
          <a:p>
            <a:pPr algn="ctr"/>
            <a:br>
              <a:rPr lang="en-US" sz="4800" b="1" dirty="0">
                <a:effectLst>
                  <a:outerShdw blurRad="38100" dist="38100" dir="2700000" algn="tl">
                    <a:srgbClr val="000000">
                      <a:alpha val="43137"/>
                    </a:srgbClr>
                  </a:outerShdw>
                </a:effectLst>
              </a:rPr>
            </a:br>
            <a:r>
              <a:rPr lang="en-US" sz="4800" b="1" dirty="0">
                <a:effectLst>
                  <a:outerShdw blurRad="38100" dist="38100" dir="2700000" algn="tl">
                    <a:srgbClr val="000000">
                      <a:alpha val="43137"/>
                    </a:srgbClr>
                  </a:outerShdw>
                </a:effectLst>
              </a:rPr>
              <a:t>DAY </a:t>
            </a:r>
            <a:br>
              <a:rPr lang="en-US" sz="4800" b="1" dirty="0">
                <a:effectLst>
                  <a:outerShdw blurRad="38100" dist="38100" dir="2700000" algn="tl">
                    <a:srgbClr val="000000">
                      <a:alpha val="43137"/>
                    </a:srgbClr>
                  </a:outerShdw>
                </a:effectLst>
              </a:rPr>
            </a:br>
            <a:r>
              <a:rPr lang="en-US" sz="4800" b="1" dirty="0">
                <a:effectLst>
                  <a:outerShdw blurRad="38100" dist="38100" dir="2700000" algn="tl">
                    <a:srgbClr val="000000">
                      <a:alpha val="43137"/>
                    </a:srgbClr>
                  </a:outerShdw>
                </a:effectLst>
              </a:rPr>
              <a:t>ONE</a:t>
            </a:r>
            <a:endParaRPr lang="es-MX" sz="4800" b="1" dirty="0">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2665927" y="864108"/>
            <a:ext cx="6284889" cy="5120640"/>
          </a:xfrm>
        </p:spPr>
        <p:txBody>
          <a:bodyPr>
            <a:normAutofit/>
          </a:bodyPr>
          <a:lstStyle/>
          <a:p>
            <a:pPr>
              <a:lnSpc>
                <a:spcPct val="160000"/>
              </a:lnSpc>
              <a:spcBef>
                <a:spcPts val="0"/>
              </a:spcBef>
            </a:pPr>
            <a:r>
              <a:rPr lang="en-US" sz="1400" b="1" dirty="0">
                <a:solidFill>
                  <a:schemeClr val="tx1"/>
                </a:solidFill>
                <a:latin typeface="Arial" panose="020B0604020202020204" pitchFamily="34" charset="0"/>
                <a:cs typeface="Arial" panose="020B0604020202020204" pitchFamily="34" charset="0"/>
                <a:hlinkClick r:id="rId3" action="ppaction://hlinksldjump"/>
              </a:rPr>
              <a:t>MAIN FUNCTIONS OF AN MARINE CARGO SURVEYOR.</a:t>
            </a:r>
            <a:endParaRPr lang="en-US" sz="1400" b="1" dirty="0">
              <a:solidFill>
                <a:schemeClr val="tx1"/>
              </a:solidFill>
              <a:latin typeface="Arial" panose="020B0604020202020204" pitchFamily="34" charset="0"/>
              <a:cs typeface="Arial" panose="020B0604020202020204" pitchFamily="34" charset="0"/>
            </a:endParaRPr>
          </a:p>
          <a:p>
            <a:pPr>
              <a:lnSpc>
                <a:spcPct val="160000"/>
              </a:lnSpc>
              <a:spcBef>
                <a:spcPts val="0"/>
              </a:spcBef>
            </a:pPr>
            <a:r>
              <a:rPr lang="en-US" sz="1400" b="1" dirty="0">
                <a:solidFill>
                  <a:schemeClr val="tx1"/>
                </a:solidFill>
                <a:latin typeface="Arial" panose="020B0604020202020204" pitchFamily="34" charset="0"/>
                <a:cs typeface="Arial" panose="020B0604020202020204" pitchFamily="34" charset="0"/>
                <a:hlinkClick r:id="rId4" action="ppaction://hlinksldjump"/>
              </a:rPr>
              <a:t>TERMS AND WIDE ROLE.</a:t>
            </a:r>
            <a:endParaRPr lang="en-US" sz="1400" b="1" dirty="0">
              <a:solidFill>
                <a:schemeClr val="tx1"/>
              </a:solidFill>
              <a:latin typeface="Arial" panose="020B0604020202020204" pitchFamily="34" charset="0"/>
              <a:cs typeface="Arial" panose="020B0604020202020204" pitchFamily="34" charset="0"/>
            </a:endParaRPr>
          </a:p>
          <a:p>
            <a:pPr>
              <a:lnSpc>
                <a:spcPct val="160000"/>
              </a:lnSpc>
              <a:spcBef>
                <a:spcPts val="0"/>
              </a:spcBef>
            </a:pPr>
            <a:r>
              <a:rPr lang="en-US" sz="1400" b="1" dirty="0">
                <a:solidFill>
                  <a:schemeClr val="tx1"/>
                </a:solidFill>
                <a:latin typeface="Arial" panose="020B0604020202020204" pitchFamily="34" charset="0"/>
                <a:cs typeface="Arial" panose="020B0604020202020204" pitchFamily="34" charset="0"/>
                <a:hlinkClick r:id="rId5" action="ppaction://hlinksldjump"/>
              </a:rPr>
              <a:t>REGULAR AND OCASIONAL SURVEYORS.</a:t>
            </a:r>
            <a:endParaRPr lang="en-US" sz="1400" b="1" dirty="0">
              <a:solidFill>
                <a:schemeClr val="tx1"/>
              </a:solidFill>
              <a:latin typeface="Arial" panose="020B0604020202020204" pitchFamily="34" charset="0"/>
              <a:cs typeface="Arial" panose="020B0604020202020204" pitchFamily="34" charset="0"/>
            </a:endParaRPr>
          </a:p>
          <a:p>
            <a:pPr>
              <a:lnSpc>
                <a:spcPct val="150000"/>
              </a:lnSpc>
              <a:spcBef>
                <a:spcPts val="0"/>
              </a:spcBef>
            </a:pPr>
            <a:r>
              <a:rPr lang="en-US" sz="1400" b="1" dirty="0">
                <a:solidFill>
                  <a:schemeClr val="tx1"/>
                </a:solidFill>
                <a:latin typeface="Arial" panose="020B0604020202020204" pitchFamily="34" charset="0"/>
                <a:cs typeface="Arial" panose="020B0604020202020204" pitchFamily="34" charset="0"/>
                <a:hlinkClick r:id="rId6" action="ppaction://hlinksldjump"/>
              </a:rPr>
              <a:t>PERSONAL PROTECTIVE EQUIPMENT.</a:t>
            </a:r>
            <a:endParaRPr lang="en-US" sz="1400" b="1" dirty="0">
              <a:solidFill>
                <a:schemeClr val="tx1"/>
              </a:solidFill>
              <a:latin typeface="Arial" panose="020B0604020202020204" pitchFamily="34" charset="0"/>
              <a:cs typeface="Arial" panose="020B0604020202020204" pitchFamily="34" charset="0"/>
            </a:endParaRPr>
          </a:p>
          <a:p>
            <a:pPr>
              <a:lnSpc>
                <a:spcPct val="150000"/>
              </a:lnSpc>
              <a:spcBef>
                <a:spcPts val="0"/>
              </a:spcBef>
            </a:pPr>
            <a:r>
              <a:rPr lang="en-US" sz="1400" b="1" dirty="0">
                <a:solidFill>
                  <a:schemeClr val="tx1"/>
                </a:solidFill>
                <a:latin typeface="Arial" panose="020B0604020202020204" pitchFamily="34" charset="0"/>
                <a:cs typeface="Arial" panose="020B0604020202020204" pitchFamily="34" charset="0"/>
                <a:hlinkClick r:id="rId7" action="ppaction://hlinksldjump"/>
              </a:rPr>
              <a:t>EXAMPLE OF REQUISITES OF SECURITY MEASSURESON ABOARD.</a:t>
            </a:r>
            <a:endParaRPr lang="en-US" sz="1400" b="1" dirty="0">
              <a:solidFill>
                <a:schemeClr val="tx1"/>
              </a:solidFill>
              <a:latin typeface="Arial" panose="020B0604020202020204" pitchFamily="34" charset="0"/>
              <a:cs typeface="Arial" panose="020B0604020202020204" pitchFamily="34" charset="0"/>
            </a:endParaRPr>
          </a:p>
          <a:p>
            <a:pPr marL="0" indent="0">
              <a:lnSpc>
                <a:spcPct val="100000"/>
              </a:lnSpc>
              <a:spcBef>
                <a:spcPts val="0"/>
              </a:spcBef>
              <a:buNone/>
            </a:pPr>
            <a:r>
              <a:rPr lang="en-US" sz="1400" b="1" dirty="0">
                <a:solidFill>
                  <a:schemeClr val="tx1"/>
                </a:solidFill>
                <a:latin typeface="Arial" panose="020B0604020202020204" pitchFamily="34" charset="0"/>
                <a:cs typeface="Arial" panose="020B0604020202020204" pitchFamily="34" charset="0"/>
              </a:rPr>
              <a:t>				</a:t>
            </a:r>
          </a:p>
          <a:p>
            <a:pPr marL="0" indent="0">
              <a:lnSpc>
                <a:spcPct val="150000"/>
              </a:lnSpc>
              <a:spcBef>
                <a:spcPts val="0"/>
              </a:spcBef>
              <a:buNone/>
            </a:pPr>
            <a:r>
              <a:rPr lang="en-US" sz="1400" b="1" dirty="0">
                <a:solidFill>
                  <a:schemeClr val="tx1"/>
                </a:solidFill>
                <a:latin typeface="Arial" panose="020B0604020202020204" pitchFamily="34" charset="0"/>
                <a:cs typeface="Arial" panose="020B0604020202020204" pitchFamily="34" charset="0"/>
                <a:hlinkClick r:id="rId8" action="ppaction://hlinksldjump"/>
              </a:rPr>
              <a:t>II INTRODUCTION TO MARINE CARGO SURVEYING.	</a:t>
            </a:r>
            <a:endParaRPr lang="en-US" sz="1400" b="1" dirty="0">
              <a:solidFill>
                <a:schemeClr val="tx1"/>
              </a:solidFill>
              <a:latin typeface="Arial" panose="020B0604020202020204" pitchFamily="34" charset="0"/>
              <a:cs typeface="Arial" panose="020B0604020202020204" pitchFamily="34" charset="0"/>
            </a:endParaRPr>
          </a:p>
          <a:p>
            <a:pPr>
              <a:lnSpc>
                <a:spcPct val="150000"/>
              </a:lnSpc>
              <a:spcBef>
                <a:spcPts val="0"/>
              </a:spcBef>
            </a:pPr>
            <a:r>
              <a:rPr lang="en-US" sz="1400" b="1" dirty="0">
                <a:solidFill>
                  <a:schemeClr val="tx1"/>
                </a:solidFill>
                <a:latin typeface="Arial" panose="020B0604020202020204" pitchFamily="34" charset="0"/>
                <a:cs typeface="Arial" panose="020B0604020202020204" pitchFamily="34" charset="0"/>
                <a:hlinkClick r:id="rId9" action="ppaction://hlinksldjump"/>
              </a:rPr>
              <a:t>INTRODUCTION TO MARINE CARGO SURVEYING.</a:t>
            </a:r>
            <a:endParaRPr lang="en-US" sz="1400" b="1" dirty="0">
              <a:solidFill>
                <a:schemeClr val="tx1"/>
              </a:solidFill>
              <a:latin typeface="Arial" panose="020B0604020202020204" pitchFamily="34" charset="0"/>
              <a:cs typeface="Arial" panose="020B0604020202020204" pitchFamily="34" charset="0"/>
            </a:endParaRPr>
          </a:p>
          <a:p>
            <a:pPr>
              <a:lnSpc>
                <a:spcPct val="150000"/>
              </a:lnSpc>
              <a:spcBef>
                <a:spcPts val="0"/>
              </a:spcBef>
            </a:pPr>
            <a:r>
              <a:rPr lang="en-US" sz="1400" b="1" dirty="0">
                <a:solidFill>
                  <a:schemeClr val="tx1"/>
                </a:solidFill>
                <a:latin typeface="Arial" panose="020B0604020202020204" pitchFamily="34" charset="0"/>
                <a:cs typeface="Arial" panose="020B0604020202020204" pitchFamily="34" charset="0"/>
                <a:hlinkClick r:id="rId10" action="ppaction://hlinksldjump"/>
              </a:rPr>
              <a:t>TYPES OF SURVEYS.</a:t>
            </a:r>
            <a:r>
              <a:rPr lang="en-US" sz="1400" b="1" dirty="0">
                <a:solidFill>
                  <a:schemeClr val="tx1"/>
                </a:solidFill>
                <a:latin typeface="Arial" panose="020B0604020202020204" pitchFamily="34" charset="0"/>
                <a:cs typeface="Arial" panose="020B0604020202020204" pitchFamily="34" charset="0"/>
              </a:rPr>
              <a:t>			</a:t>
            </a:r>
          </a:p>
          <a:p>
            <a:pPr>
              <a:lnSpc>
                <a:spcPct val="150000"/>
              </a:lnSpc>
              <a:spcBef>
                <a:spcPts val="0"/>
              </a:spcBef>
            </a:pPr>
            <a:r>
              <a:rPr lang="en-US" sz="1400" b="1" dirty="0">
                <a:solidFill>
                  <a:schemeClr val="tx1"/>
                </a:solidFill>
                <a:latin typeface="Arial" panose="020B0604020202020204" pitchFamily="34" charset="0"/>
                <a:cs typeface="Arial" panose="020B0604020202020204" pitchFamily="34" charset="0"/>
                <a:hlinkClick r:id="rId11" action="ppaction://hlinksldjump"/>
              </a:rPr>
              <a:t>PREVENTION AND CERTIFICATION SURVEYS.</a:t>
            </a:r>
            <a:endParaRPr lang="en-US" sz="1400" b="1" dirty="0">
              <a:solidFill>
                <a:schemeClr val="tx1"/>
              </a:solidFill>
              <a:latin typeface="Arial" panose="020B0604020202020204" pitchFamily="34" charset="0"/>
              <a:cs typeface="Arial" panose="020B0604020202020204" pitchFamily="34" charset="0"/>
            </a:endParaRPr>
          </a:p>
          <a:p>
            <a:pPr>
              <a:lnSpc>
                <a:spcPct val="150000"/>
              </a:lnSpc>
              <a:spcBef>
                <a:spcPts val="0"/>
              </a:spcBef>
            </a:pPr>
            <a:r>
              <a:rPr lang="en-US" sz="1400" b="1" dirty="0">
                <a:solidFill>
                  <a:schemeClr val="tx1"/>
                </a:solidFill>
                <a:latin typeface="Arial" panose="020B0604020202020204" pitchFamily="34" charset="0"/>
                <a:cs typeface="Arial" panose="020B0604020202020204" pitchFamily="34" charset="0"/>
                <a:hlinkClick r:id="rId12" action="ppaction://hlinksldjump"/>
              </a:rPr>
              <a:t>INVESTIGATION SURVEYS.</a:t>
            </a:r>
            <a:r>
              <a:rPr lang="en-US" sz="1400" b="1" dirty="0">
                <a:solidFill>
                  <a:schemeClr val="tx1"/>
                </a:solidFill>
                <a:latin typeface="Arial" panose="020B0604020202020204" pitchFamily="34" charset="0"/>
                <a:cs typeface="Arial" panose="020B0604020202020204" pitchFamily="34" charset="0"/>
              </a:rPr>
              <a:t> </a:t>
            </a:r>
          </a:p>
          <a:p>
            <a:pPr>
              <a:lnSpc>
                <a:spcPct val="150000"/>
              </a:lnSpc>
              <a:spcBef>
                <a:spcPts val="0"/>
              </a:spcBef>
            </a:pPr>
            <a:r>
              <a:rPr lang="en-US" sz="1400" b="1" dirty="0">
                <a:solidFill>
                  <a:schemeClr val="tx1"/>
                </a:solidFill>
                <a:latin typeface="Arial" panose="020B0604020202020204" pitchFamily="34" charset="0"/>
                <a:cs typeface="Arial" panose="020B0604020202020204" pitchFamily="34" charset="0"/>
                <a:hlinkClick r:id="rId13" action="ppaction://hlinksldjump"/>
              </a:rPr>
              <a:t>TYPES OF SURVEY EXAMPLES.</a:t>
            </a:r>
            <a:endParaRPr lang="en-US" sz="1400" b="1" dirty="0">
              <a:solidFill>
                <a:schemeClr val="tx1"/>
              </a:solidFill>
              <a:latin typeface="Arial" panose="020B0604020202020204" pitchFamily="34" charset="0"/>
              <a:cs typeface="Arial" panose="020B0604020202020204" pitchFamily="34" charset="0"/>
            </a:endParaRPr>
          </a:p>
          <a:p>
            <a:pPr>
              <a:lnSpc>
                <a:spcPct val="150000"/>
              </a:lnSpc>
              <a:spcBef>
                <a:spcPts val="0"/>
              </a:spcBef>
            </a:pPr>
            <a:r>
              <a:rPr lang="en-US" sz="1400" b="1" dirty="0">
                <a:solidFill>
                  <a:schemeClr val="tx1"/>
                </a:solidFill>
                <a:latin typeface="Arial" panose="020B0604020202020204" pitchFamily="34" charset="0"/>
                <a:cs typeface="Arial" panose="020B0604020202020204" pitchFamily="34" charset="0"/>
                <a:hlinkClick r:id="rId14" action="ppaction://hlinksldjump"/>
              </a:rPr>
              <a:t>SURVEY EXAMPLES.</a:t>
            </a:r>
            <a:endParaRPr lang="en-US" sz="1400" b="1" dirty="0">
              <a:solidFill>
                <a:schemeClr val="tx1"/>
              </a:solidFill>
              <a:latin typeface="Arial" panose="020B0604020202020204" pitchFamily="34" charset="0"/>
              <a:cs typeface="Arial" panose="020B0604020202020204" pitchFamily="34" charset="0"/>
            </a:endParaRPr>
          </a:p>
          <a:p>
            <a:pPr>
              <a:lnSpc>
                <a:spcPct val="150000"/>
              </a:lnSpc>
              <a:spcBef>
                <a:spcPts val="0"/>
              </a:spcBef>
            </a:pPr>
            <a:r>
              <a:rPr lang="en-US" sz="1400" b="1" dirty="0">
                <a:solidFill>
                  <a:schemeClr val="tx1"/>
                </a:solidFill>
                <a:latin typeface="Arial" panose="020B0604020202020204" pitchFamily="34" charset="0"/>
                <a:cs typeface="Arial" panose="020B0604020202020204" pitchFamily="34" charset="0"/>
                <a:hlinkClick r:id="rId15" action="ppaction://hlinksldjump"/>
              </a:rPr>
              <a:t>UPSTREAM / DOWNSTREAM.</a:t>
            </a:r>
            <a:endParaRPr lang="en-US" sz="1400" b="1" dirty="0">
              <a:solidFill>
                <a:schemeClr val="tx1"/>
              </a:solidFill>
              <a:latin typeface="Arial" panose="020B0604020202020204" pitchFamily="34" charset="0"/>
              <a:cs typeface="Arial" panose="020B0604020202020204" pitchFamily="34" charset="0"/>
            </a:endParaRPr>
          </a:p>
          <a:p>
            <a:pPr>
              <a:lnSpc>
                <a:spcPct val="100000"/>
              </a:lnSpc>
              <a:spcBef>
                <a:spcPts val="0"/>
              </a:spcBef>
            </a:pPr>
            <a:r>
              <a:rPr lang="en-US" sz="1400" b="1" dirty="0">
                <a:solidFill>
                  <a:schemeClr val="tx1"/>
                </a:solidFill>
                <a:latin typeface="Arial" panose="020B0604020202020204" pitchFamily="34" charset="0"/>
                <a:cs typeface="Arial" panose="020B0604020202020204" pitchFamily="34" charset="0"/>
                <a:hlinkClick r:id="rId16" action="ppaction://hlinksldjump"/>
              </a:rPr>
              <a:t>TYPES OF SURVEYS.</a:t>
            </a:r>
            <a:r>
              <a:rPr lang="en-US" sz="1400" b="1" dirty="0">
                <a:solidFill>
                  <a:schemeClr val="tx1"/>
                </a:solidFill>
                <a:latin typeface="Arial" panose="020B0604020202020204" pitchFamily="34" charset="0"/>
                <a:cs typeface="Arial" panose="020B0604020202020204" pitchFamily="34" charset="0"/>
              </a:rPr>
              <a:t>	</a:t>
            </a:r>
          </a:p>
          <a:p>
            <a:pPr>
              <a:lnSpc>
                <a:spcPct val="100000"/>
              </a:lnSpc>
              <a:spcBef>
                <a:spcPts val="0"/>
              </a:spcBef>
            </a:pPr>
            <a:r>
              <a:rPr lang="en-US" sz="1400" b="1" dirty="0">
                <a:solidFill>
                  <a:schemeClr val="tx1"/>
                </a:solidFill>
                <a:latin typeface="Arial" panose="020B0604020202020204" pitchFamily="34" charset="0"/>
                <a:cs typeface="Arial" panose="020B0604020202020204" pitchFamily="34" charset="0"/>
                <a:hlinkClick r:id="rId17" action="ppaction://hlinksldjump"/>
              </a:rPr>
              <a:t>EVALUATION</a:t>
            </a:r>
            <a:r>
              <a:rPr lang="en-US" sz="2100" b="1" dirty="0">
                <a:solidFill>
                  <a:schemeClr val="tx1"/>
                </a:solidFill>
                <a:latin typeface="Arial" panose="020B0604020202020204" pitchFamily="34" charset="0"/>
                <a:cs typeface="Arial" panose="020B0604020202020204" pitchFamily="34" charset="0"/>
              </a:rPr>
              <a:t>			</a:t>
            </a:r>
          </a:p>
        </p:txBody>
      </p:sp>
      <p:pic>
        <p:nvPicPr>
          <p:cNvPr id="4" name="Imagen 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pic>
        <p:nvPicPr>
          <p:cNvPr id="6" name="Imagen 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8062" y="302784"/>
            <a:ext cx="2583012" cy="2758916"/>
          </a:xfrm>
          <a:prstGeom prst="rect">
            <a:avLst/>
          </a:prstGeom>
          <a:ln>
            <a:noFill/>
          </a:ln>
          <a:effectLst>
            <a:outerShdw blurRad="292100" dist="139700" dir="2700000" algn="tl" rotWithShape="0">
              <a:srgbClr val="333333">
                <a:alpha val="65000"/>
              </a:srgbClr>
            </a:outerShdw>
          </a:effectLst>
        </p:spPr>
      </p:pic>
      <p:sp>
        <p:nvSpPr>
          <p:cNvPr id="7" name="6 CuadroTexto"/>
          <p:cNvSpPr txBox="1"/>
          <p:nvPr/>
        </p:nvSpPr>
        <p:spPr>
          <a:xfrm>
            <a:off x="5265506" y="298422"/>
            <a:ext cx="1039195" cy="369332"/>
          </a:xfrm>
          <a:prstGeom prst="rect">
            <a:avLst/>
          </a:prstGeom>
          <a:noFill/>
        </p:spPr>
        <p:txBody>
          <a:bodyPr wrap="none" rtlCol="0">
            <a:spAutoFit/>
          </a:bodyPr>
          <a:lstStyle/>
          <a:p>
            <a:r>
              <a:rPr lang="es-MX" b="1" dirty="0"/>
              <a:t>I N D E X</a:t>
            </a:r>
          </a:p>
        </p:txBody>
      </p:sp>
      <p:pic>
        <p:nvPicPr>
          <p:cNvPr id="8" name="Picture 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584876" y="204884"/>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a:hlinkClick r:id="rId21" action="ppaction://hlinksldjump"/>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27691" y="6170188"/>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27808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4153524" y="1265698"/>
            <a:ext cx="4990476" cy="5592302"/>
            <a:chOff x="4153524" y="1265698"/>
            <a:chExt cx="4990476" cy="5592302"/>
          </a:xfrm>
        </p:grpSpPr>
        <p:pic>
          <p:nvPicPr>
            <p:cNvPr id="7" name="Imagen 6"/>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5" name="Título 4"/>
          <p:cNvSpPr>
            <a:spLocks noGrp="1"/>
          </p:cNvSpPr>
          <p:nvPr>
            <p:ph type="title"/>
          </p:nvPr>
        </p:nvSpPr>
        <p:spPr/>
        <p:txBody>
          <a:bodyPr/>
          <a:lstStyle/>
          <a:p>
            <a:pPr algn="ctr"/>
            <a:r>
              <a:rPr lang="es-MX" dirty="0"/>
              <a:t>WHAT IS A </a:t>
            </a:r>
            <a:br>
              <a:rPr lang="es-MX" dirty="0"/>
            </a:br>
            <a:r>
              <a:rPr lang="es-MX" dirty="0"/>
              <a:t>MARINE</a:t>
            </a:r>
            <a:br>
              <a:rPr lang="es-MX" dirty="0"/>
            </a:br>
            <a:r>
              <a:rPr lang="es-MX" dirty="0"/>
              <a:t>CARGO SURVEYOR?</a:t>
            </a:r>
          </a:p>
        </p:txBody>
      </p:sp>
      <p:sp>
        <p:nvSpPr>
          <p:cNvPr id="6" name="Marcador de contenido 5"/>
          <p:cNvSpPr>
            <a:spLocks noGrp="1"/>
          </p:cNvSpPr>
          <p:nvPr>
            <p:ph idx="1"/>
          </p:nvPr>
        </p:nvSpPr>
        <p:spPr/>
        <p:txBody>
          <a:bodyPr>
            <a:normAutofit fontScale="92500"/>
          </a:bodyPr>
          <a:lstStyle/>
          <a:p>
            <a:pPr marL="0" indent="0" algn="just">
              <a:buNone/>
            </a:pPr>
            <a:r>
              <a:rPr lang="en-US" sz="2400" dirty="0">
                <a:solidFill>
                  <a:schemeClr val="tx1"/>
                </a:solidFill>
              </a:rPr>
              <a:t>Cargo surveyors, generally those based in the larger ports or insurance markets, are experts in their own particular field, typically commodities such as tea, coffee, cocoa or manufactured products such as steel, but in many of the smaller ports they are individuals who have built up a general knowledge of cargoes and shipping practices and have the ability to investigate and record their observations accurately. </a:t>
            </a:r>
          </a:p>
          <a:p>
            <a:pPr marL="0" indent="0" algn="just">
              <a:buNone/>
            </a:pPr>
            <a:r>
              <a:rPr lang="en-US" sz="2400" dirty="0">
                <a:solidFill>
                  <a:schemeClr val="tx1"/>
                </a:solidFill>
              </a:rPr>
              <a:t>They largely rely on their ability to judge the integrity and competence of consignees and others with whom they are dealing and they often obtain independent expert advice when required.</a:t>
            </a:r>
            <a:endParaRPr lang="es-MX" sz="2400" dirty="0">
              <a:solidFill>
                <a:schemeClr val="tx1"/>
              </a:solidFill>
            </a:endParaRPr>
          </a:p>
        </p:txBody>
      </p:sp>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623" y="417858"/>
            <a:ext cx="1695679" cy="1695679"/>
          </a:xfrm>
          <a:prstGeom prst="rect">
            <a:avLst/>
          </a:prstGeom>
          <a:ln>
            <a:noFill/>
          </a:ln>
          <a:effectLst>
            <a:outerShdw blurRad="292100" dist="139700" dir="2700000" algn="tl" rotWithShape="0">
              <a:srgbClr val="333333">
                <a:alpha val="65000"/>
              </a:srgbClr>
            </a:outerShdw>
          </a:effectLst>
        </p:spPr>
      </p:pic>
      <p:pic>
        <p:nvPicPr>
          <p:cNvPr id="10" name="Picture 3">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7691" y="6170188"/>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0091" y="6322588"/>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85235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4153524" y="1256387"/>
            <a:ext cx="4990476" cy="5592302"/>
            <a:chOff x="4153524" y="1265698"/>
            <a:chExt cx="4990476" cy="5592302"/>
          </a:xfrm>
        </p:grpSpPr>
        <p:pic>
          <p:nvPicPr>
            <p:cNvPr id="7" name="Imagen 6"/>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5" name="Título 4"/>
          <p:cNvSpPr>
            <a:spLocks noGrp="1"/>
          </p:cNvSpPr>
          <p:nvPr>
            <p:ph type="title"/>
          </p:nvPr>
        </p:nvSpPr>
        <p:spPr>
          <a:xfrm>
            <a:off x="0" y="1123838"/>
            <a:ext cx="2558265" cy="4601183"/>
          </a:xfrm>
        </p:spPr>
        <p:txBody>
          <a:bodyPr>
            <a:normAutofit/>
          </a:bodyPr>
          <a:lstStyle/>
          <a:p>
            <a:pPr algn="ctr"/>
            <a:r>
              <a:rPr lang="es-MX" sz="2800" dirty="0"/>
              <a:t>WHAT IS A </a:t>
            </a:r>
            <a:br>
              <a:rPr lang="es-MX" sz="2800" dirty="0"/>
            </a:br>
            <a:r>
              <a:rPr lang="es-MX" sz="2800" dirty="0"/>
              <a:t>MARINE</a:t>
            </a:r>
            <a:br>
              <a:rPr lang="es-MX" sz="2800" dirty="0"/>
            </a:br>
            <a:r>
              <a:rPr lang="es-MX" sz="2800" dirty="0"/>
              <a:t>CARGO SURVEYOR?</a:t>
            </a:r>
          </a:p>
        </p:txBody>
      </p:sp>
      <p:sp>
        <p:nvSpPr>
          <p:cNvPr id="2" name="Marcador de contenido 1"/>
          <p:cNvSpPr>
            <a:spLocks noGrp="1"/>
          </p:cNvSpPr>
          <p:nvPr>
            <p:ph idx="1"/>
          </p:nvPr>
        </p:nvSpPr>
        <p:spPr>
          <a:xfrm>
            <a:off x="2794000" y="593404"/>
            <a:ext cx="5956595" cy="1177343"/>
          </a:xfrm>
        </p:spPr>
        <p:txBody>
          <a:bodyPr>
            <a:normAutofit/>
          </a:bodyPr>
          <a:lstStyle/>
          <a:p>
            <a:pPr marL="0" indent="0" algn="just">
              <a:buNone/>
            </a:pPr>
            <a:r>
              <a:rPr lang="en-US" sz="2000" dirty="0">
                <a:solidFill>
                  <a:schemeClr val="tx1"/>
                </a:solidFill>
              </a:rPr>
              <a:t>Marine surveyors become involved in all types of marine surveys and may have a background of several different disciplines. The principal types are:</a:t>
            </a:r>
          </a:p>
        </p:txBody>
      </p:sp>
      <p:graphicFrame>
        <p:nvGraphicFramePr>
          <p:cNvPr id="3" name="Tabla 2"/>
          <p:cNvGraphicFramePr>
            <a:graphicFrameLocks noGrp="1"/>
          </p:cNvGraphicFramePr>
          <p:nvPr>
            <p:extLst>
              <p:ext uri="{D42A27DB-BD31-4B8C-83A1-F6EECF244321}">
                <p14:modId xmlns:p14="http://schemas.microsoft.com/office/powerpoint/2010/main" val="3756129467"/>
              </p:ext>
            </p:extLst>
          </p:nvPr>
        </p:nvGraphicFramePr>
        <p:xfrm>
          <a:off x="2794001" y="1692136"/>
          <a:ext cx="5956594" cy="3037840"/>
        </p:xfrm>
        <a:graphic>
          <a:graphicData uri="http://schemas.openxmlformats.org/drawingml/2006/table">
            <a:tbl>
              <a:tblPr firstRow="1" bandRow="1">
                <a:tableStyleId>{5C22544A-7EE6-4342-B048-85BDC9FD1C3A}</a:tableStyleId>
              </a:tblPr>
              <a:tblGrid>
                <a:gridCol w="1891015">
                  <a:extLst>
                    <a:ext uri="{9D8B030D-6E8A-4147-A177-3AD203B41FA5}">
                      <a16:colId xmlns:a16="http://schemas.microsoft.com/office/drawing/2014/main" val="20000"/>
                    </a:ext>
                  </a:extLst>
                </a:gridCol>
                <a:gridCol w="4065579">
                  <a:extLst>
                    <a:ext uri="{9D8B030D-6E8A-4147-A177-3AD203B41FA5}">
                      <a16:colId xmlns:a16="http://schemas.microsoft.com/office/drawing/2014/main" val="20001"/>
                    </a:ext>
                  </a:extLst>
                </a:gridCol>
              </a:tblGrid>
              <a:tr h="370840">
                <a:tc>
                  <a:txBody>
                    <a:bodyPr/>
                    <a:lstStyle/>
                    <a:p>
                      <a:r>
                        <a:rPr lang="en-US" sz="1800" b="1" dirty="0">
                          <a:latin typeface="+mn-lt"/>
                          <a:cs typeface="Arial" panose="020B0604020202020204" pitchFamily="34" charset="0"/>
                        </a:rPr>
                        <a:t>Type of surveyor</a:t>
                      </a:r>
                    </a:p>
                  </a:txBody>
                  <a:tcPr/>
                </a:tc>
                <a:tc>
                  <a:txBody>
                    <a:bodyPr/>
                    <a:lstStyle/>
                    <a:p>
                      <a:r>
                        <a:rPr lang="en-US" sz="1800" dirty="0">
                          <a:latin typeface="+mn-lt"/>
                          <a:cs typeface="Arial" panose="020B0604020202020204" pitchFamily="34" charset="0"/>
                        </a:rPr>
                        <a:t>Principal</a:t>
                      </a:r>
                      <a:r>
                        <a:rPr lang="en-US" sz="1800" baseline="0" dirty="0">
                          <a:latin typeface="+mn-lt"/>
                          <a:cs typeface="Arial" panose="020B0604020202020204" pitchFamily="34" charset="0"/>
                        </a:rPr>
                        <a:t> surveys carried out</a:t>
                      </a:r>
                      <a:endParaRPr lang="en-US" sz="1800" dirty="0">
                        <a:latin typeface="+mn-lt"/>
                        <a:cs typeface="Arial" panose="020B0604020202020204" pitchFamily="34" charset="0"/>
                      </a:endParaRPr>
                    </a:p>
                  </a:txBody>
                  <a:tcPr/>
                </a:tc>
                <a:extLst>
                  <a:ext uri="{0D108BD9-81ED-4DB2-BD59-A6C34878D82A}">
                    <a16:rowId xmlns:a16="http://schemas.microsoft.com/office/drawing/2014/main" val="10000"/>
                  </a:ext>
                </a:extLst>
              </a:tr>
              <a:tr h="370840">
                <a:tc>
                  <a:txBody>
                    <a:bodyPr/>
                    <a:lstStyle/>
                    <a:p>
                      <a:r>
                        <a:rPr lang="en-US" sz="1800" b="1" dirty="0">
                          <a:latin typeface="+mn-lt"/>
                          <a:cs typeface="Arial" panose="020B0604020202020204" pitchFamily="34" charset="0"/>
                        </a:rPr>
                        <a:t>Nautical</a:t>
                      </a:r>
                    </a:p>
                  </a:txBody>
                  <a:tcPr/>
                </a:tc>
                <a:tc>
                  <a:txBody>
                    <a:bodyPr/>
                    <a:lstStyle/>
                    <a:p>
                      <a:pPr algn="just"/>
                      <a:r>
                        <a:rPr lang="en-US" sz="1800" b="0" i="0" u="none" strike="noStrike" kern="1200" baseline="0" dirty="0">
                          <a:solidFill>
                            <a:schemeClr val="dk1"/>
                          </a:solidFill>
                          <a:latin typeface="+mn-lt"/>
                          <a:ea typeface="+mn-ea"/>
                          <a:cs typeface="Arial" panose="020B0604020202020204" pitchFamily="34" charset="0"/>
                        </a:rPr>
                        <a:t>Cargo and casualty investigation, draught and ullage, navigation and safety equipment.</a:t>
                      </a:r>
                      <a:endParaRPr lang="en-US" sz="1800" b="0" dirty="0">
                        <a:latin typeface="+mn-lt"/>
                        <a:cs typeface="Arial" panose="020B0604020202020204" pitchFamily="34" charset="0"/>
                      </a:endParaRPr>
                    </a:p>
                  </a:txBody>
                  <a:tcPr/>
                </a:tc>
                <a:extLst>
                  <a:ext uri="{0D108BD9-81ED-4DB2-BD59-A6C34878D82A}">
                    <a16:rowId xmlns:a16="http://schemas.microsoft.com/office/drawing/2014/main" val="10001"/>
                  </a:ext>
                </a:extLst>
              </a:tr>
              <a:tr h="370840">
                <a:tc>
                  <a:txBody>
                    <a:bodyPr/>
                    <a:lstStyle/>
                    <a:p>
                      <a:r>
                        <a:rPr lang="en-US" sz="1800" b="1" dirty="0">
                          <a:latin typeface="+mn-lt"/>
                          <a:cs typeface="Arial" panose="020B0604020202020204" pitchFamily="34" charset="0"/>
                        </a:rPr>
                        <a:t>Engineer</a:t>
                      </a:r>
                    </a:p>
                  </a:txBody>
                  <a:tcPr/>
                </a:tc>
                <a:tc>
                  <a:txBody>
                    <a:bodyPr/>
                    <a:lstStyle/>
                    <a:p>
                      <a:pPr algn="just"/>
                      <a:r>
                        <a:rPr lang="en-US" sz="1800" b="0" i="0" u="none" strike="noStrike" kern="1200" baseline="0" dirty="0">
                          <a:solidFill>
                            <a:schemeClr val="dk1"/>
                          </a:solidFill>
                          <a:latin typeface="+mn-lt"/>
                          <a:ea typeface="+mn-ea"/>
                          <a:cs typeface="Arial" panose="020B0604020202020204" pitchFamily="34" charset="0"/>
                        </a:rPr>
                        <a:t>Machinery and hull structure</a:t>
                      </a:r>
                      <a:endParaRPr lang="en-US" sz="1800" b="0" dirty="0">
                        <a:latin typeface="+mn-lt"/>
                        <a:cs typeface="Arial" panose="020B0604020202020204" pitchFamily="34" charset="0"/>
                      </a:endParaRPr>
                    </a:p>
                  </a:txBody>
                  <a:tcPr/>
                </a:tc>
                <a:extLst>
                  <a:ext uri="{0D108BD9-81ED-4DB2-BD59-A6C34878D82A}">
                    <a16:rowId xmlns:a16="http://schemas.microsoft.com/office/drawing/2014/main" val="10002"/>
                  </a:ext>
                </a:extLst>
              </a:tr>
              <a:tr h="370840">
                <a:tc>
                  <a:txBody>
                    <a:bodyPr/>
                    <a:lstStyle/>
                    <a:p>
                      <a:r>
                        <a:rPr lang="en-US" sz="1800" b="1" dirty="0">
                          <a:latin typeface="+mn-lt"/>
                          <a:cs typeface="Arial" panose="020B0604020202020204" pitchFamily="34" charset="0"/>
                        </a:rPr>
                        <a:t>Yacht</a:t>
                      </a:r>
                    </a:p>
                  </a:txBody>
                  <a:tcPr/>
                </a:tc>
                <a:tc>
                  <a:txBody>
                    <a:bodyPr/>
                    <a:lstStyle/>
                    <a:p>
                      <a:pPr algn="just"/>
                      <a:r>
                        <a:rPr lang="en-US" sz="1800" b="0" i="0" u="none" strike="noStrike" kern="1200" baseline="0" dirty="0">
                          <a:solidFill>
                            <a:schemeClr val="dk1"/>
                          </a:solidFill>
                          <a:latin typeface="+mn-lt"/>
                          <a:ea typeface="+mn-ea"/>
                          <a:cs typeface="Arial" panose="020B0604020202020204" pitchFamily="34" charset="0"/>
                        </a:rPr>
                        <a:t>Pleasure craft, wood, GRP, alloy, steel and Ferro-cement.</a:t>
                      </a:r>
                      <a:endParaRPr lang="en-US" sz="1800" b="0" dirty="0">
                        <a:latin typeface="+mn-lt"/>
                        <a:cs typeface="Arial" panose="020B0604020202020204" pitchFamily="34" charset="0"/>
                      </a:endParaRPr>
                    </a:p>
                  </a:txBody>
                  <a:tcPr/>
                </a:tc>
                <a:extLst>
                  <a:ext uri="{0D108BD9-81ED-4DB2-BD59-A6C34878D82A}">
                    <a16:rowId xmlns:a16="http://schemas.microsoft.com/office/drawing/2014/main" val="10003"/>
                  </a:ext>
                </a:extLst>
              </a:tr>
              <a:tr h="370840">
                <a:tc>
                  <a:txBody>
                    <a:bodyPr/>
                    <a:lstStyle/>
                    <a:p>
                      <a:r>
                        <a:rPr lang="en-US" sz="1800" b="1" dirty="0">
                          <a:latin typeface="+mn-lt"/>
                          <a:cs typeface="Arial" panose="020B0604020202020204" pitchFamily="34" charset="0"/>
                        </a:rPr>
                        <a:t>Naval architect</a:t>
                      </a:r>
                    </a:p>
                  </a:txBody>
                  <a:tcPr/>
                </a:tc>
                <a:tc>
                  <a:txBody>
                    <a:bodyPr/>
                    <a:lstStyle/>
                    <a:p>
                      <a:pPr algn="just"/>
                      <a:r>
                        <a:rPr lang="en-US" sz="1800" b="0" i="0" u="none" strike="noStrike" kern="1200" baseline="0" dirty="0">
                          <a:solidFill>
                            <a:schemeClr val="dk1"/>
                          </a:solidFill>
                          <a:latin typeface="+mn-lt"/>
                          <a:ea typeface="+mn-ea"/>
                          <a:cs typeface="Arial" panose="020B0604020202020204" pitchFamily="34" charset="0"/>
                        </a:rPr>
                        <a:t>Stability, structure and design.</a:t>
                      </a:r>
                      <a:endParaRPr lang="en-US" sz="1800" b="0" dirty="0">
                        <a:latin typeface="+mn-lt"/>
                        <a:cs typeface="Arial" panose="020B0604020202020204" pitchFamily="34" charset="0"/>
                      </a:endParaRPr>
                    </a:p>
                  </a:txBody>
                  <a:tcPr/>
                </a:tc>
                <a:extLst>
                  <a:ext uri="{0D108BD9-81ED-4DB2-BD59-A6C34878D82A}">
                    <a16:rowId xmlns:a16="http://schemas.microsoft.com/office/drawing/2014/main" val="10004"/>
                  </a:ext>
                </a:extLst>
              </a:tr>
              <a:tr h="370840">
                <a:tc>
                  <a:txBody>
                    <a:bodyPr/>
                    <a:lstStyle/>
                    <a:p>
                      <a:r>
                        <a:rPr lang="en-US" sz="1800" b="1" dirty="0">
                          <a:latin typeface="+mn-lt"/>
                          <a:cs typeface="Arial" panose="020B0604020202020204" pitchFamily="34" charset="0"/>
                        </a:rPr>
                        <a:t>Cargo</a:t>
                      </a:r>
                    </a:p>
                  </a:txBody>
                  <a:tcPr/>
                </a:tc>
                <a:tc>
                  <a:txBody>
                    <a:bodyPr/>
                    <a:lstStyle/>
                    <a:p>
                      <a:pPr algn="just"/>
                      <a:r>
                        <a:rPr lang="en-US" sz="1800" b="0" dirty="0">
                          <a:latin typeface="+mn-lt"/>
                          <a:cs typeface="Arial" panose="020B0604020202020204" pitchFamily="34" charset="0"/>
                        </a:rPr>
                        <a:t>Containers, Goods, Stowage</a:t>
                      </a:r>
                    </a:p>
                  </a:txBody>
                  <a:tcPr/>
                </a:tc>
                <a:extLst>
                  <a:ext uri="{0D108BD9-81ED-4DB2-BD59-A6C34878D82A}">
                    <a16:rowId xmlns:a16="http://schemas.microsoft.com/office/drawing/2014/main" val="10005"/>
                  </a:ext>
                </a:extLst>
              </a:tr>
            </a:tbl>
          </a:graphicData>
        </a:graphic>
      </p:graphicFrame>
      <p:pic>
        <p:nvPicPr>
          <p:cNvPr id="6" name="Imagen 5"/>
          <p:cNvPicPr>
            <a:picLocks noChangeAspect="1"/>
          </p:cNvPicPr>
          <p:nvPr/>
        </p:nvPicPr>
        <p:blipFill rotWithShape="1">
          <a:blip r:embed="rId4">
            <a:extLst>
              <a:ext uri="{28A0092B-C50C-407E-A947-70E740481C1C}">
                <a14:useLocalDpi xmlns:a14="http://schemas.microsoft.com/office/drawing/2010/main" val="0"/>
              </a:ext>
            </a:extLst>
          </a:blip>
          <a:srcRect t="33394"/>
          <a:stretch/>
        </p:blipFill>
        <p:spPr>
          <a:xfrm>
            <a:off x="4221488" y="4739425"/>
            <a:ext cx="3593919" cy="11160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623" y="417858"/>
            <a:ext cx="1695679" cy="1695679"/>
          </a:xfrm>
          <a:prstGeom prst="rect">
            <a:avLst/>
          </a:prstGeom>
          <a:ln>
            <a:noFill/>
          </a:ln>
          <a:effectLst>
            <a:outerShdw blurRad="292100" dist="139700" dir="2700000" algn="tl" rotWithShape="0">
              <a:srgbClr val="333333">
                <a:alpha val="65000"/>
              </a:srgbClr>
            </a:outerShdw>
          </a:effectLst>
        </p:spPr>
      </p:pic>
      <p:pic>
        <p:nvPicPr>
          <p:cNvPr id="11" name="Picture 3">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7691" y="6170188"/>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95430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4153524" y="1265698"/>
            <a:ext cx="4990476" cy="5592302"/>
            <a:chOff x="4153524" y="1265698"/>
            <a:chExt cx="4990476" cy="5592302"/>
          </a:xfrm>
        </p:grpSpPr>
        <p:pic>
          <p:nvPicPr>
            <p:cNvPr id="5" name="Imagen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2" name="Título 1"/>
          <p:cNvSpPr>
            <a:spLocks noGrp="1"/>
          </p:cNvSpPr>
          <p:nvPr>
            <p:ph type="title"/>
          </p:nvPr>
        </p:nvSpPr>
        <p:spPr/>
        <p:txBody>
          <a:bodyPr/>
          <a:lstStyle/>
          <a:p>
            <a:pPr algn="ctr"/>
            <a:r>
              <a:rPr lang="es-MX" dirty="0"/>
              <a:t>MAIN FUNCTIONS OF AN </a:t>
            </a:r>
            <a:br>
              <a:rPr lang="es-MX" dirty="0"/>
            </a:br>
            <a:r>
              <a:rPr lang="es-MX" dirty="0"/>
              <a:t>MARINE</a:t>
            </a:r>
            <a:br>
              <a:rPr lang="es-MX" dirty="0"/>
            </a:br>
            <a:r>
              <a:rPr lang="es-MX" dirty="0"/>
              <a:t>CARGO SURVEYOR</a:t>
            </a:r>
          </a:p>
        </p:txBody>
      </p:sp>
      <p:sp>
        <p:nvSpPr>
          <p:cNvPr id="3" name="Marcador de contenido 2"/>
          <p:cNvSpPr>
            <a:spLocks noGrp="1"/>
          </p:cNvSpPr>
          <p:nvPr>
            <p:ph idx="1"/>
          </p:nvPr>
        </p:nvSpPr>
        <p:spPr/>
        <p:txBody>
          <a:bodyPr>
            <a:normAutofit/>
          </a:bodyPr>
          <a:lstStyle/>
          <a:p>
            <a:pPr marL="0" indent="0">
              <a:buNone/>
            </a:pPr>
            <a:r>
              <a:rPr lang="en-US" sz="2100" dirty="0">
                <a:solidFill>
                  <a:schemeClr val="tx1"/>
                </a:solidFill>
              </a:rPr>
              <a:t>Summarizing, the surveyor traditional role is to :</a:t>
            </a:r>
          </a:p>
          <a:p>
            <a:pPr marL="0" indent="0">
              <a:buNone/>
            </a:pPr>
            <a:endParaRPr lang="en-US" sz="2100" dirty="0">
              <a:solidFill>
                <a:schemeClr val="tx1"/>
              </a:solidFill>
            </a:endParaRPr>
          </a:p>
          <a:p>
            <a:pPr marL="0" indent="0">
              <a:buNone/>
            </a:pPr>
            <a:r>
              <a:rPr lang="en-US" sz="2100" b="1" dirty="0">
                <a:solidFill>
                  <a:schemeClr val="tx1"/>
                </a:solidFill>
              </a:rPr>
              <a:t>1. Investigate,</a:t>
            </a:r>
          </a:p>
          <a:p>
            <a:pPr marL="514350" indent="-514350">
              <a:buFont typeface="+mj-lt"/>
              <a:buAutoNum type="romanUcPeriod"/>
            </a:pPr>
            <a:r>
              <a:rPr lang="en-US" sz="2100" dirty="0">
                <a:solidFill>
                  <a:schemeClr val="tx1"/>
                </a:solidFill>
              </a:rPr>
              <a:t>the nature of the claim</a:t>
            </a:r>
          </a:p>
          <a:p>
            <a:pPr marL="514350" indent="-514350">
              <a:buFont typeface="+mj-lt"/>
              <a:buAutoNum type="romanUcPeriod"/>
            </a:pPr>
            <a:r>
              <a:rPr lang="en-US" sz="2100" dirty="0">
                <a:solidFill>
                  <a:schemeClr val="tx1"/>
                </a:solidFill>
              </a:rPr>
              <a:t>its extent</a:t>
            </a:r>
          </a:p>
          <a:p>
            <a:pPr marL="514350" indent="-514350">
              <a:buFont typeface="+mj-lt"/>
              <a:buAutoNum type="romanUcPeriod"/>
            </a:pPr>
            <a:r>
              <a:rPr lang="en-US" sz="2100" dirty="0">
                <a:solidFill>
                  <a:schemeClr val="tx1"/>
                </a:solidFill>
              </a:rPr>
              <a:t>its probable cause</a:t>
            </a:r>
          </a:p>
          <a:p>
            <a:pPr marL="514350" indent="-514350">
              <a:buFont typeface="+mj-lt"/>
              <a:buAutoNum type="romanUcPeriod"/>
            </a:pPr>
            <a:endParaRPr lang="en-US" sz="2100" dirty="0">
              <a:solidFill>
                <a:schemeClr val="tx1"/>
              </a:solidFill>
            </a:endParaRPr>
          </a:p>
          <a:p>
            <a:pPr marL="0" indent="0">
              <a:buNone/>
            </a:pPr>
            <a:r>
              <a:rPr lang="en-US" sz="2100" b="1" dirty="0">
                <a:solidFill>
                  <a:schemeClr val="tx1"/>
                </a:solidFill>
              </a:rPr>
              <a:t>2. Advise the consignee on,</a:t>
            </a:r>
          </a:p>
          <a:p>
            <a:pPr marL="514350" indent="-514350">
              <a:buFont typeface="+mj-lt"/>
              <a:buAutoNum type="romanUcPeriod"/>
            </a:pPr>
            <a:r>
              <a:rPr lang="en-US" sz="2100" dirty="0">
                <a:solidFill>
                  <a:schemeClr val="tx1"/>
                </a:solidFill>
              </a:rPr>
              <a:t>mitigation of loss</a:t>
            </a:r>
          </a:p>
          <a:p>
            <a:pPr marL="514350" indent="-514350">
              <a:buFont typeface="+mj-lt"/>
              <a:buAutoNum type="romanUcPeriod"/>
            </a:pPr>
            <a:r>
              <a:rPr lang="en-US" sz="2100" dirty="0">
                <a:solidFill>
                  <a:schemeClr val="tx1"/>
                </a:solidFill>
              </a:rPr>
              <a:t>claims procedure, (cargo and pleasure craft hulls.)</a:t>
            </a:r>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764" y="312607"/>
            <a:ext cx="1622461" cy="1622461"/>
          </a:xfrm>
          <a:prstGeom prst="rect">
            <a:avLst/>
          </a:prstGeom>
          <a:ln>
            <a:noFill/>
          </a:ln>
          <a:effectLst>
            <a:outerShdw blurRad="292100" dist="139700" dir="2700000" algn="tl" rotWithShape="0">
              <a:srgbClr val="333333">
                <a:alpha val="65000"/>
              </a:srgbClr>
            </a:outerShdw>
          </a:effectLst>
        </p:spPr>
      </p:pic>
      <p:pic>
        <p:nvPicPr>
          <p:cNvPr id="9" name="Picture 3">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6789" y="6132001"/>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0406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4153524" y="1286963"/>
            <a:ext cx="4990476" cy="5592302"/>
            <a:chOff x="4153524" y="1265698"/>
            <a:chExt cx="4990476" cy="5592302"/>
          </a:xfrm>
        </p:grpSpPr>
        <p:pic>
          <p:nvPicPr>
            <p:cNvPr id="5" name="Imagen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2" name="Título 1"/>
          <p:cNvSpPr>
            <a:spLocks noGrp="1"/>
          </p:cNvSpPr>
          <p:nvPr>
            <p:ph type="title"/>
          </p:nvPr>
        </p:nvSpPr>
        <p:spPr/>
        <p:txBody>
          <a:bodyPr/>
          <a:lstStyle/>
          <a:p>
            <a:pPr algn="ctr"/>
            <a:r>
              <a:rPr lang="es-MX" dirty="0"/>
              <a:t>MAIN FUNCTIONS OF AN </a:t>
            </a:r>
            <a:br>
              <a:rPr lang="es-MX" dirty="0"/>
            </a:br>
            <a:r>
              <a:rPr lang="es-MX" dirty="0"/>
              <a:t>MARINE</a:t>
            </a:r>
            <a:br>
              <a:rPr lang="es-MX" dirty="0"/>
            </a:br>
            <a:r>
              <a:rPr lang="es-MX" dirty="0"/>
              <a:t>CARGO SURVEYOR</a:t>
            </a:r>
          </a:p>
        </p:txBody>
      </p:sp>
      <p:sp>
        <p:nvSpPr>
          <p:cNvPr id="3" name="Marcador de contenido 2"/>
          <p:cNvSpPr>
            <a:spLocks noGrp="1"/>
          </p:cNvSpPr>
          <p:nvPr>
            <p:ph idx="1"/>
          </p:nvPr>
        </p:nvSpPr>
        <p:spPr/>
        <p:txBody>
          <a:bodyPr>
            <a:normAutofit/>
          </a:bodyPr>
          <a:lstStyle/>
          <a:p>
            <a:pPr marL="0" indent="0">
              <a:buNone/>
            </a:pPr>
            <a:r>
              <a:rPr lang="en-US" sz="2100" b="1" dirty="0">
                <a:solidFill>
                  <a:schemeClr val="tx1"/>
                </a:solidFill>
              </a:rPr>
              <a:t>3. Report as fully as necessary to enable,</a:t>
            </a:r>
          </a:p>
          <a:p>
            <a:pPr marL="514350" indent="-514350">
              <a:buFont typeface="+mj-lt"/>
              <a:buAutoNum type="romanUcPeriod"/>
            </a:pPr>
            <a:r>
              <a:rPr lang="en-US" sz="2100" dirty="0">
                <a:solidFill>
                  <a:schemeClr val="tx1"/>
                </a:solidFill>
              </a:rPr>
              <a:t>The liability of the underwriter under the policy to be determined.</a:t>
            </a:r>
          </a:p>
          <a:p>
            <a:pPr marL="514350" indent="-514350">
              <a:buFont typeface="+mj-lt"/>
              <a:buAutoNum type="romanUcPeriod"/>
            </a:pPr>
            <a:r>
              <a:rPr lang="en-US" sz="2100" dirty="0">
                <a:solidFill>
                  <a:schemeClr val="tx1"/>
                </a:solidFill>
              </a:rPr>
              <a:t>The liability of the carrier and third parties to be determined</a:t>
            </a:r>
          </a:p>
          <a:p>
            <a:pPr marL="514350" indent="-514350">
              <a:buFont typeface="+mj-lt"/>
              <a:buAutoNum type="romanUcPeriod"/>
            </a:pPr>
            <a:r>
              <a:rPr lang="en-US" sz="2100" dirty="0">
                <a:solidFill>
                  <a:schemeClr val="tx1"/>
                </a:solidFill>
              </a:rPr>
              <a:t>The claim to be adjusted under the policy</a:t>
            </a:r>
          </a:p>
          <a:p>
            <a:pPr marL="514350" indent="-514350">
              <a:buFont typeface="+mj-lt"/>
              <a:buAutoNum type="romanUcPeriod"/>
            </a:pPr>
            <a:r>
              <a:rPr lang="en-US" sz="2100" dirty="0">
                <a:solidFill>
                  <a:schemeClr val="tx1"/>
                </a:solidFill>
              </a:rPr>
              <a:t>Preventative measures to be taken for future shipments</a:t>
            </a:r>
            <a:endParaRPr lang="es-MX" sz="2100" dirty="0">
              <a:solidFill>
                <a:schemeClr val="tx1"/>
              </a:solidFill>
            </a:endParaRPr>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764" y="312607"/>
            <a:ext cx="1622461" cy="1622461"/>
          </a:xfrm>
          <a:prstGeom prst="rect">
            <a:avLst/>
          </a:prstGeom>
          <a:ln>
            <a:noFill/>
          </a:ln>
          <a:effectLst>
            <a:outerShdw blurRad="292100" dist="139700" dir="2700000" algn="tl" rotWithShape="0">
              <a:srgbClr val="333333">
                <a:alpha val="65000"/>
              </a:srgbClr>
            </a:outerShdw>
          </a:effectLst>
        </p:spPr>
      </p:pic>
      <p:pic>
        <p:nvPicPr>
          <p:cNvPr id="9" name="Picture 3">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6789" y="6132001"/>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93109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4153524" y="1286963"/>
            <a:ext cx="4990476" cy="5592302"/>
            <a:chOff x="4153524" y="1265698"/>
            <a:chExt cx="4990476" cy="5592302"/>
          </a:xfrm>
        </p:grpSpPr>
        <p:pic>
          <p:nvPicPr>
            <p:cNvPr id="5" name="Imagen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2" name="Título 1"/>
          <p:cNvSpPr>
            <a:spLocks noGrp="1"/>
          </p:cNvSpPr>
          <p:nvPr>
            <p:ph type="title"/>
          </p:nvPr>
        </p:nvSpPr>
        <p:spPr/>
        <p:txBody>
          <a:bodyPr/>
          <a:lstStyle/>
          <a:p>
            <a:pPr algn="ctr"/>
            <a:r>
              <a:rPr lang="es-MX" dirty="0"/>
              <a:t>MAIN FUNCTIONS OF AN </a:t>
            </a:r>
            <a:br>
              <a:rPr lang="es-MX" dirty="0"/>
            </a:br>
            <a:r>
              <a:rPr lang="es-MX" dirty="0"/>
              <a:t>MARINE</a:t>
            </a:r>
            <a:br>
              <a:rPr lang="es-MX" dirty="0"/>
            </a:br>
            <a:r>
              <a:rPr lang="es-MX" dirty="0"/>
              <a:t>CARGO SURVEYOR</a:t>
            </a:r>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764" y="312607"/>
            <a:ext cx="1622461" cy="1622461"/>
          </a:xfrm>
          <a:prstGeom prst="rect">
            <a:avLst/>
          </a:prstGeom>
          <a:ln>
            <a:noFill/>
          </a:ln>
          <a:effectLst>
            <a:outerShdw blurRad="292100" dist="139700" dir="2700000" algn="tl" rotWithShape="0">
              <a:srgbClr val="333333">
                <a:alpha val="65000"/>
              </a:srgbClr>
            </a:outerShdw>
          </a:effectLst>
        </p:spPr>
      </p:pic>
      <p:pic>
        <p:nvPicPr>
          <p:cNvPr id="9" name="Content Placeholder 8"/>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887560" y="758676"/>
            <a:ext cx="5638256" cy="2523790"/>
          </a:xfrm>
          <a:prstGeom prst="roundRect">
            <a:avLst>
              <a:gd name="adj" fmla="val 8594"/>
            </a:avLst>
          </a:prstGeom>
          <a:solidFill>
            <a:srgbClr val="FFFFFF">
              <a:shade val="85000"/>
            </a:srgbClr>
          </a:solidFill>
          <a:ln>
            <a:noFill/>
          </a:ln>
          <a:effectLst/>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t="11363" b="25669"/>
          <a:stretch/>
        </p:blipFill>
        <p:spPr>
          <a:xfrm>
            <a:off x="2887560" y="3554570"/>
            <a:ext cx="5638256" cy="2337751"/>
          </a:xfrm>
          <a:prstGeom prst="roundRect">
            <a:avLst>
              <a:gd name="adj" fmla="val 8594"/>
            </a:avLst>
          </a:prstGeom>
          <a:solidFill>
            <a:srgbClr val="FFFFFF">
              <a:shade val="85000"/>
            </a:srgbClr>
          </a:solidFill>
          <a:ln>
            <a:noFill/>
          </a:ln>
          <a:effectLst/>
        </p:spPr>
      </p:pic>
      <p:pic>
        <p:nvPicPr>
          <p:cNvPr id="12" name="Picture 3">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6789" y="6132001"/>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79915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4153524" y="1286963"/>
            <a:ext cx="4990476" cy="5592302"/>
            <a:chOff x="4153524" y="1265698"/>
            <a:chExt cx="4990476" cy="5592302"/>
          </a:xfrm>
        </p:grpSpPr>
        <p:pic>
          <p:nvPicPr>
            <p:cNvPr id="5" name="Imagen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2" name="Título 1"/>
          <p:cNvSpPr>
            <a:spLocks noGrp="1"/>
          </p:cNvSpPr>
          <p:nvPr>
            <p:ph type="title"/>
          </p:nvPr>
        </p:nvSpPr>
        <p:spPr/>
        <p:txBody>
          <a:bodyPr/>
          <a:lstStyle/>
          <a:p>
            <a:pPr algn="ctr"/>
            <a:r>
              <a:rPr lang="es-MX" dirty="0"/>
              <a:t>MAIN FUNCTIONS OF AN </a:t>
            </a:r>
            <a:br>
              <a:rPr lang="es-MX" dirty="0"/>
            </a:br>
            <a:r>
              <a:rPr lang="es-MX" dirty="0"/>
              <a:t>MARINE</a:t>
            </a:r>
            <a:br>
              <a:rPr lang="es-MX" dirty="0"/>
            </a:br>
            <a:r>
              <a:rPr lang="es-MX" dirty="0"/>
              <a:t>CARGO SURVEYOR</a:t>
            </a:r>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764" y="312607"/>
            <a:ext cx="1622461" cy="1622461"/>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9299" y="766044"/>
            <a:ext cx="5917604" cy="2157460"/>
          </a:xfrm>
          <a:prstGeom prst="roundRect">
            <a:avLst>
              <a:gd name="adj" fmla="val 8594"/>
            </a:avLst>
          </a:prstGeom>
          <a:solidFill>
            <a:srgbClr val="FFFFFF">
              <a:shade val="85000"/>
            </a:srgbClr>
          </a:solidFill>
          <a:ln>
            <a:noFill/>
          </a:ln>
          <a:effectLst/>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l="50121" b="44348"/>
          <a:stretch/>
        </p:blipFill>
        <p:spPr>
          <a:xfrm>
            <a:off x="6267227" y="3108897"/>
            <a:ext cx="2455468" cy="2547042"/>
          </a:xfrm>
          <a:prstGeom prst="roundRect">
            <a:avLst>
              <a:gd name="adj" fmla="val 8594"/>
            </a:avLst>
          </a:prstGeom>
          <a:solidFill>
            <a:srgbClr val="FFFFFF">
              <a:shade val="85000"/>
            </a:srgbClr>
          </a:solidFill>
          <a:ln>
            <a:noFill/>
          </a:ln>
          <a:effectLst/>
        </p:spPr>
      </p:pic>
      <p:pic>
        <p:nvPicPr>
          <p:cNvPr id="8" name="Content Placeholder 7"/>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2701431" y="3035592"/>
            <a:ext cx="3495701" cy="2656733"/>
          </a:xfrm>
          <a:prstGeom prst="roundRect">
            <a:avLst>
              <a:gd name="adj" fmla="val 8594"/>
            </a:avLst>
          </a:prstGeom>
          <a:solidFill>
            <a:srgbClr val="FFFFFF">
              <a:shade val="85000"/>
            </a:srgbClr>
          </a:solidFill>
          <a:ln>
            <a:noFill/>
          </a:ln>
          <a:effectLst/>
        </p:spPr>
      </p:pic>
      <p:pic>
        <p:nvPicPr>
          <p:cNvPr id="13" name="Picture 3">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6789" y="6132001"/>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20586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4153524" y="1265698"/>
            <a:ext cx="4990476" cy="5592302"/>
            <a:chOff x="4153524" y="1265698"/>
            <a:chExt cx="4990476" cy="5592302"/>
          </a:xfrm>
        </p:grpSpPr>
        <p:pic>
          <p:nvPicPr>
            <p:cNvPr id="7" name="Imagen 6"/>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5" name="Título 4"/>
          <p:cNvSpPr>
            <a:spLocks noGrp="1"/>
          </p:cNvSpPr>
          <p:nvPr>
            <p:ph type="title"/>
          </p:nvPr>
        </p:nvSpPr>
        <p:spPr/>
        <p:txBody>
          <a:bodyPr/>
          <a:lstStyle/>
          <a:p>
            <a:pPr algn="ctr"/>
            <a:r>
              <a:rPr lang="es-MX" dirty="0"/>
              <a:t>MAIN FUNCTIONS OF AN MARINE</a:t>
            </a:r>
            <a:br>
              <a:rPr lang="es-MX" dirty="0"/>
            </a:br>
            <a:r>
              <a:rPr lang="es-MX" dirty="0"/>
              <a:t>CARGO SURVEYOR</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1102" y="4458537"/>
            <a:ext cx="2264338" cy="2249242"/>
          </a:xfrm>
          <a:prstGeom prst="rect">
            <a:avLst/>
          </a:prstGeom>
        </p:spPr>
      </p:pic>
      <p:sp>
        <p:nvSpPr>
          <p:cNvPr id="3" name="Cloud 2"/>
          <p:cNvSpPr/>
          <p:nvPr/>
        </p:nvSpPr>
        <p:spPr>
          <a:xfrm>
            <a:off x="2661235" y="541849"/>
            <a:ext cx="6482765" cy="4545306"/>
          </a:xfrm>
          <a:prstGeom prst="cloud">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6" name="Oval 15"/>
          <p:cNvSpPr/>
          <p:nvPr/>
        </p:nvSpPr>
        <p:spPr>
          <a:xfrm>
            <a:off x="3263187" y="4338586"/>
            <a:ext cx="231820" cy="2399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379097" y="4679071"/>
            <a:ext cx="231820" cy="2399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660770" y="4889931"/>
            <a:ext cx="231820" cy="2399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3601" y="1109695"/>
            <a:ext cx="2218852" cy="1477755"/>
          </a:xfrm>
          <a:prstGeom prst="roundRect">
            <a:avLst>
              <a:gd name="adj" fmla="val 8594"/>
            </a:avLst>
          </a:prstGeom>
          <a:solidFill>
            <a:srgbClr val="FFFFFF">
              <a:shade val="85000"/>
            </a:srgbClr>
          </a:solidFill>
          <a:ln>
            <a:noFill/>
          </a:ln>
          <a:effectLst/>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8724" y="1265697"/>
            <a:ext cx="2115326" cy="1232838"/>
          </a:xfrm>
          <a:prstGeom prst="roundRect">
            <a:avLst>
              <a:gd name="adj" fmla="val 8594"/>
            </a:avLst>
          </a:prstGeom>
          <a:solidFill>
            <a:srgbClr val="FFFFFF">
              <a:shade val="85000"/>
            </a:srgbClr>
          </a:solidFill>
          <a:ln>
            <a:noFill/>
          </a:ln>
          <a:effectLst/>
        </p:spPr>
      </p:pic>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l="6558" t="13533" r="3699" b="48991"/>
          <a:stretch/>
        </p:blipFill>
        <p:spPr>
          <a:xfrm>
            <a:off x="3404852" y="2730319"/>
            <a:ext cx="4533453" cy="1339403"/>
          </a:xfrm>
          <a:prstGeom prst="roundRect">
            <a:avLst>
              <a:gd name="adj" fmla="val 8594"/>
            </a:avLst>
          </a:prstGeom>
          <a:solidFill>
            <a:srgbClr val="FFFFFF">
              <a:shade val="85000"/>
            </a:srgbClr>
          </a:solidFill>
          <a:ln>
            <a:noFill/>
          </a:ln>
          <a:effectLst/>
        </p:spPr>
      </p:pic>
      <p:pic>
        <p:nvPicPr>
          <p:cNvPr id="19" name="Imagen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3764" y="312607"/>
            <a:ext cx="1622461" cy="1622461"/>
          </a:xfrm>
          <a:prstGeom prst="rect">
            <a:avLst/>
          </a:prstGeom>
          <a:ln>
            <a:noFill/>
          </a:ln>
          <a:effectLst>
            <a:outerShdw blurRad="292100" dist="139700" dir="2700000" algn="tl" rotWithShape="0">
              <a:srgbClr val="333333">
                <a:alpha val="65000"/>
              </a:srgbClr>
            </a:outerShdw>
          </a:effectLst>
        </p:spPr>
      </p:pic>
      <p:pic>
        <p:nvPicPr>
          <p:cNvPr id="20" name="Picture 3">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7691" y="6170188"/>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3">
            <a:hlinkClick r:id="rId11"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6789" y="6132001"/>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59528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4153524" y="1265698"/>
            <a:ext cx="4990476" cy="5592302"/>
            <a:chOff x="4153524" y="1265698"/>
            <a:chExt cx="4990476" cy="5592302"/>
          </a:xfrm>
        </p:grpSpPr>
        <p:pic>
          <p:nvPicPr>
            <p:cNvPr id="7" name="Imagen 6"/>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5" name="Título 4"/>
          <p:cNvSpPr>
            <a:spLocks noGrp="1"/>
          </p:cNvSpPr>
          <p:nvPr>
            <p:ph type="title"/>
          </p:nvPr>
        </p:nvSpPr>
        <p:spPr/>
        <p:txBody>
          <a:bodyPr/>
          <a:lstStyle/>
          <a:p>
            <a:pPr algn="ctr"/>
            <a:r>
              <a:rPr lang="es-MX" dirty="0"/>
              <a:t>MAIN FUNCTIONS OF AN MARINE</a:t>
            </a:r>
            <a:br>
              <a:rPr lang="es-MX" dirty="0"/>
            </a:br>
            <a:r>
              <a:rPr lang="es-MX" dirty="0"/>
              <a:t>CARGO SURVEYOR</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1102" y="4458537"/>
            <a:ext cx="2264338" cy="2249242"/>
          </a:xfrm>
          <a:prstGeom prst="rect">
            <a:avLst/>
          </a:prstGeom>
        </p:spPr>
      </p:pic>
      <p:sp>
        <p:nvSpPr>
          <p:cNvPr id="3" name="Cloud 2"/>
          <p:cNvSpPr/>
          <p:nvPr/>
        </p:nvSpPr>
        <p:spPr>
          <a:xfrm>
            <a:off x="2661235" y="541849"/>
            <a:ext cx="6482765" cy="4545306"/>
          </a:xfrm>
          <a:prstGeom prst="cloud">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6" name="Oval 15"/>
          <p:cNvSpPr/>
          <p:nvPr/>
        </p:nvSpPr>
        <p:spPr>
          <a:xfrm>
            <a:off x="3263187" y="4338586"/>
            <a:ext cx="231820" cy="2399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379097" y="4679071"/>
            <a:ext cx="231820" cy="2399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660770" y="4889931"/>
            <a:ext cx="231820" cy="2399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Imagen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764" y="312607"/>
            <a:ext cx="1622461" cy="1622461"/>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58696" y="1606891"/>
            <a:ext cx="2424365" cy="19923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3995" y="1298550"/>
            <a:ext cx="2098715" cy="2286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3">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7691" y="6170188"/>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24007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4153524" y="1265698"/>
            <a:ext cx="4990476" cy="5592302"/>
            <a:chOff x="4153524" y="1265698"/>
            <a:chExt cx="4990476" cy="5592302"/>
          </a:xfrm>
        </p:grpSpPr>
        <p:pic>
          <p:nvPicPr>
            <p:cNvPr id="7" name="Imagen 6"/>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5" name="Título 4"/>
          <p:cNvSpPr>
            <a:spLocks noGrp="1"/>
          </p:cNvSpPr>
          <p:nvPr>
            <p:ph type="title"/>
          </p:nvPr>
        </p:nvSpPr>
        <p:spPr/>
        <p:txBody>
          <a:bodyPr/>
          <a:lstStyle/>
          <a:p>
            <a:pPr algn="ctr"/>
            <a:r>
              <a:rPr lang="es-MX" dirty="0"/>
              <a:t>MAIN FUNCTIONS OF AN MARINE</a:t>
            </a:r>
            <a:br>
              <a:rPr lang="es-MX" dirty="0"/>
            </a:br>
            <a:r>
              <a:rPr lang="es-MX" dirty="0"/>
              <a:t>CARGO SURVEYOR</a:t>
            </a: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1102" y="4458537"/>
            <a:ext cx="2264338" cy="2249242"/>
          </a:xfrm>
          <a:prstGeom prst="rect">
            <a:avLst/>
          </a:prstGeom>
        </p:spPr>
      </p:pic>
      <p:sp>
        <p:nvSpPr>
          <p:cNvPr id="3" name="Cloud 2"/>
          <p:cNvSpPr/>
          <p:nvPr/>
        </p:nvSpPr>
        <p:spPr>
          <a:xfrm>
            <a:off x="2661235" y="541849"/>
            <a:ext cx="6482765" cy="4545306"/>
          </a:xfrm>
          <a:prstGeom prst="cloud">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6" name="Oval 15"/>
          <p:cNvSpPr/>
          <p:nvPr/>
        </p:nvSpPr>
        <p:spPr>
          <a:xfrm>
            <a:off x="3263187" y="4338586"/>
            <a:ext cx="231820" cy="2399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379097" y="4679071"/>
            <a:ext cx="231820" cy="2399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660770" y="4889931"/>
            <a:ext cx="231820" cy="2399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Imagen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764" y="312607"/>
            <a:ext cx="1622461" cy="1622461"/>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58818" y="1822134"/>
            <a:ext cx="2479874" cy="2137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p:nvPicPr>
        <p:blipFill rotWithShape="1">
          <a:blip r:embed="rId8">
            <a:extLst>
              <a:ext uri="{28A0092B-C50C-407E-A947-70E740481C1C}">
                <a14:useLocalDpi xmlns:a14="http://schemas.microsoft.com/office/drawing/2010/main" val="0"/>
              </a:ext>
            </a:extLst>
          </a:blip>
          <a:srcRect l="16888" r="25241" b="48599"/>
          <a:stretch/>
        </p:blipFill>
        <p:spPr>
          <a:xfrm>
            <a:off x="5580121" y="886446"/>
            <a:ext cx="3045599" cy="21640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a:hlinkClick r:id="rId9" action="ppaction://hlinkpres?slideindex=1&amp;slidetitle="/>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3390" y="4889931"/>
            <a:ext cx="1231979" cy="1036916"/>
          </a:xfrm>
          <a:prstGeom prst="rect">
            <a:avLst/>
          </a:prstGeom>
        </p:spPr>
      </p:pic>
      <p:pic>
        <p:nvPicPr>
          <p:cNvPr id="21" name="Picture 3">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6789" y="6132001"/>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18764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4153524" y="1265698"/>
            <a:ext cx="4990476" cy="5592302"/>
            <a:chOff x="4153524" y="1265698"/>
            <a:chExt cx="4990476" cy="5592302"/>
          </a:xfrm>
        </p:grpSpPr>
        <p:pic>
          <p:nvPicPr>
            <p:cNvPr id="5" name="Imagen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2" name="Título 1"/>
          <p:cNvSpPr>
            <a:spLocks noGrp="1"/>
          </p:cNvSpPr>
          <p:nvPr>
            <p:ph type="title"/>
          </p:nvPr>
        </p:nvSpPr>
        <p:spPr/>
        <p:txBody>
          <a:bodyPr/>
          <a:lstStyle/>
          <a:p>
            <a:pPr algn="ctr"/>
            <a:r>
              <a:rPr lang="es-MX" dirty="0"/>
              <a:t>TERMS AND WIDE ROLE</a:t>
            </a:r>
          </a:p>
        </p:txBody>
      </p:sp>
      <p:sp>
        <p:nvSpPr>
          <p:cNvPr id="3" name="Marcador de contenido 2"/>
          <p:cNvSpPr>
            <a:spLocks noGrp="1"/>
          </p:cNvSpPr>
          <p:nvPr>
            <p:ph idx="1"/>
          </p:nvPr>
        </p:nvSpPr>
        <p:spPr/>
        <p:txBody>
          <a:bodyPr/>
          <a:lstStyle/>
          <a:p>
            <a:pPr marL="0" indent="0" algn="just">
              <a:buNone/>
            </a:pPr>
            <a:r>
              <a:rPr lang="en-US" sz="2100" dirty="0">
                <a:solidFill>
                  <a:schemeClr val="tx1"/>
                </a:solidFill>
              </a:rPr>
              <a:t>The surveyor's role is confined almost entirely to the consideration of the nature, extent and cause of the loss and in presenting the facts, with soundly based opinion if necessary, in a report to the party that appointed him. This report is usually prepared in such a manner that it can later be trade available to any other party with an interest in the property.</a:t>
            </a:r>
          </a:p>
          <a:p>
            <a:pPr marL="0" indent="0" algn="just">
              <a:buNone/>
            </a:pPr>
            <a:r>
              <a:rPr lang="en-US" sz="2100" dirty="0">
                <a:solidFill>
                  <a:schemeClr val="tx1"/>
                </a:solidFill>
              </a:rPr>
              <a:t>In practice however this role is often very much wider and it might well be said that, in widening it, the role is no longer simply that of a marine surveyor. Since this wider role is sometimes required by those who appoint surveyors to assist in the resolution of marine insurance claims.</a:t>
            </a:r>
            <a:endParaRPr lang="es-MX" dirty="0"/>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764" y="312607"/>
            <a:ext cx="1622461" cy="1622461"/>
          </a:xfrm>
          <a:prstGeom prst="rect">
            <a:avLst/>
          </a:prstGeom>
          <a:ln>
            <a:noFill/>
          </a:ln>
          <a:effectLst>
            <a:outerShdw blurRad="292100" dist="139700" dir="2700000" algn="tl" rotWithShape="0">
              <a:srgbClr val="333333">
                <a:alpha val="65000"/>
              </a:srgbClr>
            </a:outerShdw>
          </a:effectLst>
        </p:spPr>
      </p:pic>
      <p:pic>
        <p:nvPicPr>
          <p:cNvPr id="8" name="Picture 3">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7691" y="6170188"/>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880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0" y="1143000"/>
            <a:ext cx="2605548" cy="2194560"/>
          </a:xfrm>
        </p:spPr>
        <p:txBody>
          <a:bodyPr/>
          <a:lstStyle/>
          <a:p>
            <a:r>
              <a:rPr lang="es-MX" b="1" dirty="0"/>
              <a:t>A.</a:t>
            </a:r>
            <a:br>
              <a:rPr lang="es-MX" b="1" dirty="0"/>
            </a:br>
            <a:r>
              <a:rPr lang="es-MX" b="1" dirty="0"/>
              <a:t>WELCOME</a:t>
            </a:r>
          </a:p>
        </p:txBody>
      </p:sp>
      <p:pic>
        <p:nvPicPr>
          <p:cNvPr id="7" name="Marcador de posición de imagen 6"/>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r="12724"/>
          <a:stretch/>
        </p:blipFill>
        <p:spPr>
          <a:xfrm>
            <a:off x="2605548" y="754682"/>
            <a:ext cx="6204155" cy="5331486"/>
          </a:xfrm>
        </p:spPr>
      </p:pic>
      <p:sp>
        <p:nvSpPr>
          <p:cNvPr id="6" name="Marcador de texto 5"/>
          <p:cNvSpPr>
            <a:spLocks noGrp="1"/>
          </p:cNvSpPr>
          <p:nvPr>
            <p:ph type="body" sz="half" idx="2"/>
          </p:nvPr>
        </p:nvSpPr>
        <p:spPr/>
        <p:txBody>
          <a:bodyPr/>
          <a:lstStyle/>
          <a:p>
            <a:r>
              <a:rPr lang="en-US" dirty="0"/>
              <a:t>In this section, we explain the mission and goals that every one of us have to achieve for  our own committed to our clients.</a:t>
            </a:r>
          </a:p>
        </p:txBody>
      </p:sp>
      <p:sp>
        <p:nvSpPr>
          <p:cNvPr id="2" name="AutoShape 2" descr="Resultado de imagen para ICON HOM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1027" name="Picture 3">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7691" y="6170188"/>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2911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4153524" y="1265698"/>
            <a:ext cx="4990476" cy="5592302"/>
            <a:chOff x="4153524" y="1265698"/>
            <a:chExt cx="4990476" cy="5592302"/>
          </a:xfrm>
        </p:grpSpPr>
        <p:pic>
          <p:nvPicPr>
            <p:cNvPr id="5" name="Imagen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2" name="Título 1"/>
          <p:cNvSpPr>
            <a:spLocks noGrp="1"/>
          </p:cNvSpPr>
          <p:nvPr>
            <p:ph type="title"/>
          </p:nvPr>
        </p:nvSpPr>
        <p:spPr/>
        <p:txBody>
          <a:bodyPr/>
          <a:lstStyle/>
          <a:p>
            <a:r>
              <a:rPr lang="es-MX" dirty="0"/>
              <a:t>TERMS AND WIDE ROLE</a:t>
            </a:r>
          </a:p>
        </p:txBody>
      </p:sp>
      <p:sp>
        <p:nvSpPr>
          <p:cNvPr id="3" name="Marcador de contenido 2"/>
          <p:cNvSpPr>
            <a:spLocks noGrp="1"/>
          </p:cNvSpPr>
          <p:nvPr>
            <p:ph idx="1"/>
          </p:nvPr>
        </p:nvSpPr>
        <p:spPr/>
        <p:txBody>
          <a:bodyPr>
            <a:normAutofit/>
          </a:bodyPr>
          <a:lstStyle/>
          <a:p>
            <a:pPr marL="0" indent="0" algn="just">
              <a:buNone/>
            </a:pPr>
            <a:r>
              <a:rPr lang="en-US" sz="2100" dirty="0">
                <a:solidFill>
                  <a:schemeClr val="tx1"/>
                </a:solidFill>
              </a:rPr>
              <a:t>The extent to which a surveyor extends beyond his traditional role is a matter for his principal to determinate and much emphasis has been laid throughout this course upon the prime importance of careful observance of the principal's  instructions. It is in fulfilment of his principal's.</a:t>
            </a:r>
          </a:p>
          <a:p>
            <a:pPr marL="0" indent="0" algn="just">
              <a:buNone/>
            </a:pPr>
            <a:endParaRPr lang="en-US" sz="2100" dirty="0">
              <a:solidFill>
                <a:schemeClr val="tx1"/>
              </a:solidFill>
            </a:endParaRPr>
          </a:p>
          <a:p>
            <a:pPr marL="0" indent="0" algn="just">
              <a:buNone/>
            </a:pPr>
            <a:r>
              <a:rPr lang="en-US" sz="2100" dirty="0">
                <a:solidFill>
                  <a:schemeClr val="tx1"/>
                </a:solidFill>
              </a:rPr>
              <a:t>instructions that the surveyors earn their fees, and whilst there must be ethical principles to which any self respecting surveyor must adhere, he must carefully consider his principal's wishes.</a:t>
            </a:r>
            <a:endParaRPr lang="es-MX" sz="2100" dirty="0">
              <a:solidFill>
                <a:schemeClr val="tx1"/>
              </a:solidFill>
            </a:endParaRPr>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764" y="312607"/>
            <a:ext cx="1622461" cy="1622461"/>
          </a:xfrm>
          <a:prstGeom prst="rect">
            <a:avLst/>
          </a:prstGeom>
          <a:ln>
            <a:noFill/>
          </a:ln>
          <a:effectLst>
            <a:outerShdw blurRad="292100" dist="139700" dir="2700000" algn="tl" rotWithShape="0">
              <a:srgbClr val="333333">
                <a:alpha val="65000"/>
              </a:srgbClr>
            </a:outerShdw>
          </a:effectLst>
        </p:spPr>
      </p:pic>
      <p:pic>
        <p:nvPicPr>
          <p:cNvPr id="8" name="Picture 3">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7691" y="6170188"/>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87609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4153524" y="1265698"/>
            <a:ext cx="4990476" cy="5592302"/>
            <a:chOff x="4153524" y="1265698"/>
            <a:chExt cx="4990476" cy="5592302"/>
          </a:xfrm>
        </p:grpSpPr>
        <p:pic>
          <p:nvPicPr>
            <p:cNvPr id="5" name="Imagen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2" name="Título 1"/>
          <p:cNvSpPr>
            <a:spLocks noGrp="1"/>
          </p:cNvSpPr>
          <p:nvPr>
            <p:ph type="title"/>
          </p:nvPr>
        </p:nvSpPr>
        <p:spPr/>
        <p:txBody>
          <a:bodyPr/>
          <a:lstStyle/>
          <a:p>
            <a:pPr algn="ctr"/>
            <a:r>
              <a:rPr lang="es-MX" dirty="0"/>
              <a:t>REGULAR AND OCASIONAL SURVEYORS</a:t>
            </a:r>
          </a:p>
        </p:txBody>
      </p:sp>
      <p:sp>
        <p:nvSpPr>
          <p:cNvPr id="3" name="Marcador de contenido 2"/>
          <p:cNvSpPr>
            <a:spLocks noGrp="1"/>
          </p:cNvSpPr>
          <p:nvPr>
            <p:ph idx="1"/>
          </p:nvPr>
        </p:nvSpPr>
        <p:spPr>
          <a:xfrm>
            <a:off x="2578813" y="864108"/>
            <a:ext cx="6263258" cy="5120640"/>
          </a:xfrm>
        </p:spPr>
        <p:txBody>
          <a:bodyPr>
            <a:normAutofit/>
          </a:bodyPr>
          <a:lstStyle/>
          <a:p>
            <a:pPr marL="0" indent="0" algn="just">
              <a:buNone/>
            </a:pPr>
            <a:r>
              <a:rPr lang="en-US" sz="2100" dirty="0">
                <a:solidFill>
                  <a:schemeClr val="tx1"/>
                </a:solidFill>
              </a:rPr>
              <a:t>Those who carry out marine surveys tend to fall into two distinct categories as far as their time commitment to surveying is concerned, those who are more or less fully engaged in survey work as a full time occupation and those who, perhaps because of, their narrow specialist skills or because of a largely full time occupation in another role, or because of their remoteness in geographical regions where surveys are only infrequently required, are only occasionally called upon.</a:t>
            </a:r>
            <a:endParaRPr lang="es-MX" sz="2100" dirty="0">
              <a:solidFill>
                <a:schemeClr val="tx1"/>
              </a:solidFill>
            </a:endParaRPr>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764" y="312607"/>
            <a:ext cx="1622461" cy="16224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9734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4153524" y="1265698"/>
            <a:ext cx="4990476" cy="5592302"/>
            <a:chOff x="4153524" y="1265698"/>
            <a:chExt cx="4990476" cy="5592302"/>
          </a:xfrm>
        </p:grpSpPr>
        <p:pic>
          <p:nvPicPr>
            <p:cNvPr id="5" name="Imagen 4"/>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2" name="Título 1"/>
          <p:cNvSpPr>
            <a:spLocks noGrp="1"/>
          </p:cNvSpPr>
          <p:nvPr>
            <p:ph type="title"/>
          </p:nvPr>
        </p:nvSpPr>
        <p:spPr/>
        <p:txBody>
          <a:bodyPr/>
          <a:lstStyle/>
          <a:p>
            <a:pPr algn="ctr"/>
            <a:r>
              <a:rPr lang="es-MX" dirty="0"/>
              <a:t>PERSONAL PROTECTIVE EQUIPMENT</a:t>
            </a:r>
          </a:p>
        </p:txBody>
      </p:sp>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764" y="312607"/>
            <a:ext cx="1622461" cy="1622461"/>
          </a:xfrm>
          <a:prstGeom prst="rect">
            <a:avLst/>
          </a:prstGeom>
          <a:ln>
            <a:noFill/>
          </a:ln>
          <a:effectLst>
            <a:outerShdw blurRad="292100" dist="139700" dir="2700000" algn="tl" rotWithShape="0">
              <a:srgbClr val="333333">
                <a:alpha val="65000"/>
              </a:srgbClr>
            </a:outerShdw>
          </a:effectLst>
        </p:spPr>
      </p:pic>
      <p:pic>
        <p:nvPicPr>
          <p:cNvPr id="10" name="Marcador de contenido 9"/>
          <p:cNvPicPr>
            <a:picLocks noGrp="1" noChangeAspect="1"/>
          </p:cNvPicPr>
          <p:nvPr>
            <p:ph idx="1"/>
          </p:nvPr>
        </p:nvPicPr>
        <p:blipFill rotWithShape="1">
          <a:blip r:embed="rId6">
            <a:extLst>
              <a:ext uri="{28A0092B-C50C-407E-A947-70E740481C1C}">
                <a14:useLocalDpi xmlns:a14="http://schemas.microsoft.com/office/drawing/2010/main" val="0"/>
              </a:ext>
            </a:extLst>
          </a:blip>
          <a:srcRect l="1930" t="7858" r="2216" b="1102"/>
          <a:stretch/>
        </p:blipFill>
        <p:spPr>
          <a:xfrm>
            <a:off x="4066942" y="526374"/>
            <a:ext cx="3639578" cy="5266540"/>
          </a:xfrm>
          <a:prstGeom prst="roundRect">
            <a:avLst>
              <a:gd name="adj" fmla="val 8594"/>
            </a:avLst>
          </a:prstGeom>
          <a:solidFill>
            <a:srgbClr val="FFFFFF">
              <a:shade val="85000"/>
            </a:srgbClr>
          </a:solidFill>
          <a:ln>
            <a:solidFill>
              <a:schemeClr val="tx1"/>
            </a:solidFill>
          </a:ln>
          <a:effectLst/>
        </p:spPr>
      </p:pic>
      <p:pic>
        <p:nvPicPr>
          <p:cNvPr id="11" name="Picture 10">
            <a:hlinkClick r:id="rId7" action="ppaction://hlinkfile"/>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9004" y="4688105"/>
            <a:ext cx="1231979" cy="1036916"/>
          </a:xfrm>
          <a:prstGeom prst="rect">
            <a:avLst/>
          </a:prstGeom>
        </p:spPr>
      </p:pic>
    </p:spTree>
    <p:extLst>
      <p:ext uri="{BB962C8B-B14F-4D97-AF65-F5344CB8AC3E}">
        <p14:creationId xmlns:p14="http://schemas.microsoft.com/office/powerpoint/2010/main" val="32310550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4153524" y="1265698"/>
            <a:ext cx="4990476" cy="5592302"/>
            <a:chOff x="4153524" y="1265698"/>
            <a:chExt cx="4990476" cy="5592302"/>
          </a:xfrm>
        </p:grpSpPr>
        <p:pic>
          <p:nvPicPr>
            <p:cNvPr id="5" name="Imagen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2" name="Título 1"/>
          <p:cNvSpPr>
            <a:spLocks noGrp="1"/>
          </p:cNvSpPr>
          <p:nvPr>
            <p:ph type="title"/>
          </p:nvPr>
        </p:nvSpPr>
        <p:spPr/>
        <p:txBody>
          <a:bodyPr/>
          <a:lstStyle/>
          <a:p>
            <a:pPr algn="ctr"/>
            <a:r>
              <a:rPr lang="es-MX" dirty="0"/>
              <a:t>PERSONAL PROTECTIVE EQUIPMENT</a:t>
            </a:r>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764" y="312607"/>
            <a:ext cx="1622461" cy="1622461"/>
          </a:xfrm>
          <a:prstGeom prst="rect">
            <a:avLst/>
          </a:prstGeom>
          <a:ln>
            <a:noFill/>
          </a:ln>
          <a:effectLst>
            <a:outerShdw blurRad="292100" dist="139700" dir="2700000" algn="tl" rotWithShape="0">
              <a:srgbClr val="333333">
                <a:alpha val="65000"/>
              </a:srgbClr>
            </a:outerShdw>
          </a:effectLst>
        </p:spPr>
      </p:pic>
      <p:pic>
        <p:nvPicPr>
          <p:cNvPr id="8" name="Marcador de contenido 7"/>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694376" y="805196"/>
            <a:ext cx="2259744" cy="2259744"/>
          </a:xfrm>
          <a:prstGeom prst="roundRect">
            <a:avLst>
              <a:gd name="adj" fmla="val 8594"/>
            </a:avLst>
          </a:prstGeom>
          <a:solidFill>
            <a:srgbClr val="FFFFFF">
              <a:shade val="85000"/>
            </a:srgbClr>
          </a:solidFill>
          <a:ln>
            <a:solidFill>
              <a:schemeClr val="tx1"/>
            </a:solidFill>
          </a:ln>
          <a:effectLst/>
        </p:spPr>
      </p:pic>
      <p:pic>
        <p:nvPicPr>
          <p:cNvPr id="9" name="Imagen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3098" y="3318932"/>
            <a:ext cx="2382508" cy="1426702"/>
          </a:xfrm>
          <a:prstGeom prst="roundRect">
            <a:avLst>
              <a:gd name="adj" fmla="val 8594"/>
            </a:avLst>
          </a:prstGeom>
          <a:solidFill>
            <a:srgbClr val="FFFFFF">
              <a:shade val="85000"/>
            </a:srgbClr>
          </a:solidFill>
          <a:ln>
            <a:solidFill>
              <a:schemeClr val="tx1"/>
            </a:solidFill>
          </a:ln>
          <a:effectLst/>
        </p:spPr>
      </p:pic>
      <p:sp>
        <p:nvSpPr>
          <p:cNvPr id="3" name="CuadroTexto 2"/>
          <p:cNvSpPr txBox="1"/>
          <p:nvPr/>
        </p:nvSpPr>
        <p:spPr>
          <a:xfrm>
            <a:off x="5098093" y="899541"/>
            <a:ext cx="3743977" cy="1477328"/>
          </a:xfrm>
          <a:prstGeom prst="rect">
            <a:avLst/>
          </a:prstGeom>
          <a:noFill/>
        </p:spPr>
        <p:txBody>
          <a:bodyPr wrap="square" rtlCol="0">
            <a:spAutoFit/>
          </a:bodyPr>
          <a:lstStyle/>
          <a:p>
            <a:pPr algn="just"/>
            <a:r>
              <a:rPr lang="en-US" b="1" dirty="0"/>
              <a:t>HARD HAT</a:t>
            </a:r>
          </a:p>
          <a:p>
            <a:pPr marL="285750" indent="-285750" algn="just">
              <a:buFont typeface="Arial" panose="020B0604020202020204" pitchFamily="34" charset="0"/>
              <a:buChar char="•"/>
            </a:pPr>
            <a:r>
              <a:rPr lang="en-US" dirty="0"/>
              <a:t>Resist penetration by objects.</a:t>
            </a:r>
          </a:p>
          <a:p>
            <a:pPr marL="285750" indent="-285750" algn="just">
              <a:buFont typeface="Arial" panose="020B0604020202020204" pitchFamily="34" charset="0"/>
              <a:buChar char="•"/>
            </a:pPr>
            <a:r>
              <a:rPr lang="en-US" dirty="0"/>
              <a:t>Absorb the shock of a blow.</a:t>
            </a:r>
          </a:p>
          <a:p>
            <a:pPr marL="285750" indent="-285750" algn="just">
              <a:buFont typeface="Arial" panose="020B0604020202020204" pitchFamily="34" charset="0"/>
              <a:buChar char="•"/>
            </a:pPr>
            <a:r>
              <a:rPr lang="en-US" dirty="0"/>
              <a:t>Be water-resistant and slow burning.</a:t>
            </a:r>
          </a:p>
        </p:txBody>
      </p:sp>
      <p:sp>
        <p:nvSpPr>
          <p:cNvPr id="10" name="CuadroTexto 9"/>
          <p:cNvSpPr txBox="1"/>
          <p:nvPr/>
        </p:nvSpPr>
        <p:spPr>
          <a:xfrm>
            <a:off x="5098093" y="3168154"/>
            <a:ext cx="3743977" cy="3416320"/>
          </a:xfrm>
          <a:prstGeom prst="rect">
            <a:avLst/>
          </a:prstGeom>
          <a:noFill/>
        </p:spPr>
        <p:txBody>
          <a:bodyPr wrap="square" rtlCol="0">
            <a:spAutoFit/>
          </a:bodyPr>
          <a:lstStyle/>
          <a:p>
            <a:r>
              <a:rPr lang="en-US" b="1" dirty="0"/>
              <a:t>SAFETY GLASSES</a:t>
            </a:r>
          </a:p>
          <a:p>
            <a:pPr marL="285750" indent="-285750">
              <a:buFont typeface="Arial" panose="020B0604020202020204" pitchFamily="34" charset="0"/>
              <a:buChar char="•"/>
            </a:pPr>
            <a:r>
              <a:rPr lang="en-US" dirty="0"/>
              <a:t>Ability to protect against specific workplace hazards.</a:t>
            </a:r>
          </a:p>
          <a:p>
            <a:pPr marL="285750" indent="-285750">
              <a:buFont typeface="Arial" panose="020B0604020202020204" pitchFamily="34" charset="0"/>
              <a:buChar char="•"/>
            </a:pPr>
            <a:r>
              <a:rPr lang="en-US" dirty="0"/>
              <a:t>Should fit properly and be reasonably comfortable to wear.</a:t>
            </a:r>
          </a:p>
          <a:p>
            <a:pPr marL="285750" indent="-285750">
              <a:buFont typeface="Arial" panose="020B0604020202020204" pitchFamily="34" charset="0"/>
              <a:buChar char="•"/>
            </a:pPr>
            <a:r>
              <a:rPr lang="en-US" dirty="0"/>
              <a:t>Should provide unrestricted vision and movement.</a:t>
            </a:r>
          </a:p>
          <a:p>
            <a:pPr marL="285750" indent="-285750">
              <a:buFont typeface="Arial" panose="020B0604020202020204" pitchFamily="34" charset="0"/>
              <a:buChar char="•"/>
            </a:pPr>
            <a:r>
              <a:rPr lang="en-US" dirty="0"/>
              <a:t>Should be durable and cleanable.</a:t>
            </a:r>
          </a:p>
          <a:p>
            <a:pPr marL="285750" indent="-285750">
              <a:buFont typeface="Arial" panose="020B0604020202020204" pitchFamily="34" charset="0"/>
              <a:buChar char="•"/>
            </a:pPr>
            <a:r>
              <a:rPr lang="en-US" dirty="0"/>
              <a:t>Should allow unrestricted functioning of any other required PPE.</a:t>
            </a:r>
          </a:p>
          <a:p>
            <a:endParaRPr lang="en-US" dirty="0"/>
          </a:p>
        </p:txBody>
      </p:sp>
      <p:pic>
        <p:nvPicPr>
          <p:cNvPr id="11" name="Picture 3">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7691" y="6170188"/>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00840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4153524" y="1265698"/>
            <a:ext cx="4990476" cy="5592302"/>
            <a:chOff x="4153524" y="1265698"/>
            <a:chExt cx="4990476" cy="5592302"/>
          </a:xfrm>
        </p:grpSpPr>
        <p:pic>
          <p:nvPicPr>
            <p:cNvPr id="5" name="Imagen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2" name="Título 1"/>
          <p:cNvSpPr>
            <a:spLocks noGrp="1"/>
          </p:cNvSpPr>
          <p:nvPr>
            <p:ph type="title"/>
          </p:nvPr>
        </p:nvSpPr>
        <p:spPr/>
        <p:txBody>
          <a:bodyPr/>
          <a:lstStyle/>
          <a:p>
            <a:pPr algn="ctr"/>
            <a:r>
              <a:rPr lang="es-MX" dirty="0"/>
              <a:t>PERSONAL PROTECTIVE EQUIPMENT</a:t>
            </a:r>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764" y="312607"/>
            <a:ext cx="1622461" cy="1622461"/>
          </a:xfrm>
          <a:prstGeom prst="rect">
            <a:avLst/>
          </a:prstGeom>
          <a:ln>
            <a:noFill/>
          </a:ln>
          <a:effectLst>
            <a:outerShdw blurRad="292100" dist="139700" dir="2700000" algn="tl" rotWithShape="0">
              <a:srgbClr val="333333">
                <a:alpha val="65000"/>
              </a:srgbClr>
            </a:outerShdw>
          </a:effectLst>
        </p:spPr>
      </p:pic>
      <p:pic>
        <p:nvPicPr>
          <p:cNvPr id="10" name="Marcador de contenido 9"/>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694376" y="1904286"/>
            <a:ext cx="2066506" cy="2578999"/>
          </a:xfrm>
          <a:prstGeom prst="roundRect">
            <a:avLst>
              <a:gd name="adj" fmla="val 8594"/>
            </a:avLst>
          </a:prstGeom>
          <a:solidFill>
            <a:srgbClr val="FFFFFF">
              <a:shade val="85000"/>
            </a:srgbClr>
          </a:solidFill>
          <a:ln>
            <a:solidFill>
              <a:schemeClr val="tx1"/>
            </a:solidFill>
          </a:ln>
          <a:effectLst/>
        </p:spPr>
      </p:pic>
      <p:sp>
        <p:nvSpPr>
          <p:cNvPr id="8" name="CuadroTexto 7"/>
          <p:cNvSpPr txBox="1"/>
          <p:nvPr/>
        </p:nvSpPr>
        <p:spPr>
          <a:xfrm>
            <a:off x="4810987" y="1139713"/>
            <a:ext cx="3932356" cy="4524315"/>
          </a:xfrm>
          <a:prstGeom prst="rect">
            <a:avLst/>
          </a:prstGeom>
          <a:noFill/>
        </p:spPr>
        <p:txBody>
          <a:bodyPr wrap="square" rtlCol="0">
            <a:spAutoFit/>
          </a:bodyPr>
          <a:lstStyle/>
          <a:p>
            <a:pPr algn="just"/>
            <a:r>
              <a:rPr lang="en-US" b="1" dirty="0"/>
              <a:t>RESPIRATORS</a:t>
            </a:r>
          </a:p>
          <a:p>
            <a:pPr algn="just"/>
            <a:endParaRPr lang="en-US" dirty="0"/>
          </a:p>
          <a:p>
            <a:pPr algn="just"/>
            <a:r>
              <a:rPr lang="en-US" dirty="0"/>
              <a:t>Respirators serve to protect the user </a:t>
            </a:r>
          </a:p>
          <a:p>
            <a:pPr algn="just"/>
            <a:r>
              <a:rPr lang="en-US" dirty="0"/>
              <a:t>from breathing in contaminants in the</a:t>
            </a:r>
          </a:p>
          <a:p>
            <a:pPr algn="just"/>
            <a:r>
              <a:rPr lang="en-US" dirty="0"/>
              <a:t> air, thus preserving the health of one's respiratory tract. </a:t>
            </a:r>
          </a:p>
          <a:p>
            <a:pPr algn="just"/>
            <a:r>
              <a:rPr lang="en-US" dirty="0"/>
              <a:t>There are two main types of respirators. One type functions by filtering out chemicals and gases, or airborne particles, from the air breathed by the user. </a:t>
            </a:r>
            <a:r>
              <a:rPr lang="en-US" baseline="30000" dirty="0"/>
              <a:t> </a:t>
            </a:r>
            <a:r>
              <a:rPr lang="en-US" dirty="0"/>
              <a:t>The filtration may be either passive or active (powered). </a:t>
            </a:r>
          </a:p>
          <a:p>
            <a:pPr algn="just"/>
            <a:r>
              <a:rPr lang="en-US" dirty="0"/>
              <a:t>Gas masks and particulate respirators are examples of this type of respirator</a:t>
            </a:r>
          </a:p>
        </p:txBody>
      </p:sp>
      <p:pic>
        <p:nvPicPr>
          <p:cNvPr id="11" name="Picture 3">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6789" y="6132001"/>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69949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4153524" y="1265698"/>
            <a:ext cx="4990476" cy="5592302"/>
            <a:chOff x="4153524" y="1265698"/>
            <a:chExt cx="4990476" cy="5592302"/>
          </a:xfrm>
        </p:grpSpPr>
        <p:pic>
          <p:nvPicPr>
            <p:cNvPr id="5" name="Imagen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2" name="Título 1"/>
          <p:cNvSpPr>
            <a:spLocks noGrp="1"/>
          </p:cNvSpPr>
          <p:nvPr>
            <p:ph type="title"/>
          </p:nvPr>
        </p:nvSpPr>
        <p:spPr/>
        <p:txBody>
          <a:bodyPr/>
          <a:lstStyle/>
          <a:p>
            <a:pPr algn="ctr"/>
            <a:r>
              <a:rPr lang="es-MX" dirty="0"/>
              <a:t>PERSONAL PROTECTIVE EQUIPMENT</a:t>
            </a:r>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764" y="312607"/>
            <a:ext cx="1622461" cy="1622461"/>
          </a:xfrm>
          <a:prstGeom prst="rect">
            <a:avLst/>
          </a:prstGeom>
          <a:ln>
            <a:noFill/>
          </a:ln>
          <a:effectLst>
            <a:outerShdw blurRad="292100" dist="139700" dir="2700000" algn="tl" rotWithShape="0">
              <a:srgbClr val="333333">
                <a:alpha val="65000"/>
              </a:srgbClr>
            </a:outerShdw>
          </a:effectLst>
        </p:spPr>
      </p:pic>
      <p:pic>
        <p:nvPicPr>
          <p:cNvPr id="11" name="Imagen 10"/>
          <p:cNvPicPr>
            <a:picLocks noChangeAspect="1"/>
          </p:cNvPicPr>
          <p:nvPr/>
        </p:nvPicPr>
        <p:blipFill rotWithShape="1">
          <a:blip r:embed="rId5">
            <a:extLst>
              <a:ext uri="{28A0092B-C50C-407E-A947-70E740481C1C}">
                <a14:useLocalDpi xmlns:a14="http://schemas.microsoft.com/office/drawing/2010/main" val="0"/>
              </a:ext>
            </a:extLst>
          </a:blip>
          <a:srcRect l="5943" r="6567"/>
          <a:stretch/>
        </p:blipFill>
        <p:spPr>
          <a:xfrm>
            <a:off x="2668044" y="2755725"/>
            <a:ext cx="2116899" cy="1442081"/>
          </a:xfrm>
          <a:prstGeom prst="roundRect">
            <a:avLst>
              <a:gd name="adj" fmla="val 8594"/>
            </a:avLst>
          </a:prstGeom>
          <a:solidFill>
            <a:srgbClr val="FFFFFF">
              <a:shade val="85000"/>
            </a:srgbClr>
          </a:solidFill>
          <a:ln>
            <a:solidFill>
              <a:schemeClr val="tx1"/>
            </a:solidFill>
          </a:ln>
          <a:effectLst/>
        </p:spPr>
      </p:pic>
      <p:sp>
        <p:nvSpPr>
          <p:cNvPr id="3" name="CuadroTexto 2"/>
          <p:cNvSpPr txBox="1"/>
          <p:nvPr/>
        </p:nvSpPr>
        <p:spPr>
          <a:xfrm>
            <a:off x="4935226" y="2092761"/>
            <a:ext cx="3743700" cy="3139321"/>
          </a:xfrm>
          <a:prstGeom prst="rect">
            <a:avLst/>
          </a:prstGeom>
          <a:noFill/>
        </p:spPr>
        <p:txBody>
          <a:bodyPr wrap="square" rtlCol="0">
            <a:spAutoFit/>
          </a:bodyPr>
          <a:lstStyle/>
          <a:p>
            <a:r>
              <a:rPr lang="en-US" b="1" dirty="0"/>
              <a:t>HEARING PROTECTION</a:t>
            </a:r>
          </a:p>
          <a:p>
            <a:pPr marL="285750" indent="-285750" algn="just">
              <a:buFont typeface="Arial" panose="020B0604020202020204" pitchFamily="34" charset="0"/>
              <a:buChar char="•"/>
            </a:pPr>
            <a:r>
              <a:rPr lang="en-US" dirty="0"/>
              <a:t>The loudness of the noise as measured in decibels (dB).</a:t>
            </a:r>
          </a:p>
          <a:p>
            <a:pPr marL="285750" indent="-285750" algn="just">
              <a:buFont typeface="Arial" panose="020B0604020202020204" pitchFamily="34" charset="0"/>
              <a:buChar char="•"/>
            </a:pPr>
            <a:r>
              <a:rPr lang="en-US" dirty="0"/>
              <a:t>The duration of each employee's exposure to the noise.</a:t>
            </a:r>
          </a:p>
          <a:p>
            <a:pPr marL="285750" indent="-285750" algn="just">
              <a:buFont typeface="Arial" panose="020B0604020202020204" pitchFamily="34" charset="0"/>
              <a:buChar char="•"/>
            </a:pPr>
            <a:r>
              <a:rPr lang="en-US" dirty="0"/>
              <a:t>Whether employees move between work areas with different noise levels.</a:t>
            </a:r>
          </a:p>
          <a:p>
            <a:pPr marL="285750" indent="-285750" algn="just">
              <a:buFont typeface="Arial" panose="020B0604020202020204" pitchFamily="34" charset="0"/>
              <a:buChar char="•"/>
            </a:pPr>
            <a:r>
              <a:rPr lang="en-US" dirty="0"/>
              <a:t>Whether noise is generated from one or multiple sources.</a:t>
            </a:r>
          </a:p>
          <a:p>
            <a:endParaRPr lang="en-US" dirty="0"/>
          </a:p>
        </p:txBody>
      </p:sp>
      <p:pic>
        <p:nvPicPr>
          <p:cNvPr id="10" name="Picture 3">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6789" y="6132001"/>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13411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upo 3"/>
          <p:cNvGrpSpPr/>
          <p:nvPr/>
        </p:nvGrpSpPr>
        <p:grpSpPr>
          <a:xfrm>
            <a:off x="4153524" y="1265698"/>
            <a:ext cx="4990476" cy="5592302"/>
            <a:chOff x="4153524" y="1265698"/>
            <a:chExt cx="4990476" cy="5592302"/>
          </a:xfrm>
        </p:grpSpPr>
        <p:pic>
          <p:nvPicPr>
            <p:cNvPr id="5" name="Imagen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2" name="Título 1"/>
          <p:cNvSpPr>
            <a:spLocks noGrp="1"/>
          </p:cNvSpPr>
          <p:nvPr>
            <p:ph type="title"/>
          </p:nvPr>
        </p:nvSpPr>
        <p:spPr/>
        <p:txBody>
          <a:bodyPr/>
          <a:lstStyle/>
          <a:p>
            <a:pPr algn="ctr"/>
            <a:r>
              <a:rPr lang="es-MX" dirty="0"/>
              <a:t>PERSONAL PROTECTIVE EQUIPMENT</a:t>
            </a:r>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764" y="312607"/>
            <a:ext cx="1622461" cy="1622461"/>
          </a:xfrm>
          <a:prstGeom prst="rect">
            <a:avLst/>
          </a:prstGeom>
          <a:ln>
            <a:noFill/>
          </a:ln>
          <a:effectLst>
            <a:outerShdw blurRad="292100" dist="139700" dir="2700000" algn="tl" rotWithShape="0">
              <a:srgbClr val="333333">
                <a:alpha val="65000"/>
              </a:srgbClr>
            </a:outerShdw>
          </a:effectLst>
        </p:spPr>
      </p:pic>
      <p:pic>
        <p:nvPicPr>
          <p:cNvPr id="9" name="Imagen 8"/>
          <p:cNvPicPr>
            <a:picLocks noChangeAspect="1"/>
          </p:cNvPicPr>
          <p:nvPr/>
        </p:nvPicPr>
        <p:blipFill rotWithShape="1">
          <a:blip r:embed="rId5">
            <a:extLst>
              <a:ext uri="{28A0092B-C50C-407E-A947-70E740481C1C}">
                <a14:useLocalDpi xmlns:a14="http://schemas.microsoft.com/office/drawing/2010/main" val="0"/>
              </a:ext>
            </a:extLst>
          </a:blip>
          <a:srcRect l="19413" r="19115"/>
          <a:stretch/>
        </p:blipFill>
        <p:spPr>
          <a:xfrm>
            <a:off x="4465110" y="782597"/>
            <a:ext cx="2950952" cy="4800561"/>
          </a:xfrm>
          <a:prstGeom prst="roundRect">
            <a:avLst>
              <a:gd name="adj" fmla="val 8594"/>
            </a:avLst>
          </a:prstGeom>
          <a:solidFill>
            <a:srgbClr val="FFFFFF">
              <a:shade val="85000"/>
            </a:srgbClr>
          </a:solidFill>
          <a:ln>
            <a:solidFill>
              <a:schemeClr val="tx1"/>
            </a:solidFill>
          </a:ln>
          <a:effectLst/>
        </p:spPr>
      </p:pic>
      <p:pic>
        <p:nvPicPr>
          <p:cNvPr id="10" name="Picture 3">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6789" y="6132001"/>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65294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4153524" y="1265698"/>
            <a:ext cx="4990476" cy="5592302"/>
            <a:chOff x="4153524" y="1265698"/>
            <a:chExt cx="4990476" cy="5592302"/>
          </a:xfrm>
        </p:grpSpPr>
        <p:pic>
          <p:nvPicPr>
            <p:cNvPr id="5" name="Imagen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2" name="Título 1"/>
          <p:cNvSpPr>
            <a:spLocks noGrp="1"/>
          </p:cNvSpPr>
          <p:nvPr>
            <p:ph type="title"/>
          </p:nvPr>
        </p:nvSpPr>
        <p:spPr/>
        <p:txBody>
          <a:bodyPr/>
          <a:lstStyle/>
          <a:p>
            <a:pPr algn="ctr"/>
            <a:r>
              <a:rPr lang="es-MX" dirty="0"/>
              <a:t>PERSONAL PROTECTIVE EQUIPMENT</a:t>
            </a:r>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764" y="312607"/>
            <a:ext cx="1622461" cy="1622461"/>
          </a:xfrm>
          <a:prstGeom prst="rect">
            <a:avLst/>
          </a:prstGeom>
          <a:ln>
            <a:noFill/>
          </a:ln>
          <a:effectLst>
            <a:outerShdw blurRad="292100" dist="139700" dir="2700000" algn="tl" rotWithShape="0">
              <a:srgbClr val="333333">
                <a:alpha val="65000"/>
              </a:srgbClr>
            </a:outerShdw>
          </a:effectLst>
        </p:spPr>
      </p:pic>
      <p:pic>
        <p:nvPicPr>
          <p:cNvPr id="10" name="Imagen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4369" y="2219670"/>
            <a:ext cx="2375579" cy="2189491"/>
          </a:xfrm>
          <a:prstGeom prst="roundRect">
            <a:avLst>
              <a:gd name="adj" fmla="val 8594"/>
            </a:avLst>
          </a:prstGeom>
          <a:solidFill>
            <a:srgbClr val="FFFFFF">
              <a:shade val="85000"/>
            </a:srgbClr>
          </a:solidFill>
          <a:ln>
            <a:solidFill>
              <a:schemeClr val="tx1"/>
            </a:solidFill>
          </a:ln>
          <a:effectLst/>
        </p:spPr>
      </p:pic>
      <p:sp>
        <p:nvSpPr>
          <p:cNvPr id="9" name="CuadroTexto 8"/>
          <p:cNvSpPr txBox="1"/>
          <p:nvPr/>
        </p:nvSpPr>
        <p:spPr>
          <a:xfrm>
            <a:off x="5224683" y="1190546"/>
            <a:ext cx="3617388" cy="4570482"/>
          </a:xfrm>
          <a:prstGeom prst="rect">
            <a:avLst/>
          </a:prstGeom>
          <a:noFill/>
        </p:spPr>
        <p:txBody>
          <a:bodyPr wrap="square" rtlCol="0">
            <a:spAutoFit/>
          </a:bodyPr>
          <a:lstStyle/>
          <a:p>
            <a:r>
              <a:rPr lang="en-US" sz="2100" b="1" dirty="0"/>
              <a:t>GLOVES</a:t>
            </a:r>
          </a:p>
          <a:p>
            <a:pPr marL="285750" indent="-285750">
              <a:buFont typeface="Arial" panose="020B0604020202020204" pitchFamily="34" charset="0"/>
              <a:buChar char="•"/>
            </a:pPr>
            <a:r>
              <a:rPr lang="en-US" sz="2100" dirty="0"/>
              <a:t>Type of chemicals handled.</a:t>
            </a:r>
          </a:p>
          <a:p>
            <a:pPr marL="285750" indent="-285750">
              <a:buFont typeface="Arial" panose="020B0604020202020204" pitchFamily="34" charset="0"/>
              <a:buChar char="•"/>
            </a:pPr>
            <a:r>
              <a:rPr lang="en-US" sz="2100" dirty="0"/>
              <a:t>Nature of contact (total immersion, splash, etc.).</a:t>
            </a:r>
          </a:p>
          <a:p>
            <a:pPr marL="285750" indent="-285750">
              <a:buFont typeface="Arial" panose="020B0604020202020204" pitchFamily="34" charset="0"/>
              <a:buChar char="•"/>
            </a:pPr>
            <a:r>
              <a:rPr lang="en-US" sz="2100" dirty="0"/>
              <a:t>Duration of contact.</a:t>
            </a:r>
          </a:p>
          <a:p>
            <a:pPr marL="285750" indent="-285750">
              <a:buFont typeface="Arial" panose="020B0604020202020204" pitchFamily="34" charset="0"/>
              <a:buChar char="•"/>
            </a:pPr>
            <a:r>
              <a:rPr lang="en-US" sz="2100" dirty="0"/>
              <a:t>Area requiring protection (hand only, forearm, arm).</a:t>
            </a:r>
          </a:p>
          <a:p>
            <a:pPr marL="285750" indent="-285750">
              <a:buFont typeface="Arial" panose="020B0604020202020204" pitchFamily="34" charset="0"/>
              <a:buChar char="•"/>
            </a:pPr>
            <a:r>
              <a:rPr lang="en-US" sz="2100" dirty="0"/>
              <a:t>Grip requirements (dry, wet, oily).</a:t>
            </a:r>
          </a:p>
          <a:p>
            <a:pPr marL="285750" indent="-285750">
              <a:buFont typeface="Arial" panose="020B0604020202020204" pitchFamily="34" charset="0"/>
              <a:buChar char="•"/>
            </a:pPr>
            <a:r>
              <a:rPr lang="en-US" sz="2100" dirty="0"/>
              <a:t>Thermal protection.</a:t>
            </a:r>
          </a:p>
          <a:p>
            <a:pPr marL="285750" indent="-285750">
              <a:buFont typeface="Arial" panose="020B0604020202020204" pitchFamily="34" charset="0"/>
              <a:buChar char="•"/>
            </a:pPr>
            <a:r>
              <a:rPr lang="en-US" sz="2100" dirty="0"/>
              <a:t>Size and comfort.</a:t>
            </a:r>
          </a:p>
          <a:p>
            <a:pPr marL="285750" indent="-285750">
              <a:buFont typeface="Arial" panose="020B0604020202020204" pitchFamily="34" charset="0"/>
              <a:buChar char="•"/>
            </a:pPr>
            <a:r>
              <a:rPr lang="en-US" sz="2100" dirty="0"/>
              <a:t>Abrasion/resistance requirements.</a:t>
            </a:r>
          </a:p>
          <a:p>
            <a:endParaRPr lang="en-US" dirty="0"/>
          </a:p>
        </p:txBody>
      </p:sp>
      <p:pic>
        <p:nvPicPr>
          <p:cNvPr id="12" name="Picture 3">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6789" y="6132001"/>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92185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4153524" y="1265698"/>
            <a:ext cx="4990476" cy="5592302"/>
            <a:chOff x="4153524" y="1265698"/>
            <a:chExt cx="4990476" cy="5592302"/>
          </a:xfrm>
        </p:grpSpPr>
        <p:pic>
          <p:nvPicPr>
            <p:cNvPr id="5" name="Imagen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2" name="Título 1"/>
          <p:cNvSpPr>
            <a:spLocks noGrp="1"/>
          </p:cNvSpPr>
          <p:nvPr>
            <p:ph type="title"/>
          </p:nvPr>
        </p:nvSpPr>
        <p:spPr/>
        <p:txBody>
          <a:bodyPr/>
          <a:lstStyle/>
          <a:p>
            <a:pPr algn="ctr"/>
            <a:r>
              <a:rPr lang="es-MX" dirty="0"/>
              <a:t>PERSONAL PROTECTIVE EQUIPMENT</a:t>
            </a:r>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764" y="312607"/>
            <a:ext cx="1622461" cy="1622461"/>
          </a:xfrm>
          <a:prstGeom prst="rect">
            <a:avLst/>
          </a:prstGeom>
          <a:ln>
            <a:noFill/>
          </a:ln>
          <a:effectLst>
            <a:outerShdw blurRad="292100" dist="139700" dir="2700000" algn="tl" rotWithShape="0">
              <a:srgbClr val="333333">
                <a:alpha val="65000"/>
              </a:srgbClr>
            </a:outerShdw>
          </a:effectLst>
        </p:spPr>
      </p:pic>
      <p:pic>
        <p:nvPicPr>
          <p:cNvPr id="3" name="Imagen 2"/>
          <p:cNvPicPr>
            <a:picLocks noChangeAspect="1"/>
          </p:cNvPicPr>
          <p:nvPr/>
        </p:nvPicPr>
        <p:blipFill rotWithShape="1">
          <a:blip r:embed="rId5">
            <a:extLst>
              <a:ext uri="{28A0092B-C50C-407E-A947-70E740481C1C}">
                <a14:useLocalDpi xmlns:a14="http://schemas.microsoft.com/office/drawing/2010/main" val="0"/>
              </a:ext>
            </a:extLst>
          </a:blip>
          <a:srcRect t="14854" b="16346"/>
          <a:stretch/>
        </p:blipFill>
        <p:spPr>
          <a:xfrm>
            <a:off x="2635703" y="1980635"/>
            <a:ext cx="2409290" cy="2486346"/>
          </a:xfrm>
          <a:prstGeom prst="roundRect">
            <a:avLst>
              <a:gd name="adj" fmla="val 8594"/>
            </a:avLst>
          </a:prstGeom>
          <a:solidFill>
            <a:srgbClr val="FFFFFF">
              <a:shade val="85000"/>
            </a:srgbClr>
          </a:solidFill>
          <a:ln>
            <a:solidFill>
              <a:schemeClr val="tx1"/>
            </a:solidFill>
          </a:ln>
          <a:effectLst/>
        </p:spPr>
      </p:pic>
      <p:sp>
        <p:nvSpPr>
          <p:cNvPr id="8" name="CuadroTexto 7"/>
          <p:cNvSpPr txBox="1"/>
          <p:nvPr/>
        </p:nvSpPr>
        <p:spPr>
          <a:xfrm>
            <a:off x="5044993" y="697015"/>
            <a:ext cx="3661125" cy="5539978"/>
          </a:xfrm>
          <a:prstGeom prst="rect">
            <a:avLst/>
          </a:prstGeom>
          <a:noFill/>
        </p:spPr>
        <p:txBody>
          <a:bodyPr wrap="square" rtlCol="0">
            <a:spAutoFit/>
          </a:bodyPr>
          <a:lstStyle/>
          <a:p>
            <a:r>
              <a:rPr lang="en-US" sz="2100" b="1" dirty="0"/>
              <a:t>BOOTS</a:t>
            </a:r>
          </a:p>
          <a:p>
            <a:pPr marL="285750" indent="-285750">
              <a:buFont typeface="Arial" panose="020B0604020202020204" pitchFamily="34" charset="0"/>
              <a:buChar char="•"/>
            </a:pPr>
            <a:r>
              <a:rPr lang="en-US" sz="2100" dirty="0"/>
              <a:t>When heavy objects such as barrels or tools might roll onto or fall on the employee's feet;</a:t>
            </a:r>
          </a:p>
          <a:p>
            <a:pPr marL="285750" indent="-285750">
              <a:buFont typeface="Arial" panose="020B0604020202020204" pitchFamily="34" charset="0"/>
              <a:buChar char="•"/>
            </a:pPr>
            <a:r>
              <a:rPr lang="en-US" sz="2100" dirty="0"/>
              <a:t>Working with sharp objects such as nails or spikes that could pierce the soles or uppers of ordinary shoes;</a:t>
            </a:r>
          </a:p>
          <a:p>
            <a:pPr marL="285750" indent="-285750">
              <a:buFont typeface="Arial" panose="020B0604020202020204" pitchFamily="34" charset="0"/>
              <a:buChar char="•"/>
            </a:pPr>
            <a:r>
              <a:rPr lang="en-US" sz="2100" dirty="0"/>
              <a:t>Exposure to molten metal that might splash on feet or legs;</a:t>
            </a:r>
          </a:p>
          <a:p>
            <a:pPr marL="285750" indent="-285750">
              <a:buFont typeface="Arial" panose="020B0604020202020204" pitchFamily="34" charset="0"/>
              <a:buChar char="•"/>
            </a:pPr>
            <a:r>
              <a:rPr lang="en-US" sz="2100" dirty="0"/>
              <a:t>Working on or around hot, wet or slippery surfaces; and</a:t>
            </a:r>
          </a:p>
          <a:p>
            <a:pPr marL="285750" indent="-285750">
              <a:buFont typeface="Arial" panose="020B0604020202020204" pitchFamily="34" charset="0"/>
              <a:buChar char="•"/>
            </a:pPr>
            <a:r>
              <a:rPr lang="en-US" sz="2100" dirty="0"/>
              <a:t>Working when electrical hazards are present.</a:t>
            </a:r>
          </a:p>
          <a:p>
            <a:endParaRPr lang="en-US" dirty="0"/>
          </a:p>
        </p:txBody>
      </p:sp>
      <p:pic>
        <p:nvPicPr>
          <p:cNvPr id="10" name="Picture 3">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6789" y="6132001"/>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66327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4153524" y="1265698"/>
            <a:ext cx="4990476" cy="5592302"/>
            <a:chOff x="4153524" y="1265698"/>
            <a:chExt cx="4990476" cy="5592302"/>
          </a:xfrm>
        </p:grpSpPr>
        <p:pic>
          <p:nvPicPr>
            <p:cNvPr id="5" name="Imagen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2" name="Título 1"/>
          <p:cNvSpPr>
            <a:spLocks noGrp="1"/>
          </p:cNvSpPr>
          <p:nvPr>
            <p:ph type="title"/>
          </p:nvPr>
        </p:nvSpPr>
        <p:spPr/>
        <p:txBody>
          <a:bodyPr>
            <a:normAutofit/>
          </a:bodyPr>
          <a:lstStyle/>
          <a:p>
            <a:pPr algn="ctr"/>
            <a:r>
              <a:rPr lang="es-MX" sz="2800" dirty="0"/>
              <a:t>EXAMPLE OF</a:t>
            </a:r>
            <a:br>
              <a:rPr lang="es-MX" sz="2800" dirty="0"/>
            </a:br>
            <a:r>
              <a:rPr lang="es-MX" sz="2800" dirty="0"/>
              <a:t>REQUISITES OF SECURITY MEASSURES ON ABOARD </a:t>
            </a:r>
          </a:p>
        </p:txBody>
      </p:sp>
      <p:sp>
        <p:nvSpPr>
          <p:cNvPr id="3" name="Marcador de contenido 2"/>
          <p:cNvSpPr>
            <a:spLocks noGrp="1"/>
          </p:cNvSpPr>
          <p:nvPr>
            <p:ph idx="1"/>
          </p:nvPr>
        </p:nvSpPr>
        <p:spPr/>
        <p:txBody>
          <a:bodyPr>
            <a:normAutofit/>
          </a:bodyPr>
          <a:lstStyle/>
          <a:p>
            <a:pPr marL="0" indent="0" algn="just">
              <a:buNone/>
            </a:pPr>
            <a:r>
              <a:rPr lang="en-US" sz="2100" dirty="0">
                <a:solidFill>
                  <a:schemeClr val="tx1"/>
                </a:solidFill>
              </a:rPr>
              <a:t>The following access controls shall be employed aboard at all times: </a:t>
            </a:r>
          </a:p>
          <a:p>
            <a:pPr marL="457200" indent="-457200" algn="just">
              <a:buFont typeface="+mj-lt"/>
              <a:buAutoNum type="arabicParenR"/>
            </a:pPr>
            <a:r>
              <a:rPr lang="en-US" sz="2100" dirty="0">
                <a:solidFill>
                  <a:schemeClr val="tx1"/>
                </a:solidFill>
              </a:rPr>
              <a:t>Crew members shall carry at all times a photo identification document issued by the security officer. All such documents shall be strictly controlled by the security officer, who shall be responsible for maintaining a record of all documents issued and destroyed. Documents of crew members permanently departing the vessel shall be destroyed. Documents of crew members temporarily departing the vessel for periods exceeding two weeks shall be retained on board by the security officer and reissued to the crew member upon his return.</a:t>
            </a:r>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764" y="312607"/>
            <a:ext cx="1622461" cy="1622461"/>
          </a:xfrm>
          <a:prstGeom prst="rect">
            <a:avLst/>
          </a:prstGeom>
          <a:ln>
            <a:noFill/>
          </a:ln>
          <a:effectLst>
            <a:outerShdw blurRad="292100" dist="139700" dir="2700000" algn="tl" rotWithShape="0">
              <a:srgbClr val="333333">
                <a:alpha val="65000"/>
              </a:srgbClr>
            </a:outerShdw>
          </a:effectLst>
        </p:spPr>
      </p:pic>
      <p:pic>
        <p:nvPicPr>
          <p:cNvPr id="9" name="Picture 3">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6789" y="6132001"/>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3975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sp>
        <p:nvSpPr>
          <p:cNvPr id="2" name="Título 1"/>
          <p:cNvSpPr>
            <a:spLocks noGrp="1"/>
          </p:cNvSpPr>
          <p:nvPr>
            <p:ph type="title"/>
          </p:nvPr>
        </p:nvSpPr>
        <p:spPr>
          <a:xfrm>
            <a:off x="0" y="1123838"/>
            <a:ext cx="2526889" cy="4601183"/>
          </a:xfrm>
        </p:spPr>
        <p:txBody>
          <a:bodyPr>
            <a:normAutofit/>
          </a:bodyPr>
          <a:lstStyle/>
          <a:p>
            <a:pPr algn="ctr"/>
            <a:r>
              <a:rPr lang="en-US" sz="2800" dirty="0"/>
              <a:t>WHO WE ARE?</a:t>
            </a:r>
            <a:endParaRPr lang="es-MX" sz="2800" dirty="0"/>
          </a:p>
        </p:txBody>
      </p:sp>
      <p:sp>
        <p:nvSpPr>
          <p:cNvPr id="3" name="Marcador de contenido 2"/>
          <p:cNvSpPr>
            <a:spLocks noGrp="1"/>
          </p:cNvSpPr>
          <p:nvPr>
            <p:ph idx="1"/>
          </p:nvPr>
        </p:nvSpPr>
        <p:spPr>
          <a:xfrm>
            <a:off x="2612571" y="864108"/>
            <a:ext cx="6229500" cy="5120640"/>
          </a:xfrm>
        </p:spPr>
        <p:txBody>
          <a:bodyPr>
            <a:normAutofit/>
          </a:bodyPr>
          <a:lstStyle/>
          <a:p>
            <a:pPr marL="0" lvl="0" indent="0" algn="just" eaLnBrk="0" fontAlgn="base" hangingPunct="0">
              <a:lnSpc>
                <a:spcPct val="100000"/>
              </a:lnSpc>
              <a:spcBef>
                <a:spcPct val="0"/>
              </a:spcBef>
              <a:spcAft>
                <a:spcPct val="0"/>
              </a:spcAft>
              <a:buClrTx/>
              <a:buNone/>
            </a:pPr>
            <a:r>
              <a:rPr lang="en-US" altLang="en-US" sz="2100" dirty="0">
                <a:solidFill>
                  <a:schemeClr val="tx1"/>
                </a:solidFill>
                <a:ea typeface="Times New Roman" panose="02020603050405020304" pitchFamily="18" charset="0"/>
                <a:cs typeface="Calibri" panose="020F0502020204030204" pitchFamily="34" charset="0"/>
              </a:rPr>
              <a:t>We are a company that offer logistic services, surveys and operation support to vessels in all of the Mexican Territory, with headquarters in Tampa, Fl. USA.</a:t>
            </a:r>
          </a:p>
          <a:p>
            <a:pPr marL="0" indent="0" algn="just">
              <a:buNone/>
            </a:pPr>
            <a:endParaRPr lang="en-US" sz="2100" b="1" dirty="0">
              <a:solidFill>
                <a:schemeClr val="tx1"/>
              </a:solidFill>
            </a:endParaRPr>
          </a:p>
          <a:p>
            <a:pPr marL="0" indent="0" algn="just">
              <a:buNone/>
            </a:pPr>
            <a:r>
              <a:rPr lang="en-US" sz="2100" dirty="0">
                <a:solidFill>
                  <a:schemeClr val="tx1"/>
                </a:solidFill>
              </a:rPr>
              <a:t>Our</a:t>
            </a:r>
            <a:r>
              <a:rPr lang="en-US" sz="2100" b="1" dirty="0">
                <a:solidFill>
                  <a:schemeClr val="tx1"/>
                </a:solidFill>
              </a:rPr>
              <a:t> </a:t>
            </a:r>
            <a:r>
              <a:rPr lang="en-US" sz="2100" dirty="0">
                <a:solidFill>
                  <a:schemeClr val="tx1"/>
                </a:solidFill>
              </a:rPr>
              <a:t>founders and management team have more than 100 years of combined experiences in the Maritime Industry; we effectively direct key business functions through the use of strong leadership, superior level of quality, customer satisfaction, solving problems and making sound decisions, good business planning and excellent organizational skills.</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671" y="0"/>
            <a:ext cx="1673227" cy="1673227"/>
          </a:xfrm>
          <a:prstGeom prst="rect">
            <a:avLst/>
          </a:prstGeom>
          <a:ln>
            <a:noFill/>
          </a:ln>
          <a:effectLst>
            <a:outerShdw blurRad="292100" dist="139700" dir="2700000" algn="tl" rotWithShape="0">
              <a:srgbClr val="333333">
                <a:alpha val="65000"/>
              </a:srgbClr>
            </a:outerShdw>
          </a:effectLst>
        </p:spPr>
      </p:pic>
      <p:pic>
        <p:nvPicPr>
          <p:cNvPr id="7" name="Picture 3">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7691" y="6170188"/>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37646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4153524" y="1265698"/>
            <a:ext cx="4990476" cy="5592302"/>
            <a:chOff x="4153524" y="1265698"/>
            <a:chExt cx="4990476" cy="5592302"/>
          </a:xfrm>
        </p:grpSpPr>
        <p:pic>
          <p:nvPicPr>
            <p:cNvPr id="5" name="Imagen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2" name="Título 1"/>
          <p:cNvSpPr>
            <a:spLocks noGrp="1"/>
          </p:cNvSpPr>
          <p:nvPr>
            <p:ph type="title"/>
          </p:nvPr>
        </p:nvSpPr>
        <p:spPr>
          <a:xfrm>
            <a:off x="0" y="1123838"/>
            <a:ext cx="2550017" cy="4601183"/>
          </a:xfrm>
        </p:spPr>
        <p:txBody>
          <a:bodyPr/>
          <a:lstStyle/>
          <a:p>
            <a:pPr algn="ctr"/>
            <a:br>
              <a:rPr lang="es-MX" dirty="0"/>
            </a:br>
            <a:r>
              <a:rPr lang="es-MX" dirty="0"/>
              <a:t>EXAMPLE OF</a:t>
            </a:r>
            <a:br>
              <a:rPr lang="es-MX" dirty="0"/>
            </a:br>
            <a:r>
              <a:rPr lang="es-MX" dirty="0"/>
              <a:t>REQUISITES OF SECURITY MEASSURES ON ABOARD </a:t>
            </a:r>
          </a:p>
        </p:txBody>
      </p:sp>
      <p:sp>
        <p:nvSpPr>
          <p:cNvPr id="3" name="Marcador de contenido 2"/>
          <p:cNvSpPr>
            <a:spLocks noGrp="1"/>
          </p:cNvSpPr>
          <p:nvPr>
            <p:ph idx="1"/>
          </p:nvPr>
        </p:nvSpPr>
        <p:spPr/>
        <p:txBody>
          <a:bodyPr>
            <a:normAutofit/>
          </a:bodyPr>
          <a:lstStyle/>
          <a:p>
            <a:pPr marL="457200" indent="-457200" algn="just">
              <a:buFont typeface="+mj-lt"/>
              <a:buAutoNum type="arabicParenR" startAt="2"/>
            </a:pPr>
            <a:r>
              <a:rPr lang="en-US" sz="2100" dirty="0">
                <a:solidFill>
                  <a:schemeClr val="tx1"/>
                </a:solidFill>
              </a:rPr>
              <a:t>When visitors to the ship are permitted, their embarkation and debarkation shall be strictly controlled. All visitors shall be searched and their .carry-on baggage inspected prior to boarding. Visitor passes shall be issued only by the security officer and shall be prominently displayed on the person of the visitor at all times. No visitor shall be allowed to debark until his security pass has been returned to the security officer. AII visitors shall be escorted at all times while on board by a member of the crew. </a:t>
            </a:r>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764" y="312607"/>
            <a:ext cx="1622461" cy="1622461"/>
          </a:xfrm>
          <a:prstGeom prst="rect">
            <a:avLst/>
          </a:prstGeom>
          <a:ln>
            <a:noFill/>
          </a:ln>
          <a:effectLst>
            <a:outerShdw blurRad="292100" dist="139700" dir="2700000" algn="tl" rotWithShape="0">
              <a:srgbClr val="333333">
                <a:alpha val="65000"/>
              </a:srgbClr>
            </a:outerShdw>
          </a:effectLst>
        </p:spPr>
      </p:pic>
      <p:pic>
        <p:nvPicPr>
          <p:cNvPr id="9" name="Picture 3">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6789" y="6132001"/>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82377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4153524" y="1265698"/>
            <a:ext cx="4990476" cy="5592302"/>
            <a:chOff x="4153524" y="1265698"/>
            <a:chExt cx="4990476" cy="5592302"/>
          </a:xfrm>
        </p:grpSpPr>
        <p:pic>
          <p:nvPicPr>
            <p:cNvPr id="5" name="Imagen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2" name="Título 1"/>
          <p:cNvSpPr>
            <a:spLocks noGrp="1"/>
          </p:cNvSpPr>
          <p:nvPr>
            <p:ph type="title"/>
          </p:nvPr>
        </p:nvSpPr>
        <p:spPr>
          <a:xfrm>
            <a:off x="0" y="1123838"/>
            <a:ext cx="2562896" cy="4601183"/>
          </a:xfrm>
        </p:spPr>
        <p:txBody>
          <a:bodyPr/>
          <a:lstStyle/>
          <a:p>
            <a:pPr algn="ctr"/>
            <a:br>
              <a:rPr lang="es-MX" dirty="0"/>
            </a:br>
            <a:r>
              <a:rPr lang="es-MX" dirty="0"/>
              <a:t>EXAMPLE OF</a:t>
            </a:r>
            <a:br>
              <a:rPr lang="es-MX" dirty="0"/>
            </a:br>
            <a:r>
              <a:rPr lang="es-MX" dirty="0"/>
              <a:t>REQUISITES OF SECURITY MEASSURES ON  ABOARD </a:t>
            </a:r>
          </a:p>
        </p:txBody>
      </p:sp>
      <p:sp>
        <p:nvSpPr>
          <p:cNvPr id="3" name="Marcador de contenido 2"/>
          <p:cNvSpPr>
            <a:spLocks noGrp="1"/>
          </p:cNvSpPr>
          <p:nvPr>
            <p:ph idx="1"/>
          </p:nvPr>
        </p:nvSpPr>
        <p:spPr/>
        <p:txBody>
          <a:bodyPr>
            <a:normAutofit/>
          </a:bodyPr>
          <a:lstStyle/>
          <a:p>
            <a:pPr marL="0" indent="0" algn="just">
              <a:buNone/>
            </a:pPr>
            <a:r>
              <a:rPr lang="en-US" sz="2100" dirty="0">
                <a:solidFill>
                  <a:schemeClr val="tx1"/>
                </a:solidFill>
              </a:rPr>
              <a:t>All vendors or cargo handlers shall be treated as any other visitor, with the following exceptions:</a:t>
            </a:r>
          </a:p>
          <a:p>
            <a:pPr marL="457200" indent="-457200" algn="just">
              <a:buFont typeface="+mj-lt"/>
              <a:buAutoNum type="alphaLcParenR"/>
            </a:pPr>
            <a:r>
              <a:rPr lang="en-US" sz="2100" dirty="0">
                <a:solidFill>
                  <a:schemeClr val="tx1"/>
                </a:solidFill>
              </a:rPr>
              <a:t>If visitor is alone at time of embarkation, he shall display an identification document with sufficient information to allow the security officer to verify his identity and employment.</a:t>
            </a:r>
          </a:p>
          <a:p>
            <a:pPr marL="457200" indent="-457200" algn="just">
              <a:buFont typeface="+mj-lt"/>
              <a:buAutoNum type="alphaLcParenR"/>
            </a:pPr>
            <a:r>
              <a:rPr lang="en-US" sz="2100" dirty="0">
                <a:solidFill>
                  <a:schemeClr val="tx1"/>
                </a:solidFill>
              </a:rPr>
              <a:t>If he is a member of a work gang, the gang leader shall be required to present a list of gang members with sufficient information to verify the identity of each. Only those gang members properly identified shall be issued visitor passes.</a:t>
            </a:r>
            <a:endParaRPr lang="es-MX" sz="2100" dirty="0">
              <a:solidFill>
                <a:schemeClr val="tx1"/>
              </a:solidFill>
            </a:endParaRPr>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764" y="312607"/>
            <a:ext cx="1622461" cy="1622461"/>
          </a:xfrm>
          <a:prstGeom prst="rect">
            <a:avLst/>
          </a:prstGeom>
          <a:ln>
            <a:noFill/>
          </a:ln>
          <a:effectLst>
            <a:outerShdw blurRad="292100" dist="139700" dir="2700000" algn="tl" rotWithShape="0">
              <a:srgbClr val="333333">
                <a:alpha val="65000"/>
              </a:srgbClr>
            </a:outerShdw>
          </a:effectLst>
        </p:spPr>
      </p:pic>
      <p:pic>
        <p:nvPicPr>
          <p:cNvPr id="9" name="Picture 3">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6789" y="6132001"/>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73769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0" y="1143000"/>
            <a:ext cx="2664542" cy="2194560"/>
          </a:xfrm>
        </p:spPr>
        <p:txBody>
          <a:bodyPr>
            <a:normAutofit/>
          </a:bodyPr>
          <a:lstStyle/>
          <a:p>
            <a:r>
              <a:rPr lang="es-MX" dirty="0"/>
              <a:t>II.</a:t>
            </a:r>
            <a:br>
              <a:rPr lang="es-MX" dirty="0"/>
            </a:br>
            <a:r>
              <a:rPr lang="es-MX" sz="2700" dirty="0"/>
              <a:t>INTRODUCTION TO MARINE CARGO SURVEYING</a:t>
            </a:r>
          </a:p>
        </p:txBody>
      </p:sp>
      <p:pic>
        <p:nvPicPr>
          <p:cNvPr id="7" name="Marcador de posición de imagen 6"/>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9756" r="4054"/>
          <a:stretch/>
        </p:blipFill>
        <p:spPr>
          <a:xfrm>
            <a:off x="2664542" y="757196"/>
            <a:ext cx="6135329" cy="5338804"/>
          </a:xfrm>
        </p:spPr>
      </p:pic>
      <p:sp>
        <p:nvSpPr>
          <p:cNvPr id="6" name="Marcador de texto 5"/>
          <p:cNvSpPr>
            <a:spLocks noGrp="1"/>
          </p:cNvSpPr>
          <p:nvPr>
            <p:ph type="body" sz="half" idx="2"/>
          </p:nvPr>
        </p:nvSpPr>
        <p:spPr>
          <a:xfrm>
            <a:off x="56559" y="3340602"/>
            <a:ext cx="2125980" cy="2560320"/>
          </a:xfrm>
        </p:spPr>
        <p:txBody>
          <a:bodyPr/>
          <a:lstStyle/>
          <a:p>
            <a:r>
              <a:rPr lang="es-MX" dirty="0"/>
              <a:t>THROUGH THIS SECTION, WE EXPLAIN THE PRINCIPLES AND PARTICULARITIES OF THE SURVEYS.</a:t>
            </a:r>
          </a:p>
        </p:txBody>
      </p:sp>
      <p:sp>
        <p:nvSpPr>
          <p:cNvPr id="2" name="Rectangle 1"/>
          <p:cNvSpPr/>
          <p:nvPr/>
        </p:nvSpPr>
        <p:spPr>
          <a:xfrm>
            <a:off x="5293217" y="2678806"/>
            <a:ext cx="540913" cy="4636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3">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789" y="6132001"/>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34357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4153524" y="1265698"/>
            <a:ext cx="4990476" cy="5592302"/>
            <a:chOff x="4153524" y="1265698"/>
            <a:chExt cx="4990476" cy="5592302"/>
          </a:xfrm>
        </p:grpSpPr>
        <p:pic>
          <p:nvPicPr>
            <p:cNvPr id="7" name="Imagen 6"/>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5" name="Título 4"/>
          <p:cNvSpPr>
            <a:spLocks noGrp="1"/>
          </p:cNvSpPr>
          <p:nvPr>
            <p:ph type="title"/>
          </p:nvPr>
        </p:nvSpPr>
        <p:spPr>
          <a:xfrm>
            <a:off x="0" y="1123838"/>
            <a:ext cx="2612571" cy="4601183"/>
          </a:xfrm>
        </p:spPr>
        <p:txBody>
          <a:bodyPr>
            <a:normAutofit/>
          </a:bodyPr>
          <a:lstStyle/>
          <a:p>
            <a:pPr algn="ctr"/>
            <a:r>
              <a:rPr lang="es-MX" sz="2800" dirty="0"/>
              <a:t>INTRODUCTION TO</a:t>
            </a:r>
            <a:br>
              <a:rPr lang="es-MX" sz="2800" dirty="0"/>
            </a:br>
            <a:r>
              <a:rPr lang="es-MX" sz="2800" dirty="0"/>
              <a:t>MARINE</a:t>
            </a:r>
            <a:br>
              <a:rPr lang="es-MX" sz="2800" dirty="0"/>
            </a:br>
            <a:r>
              <a:rPr lang="es-MX" sz="2800" dirty="0"/>
              <a:t>CARGO SURVEY</a:t>
            </a:r>
          </a:p>
        </p:txBody>
      </p:sp>
      <p:sp>
        <p:nvSpPr>
          <p:cNvPr id="2" name="Marcador de contenido 1"/>
          <p:cNvSpPr>
            <a:spLocks noGrp="1"/>
          </p:cNvSpPr>
          <p:nvPr>
            <p:ph idx="1"/>
          </p:nvPr>
        </p:nvSpPr>
        <p:spPr>
          <a:xfrm>
            <a:off x="2612571" y="231943"/>
            <a:ext cx="6229500" cy="5322013"/>
          </a:xfrm>
        </p:spPr>
        <p:txBody>
          <a:bodyPr/>
          <a:lstStyle/>
          <a:p>
            <a:pPr marL="0" indent="0" algn="just">
              <a:buNone/>
            </a:pPr>
            <a:r>
              <a:rPr lang="es-MX" sz="2100" dirty="0">
                <a:solidFill>
                  <a:schemeClr val="tx1"/>
                </a:solidFill>
                <a:cs typeface="Arial" panose="020B0604020202020204" pitchFamily="34" charset="0"/>
              </a:rPr>
              <a:t>Marine </a:t>
            </a:r>
            <a:r>
              <a:rPr lang="en-US" sz="2100" dirty="0">
                <a:solidFill>
                  <a:schemeClr val="tx1"/>
                </a:solidFill>
                <a:cs typeface="Arial" panose="020B0604020202020204" pitchFamily="34" charset="0"/>
              </a:rPr>
              <a:t>surveys</a:t>
            </a:r>
            <a:r>
              <a:rPr lang="es-MX" sz="2100" dirty="0">
                <a:solidFill>
                  <a:schemeClr val="tx1"/>
                </a:solidFill>
                <a:cs typeface="Arial" panose="020B0604020202020204" pitchFamily="34" charset="0"/>
              </a:rPr>
              <a:t> </a:t>
            </a:r>
            <a:r>
              <a:rPr lang="en-US" sz="2100" dirty="0">
                <a:solidFill>
                  <a:schemeClr val="tx1"/>
                </a:solidFill>
                <a:cs typeface="Arial" panose="020B0604020202020204" pitchFamily="34" charset="0"/>
              </a:rPr>
              <a:t>cover</a:t>
            </a:r>
            <a:r>
              <a:rPr lang="es-MX" sz="2100" dirty="0">
                <a:solidFill>
                  <a:schemeClr val="tx1"/>
                </a:solidFill>
                <a:cs typeface="Arial" panose="020B0604020202020204" pitchFamily="34" charset="0"/>
              </a:rPr>
              <a:t> a </a:t>
            </a:r>
            <a:r>
              <a:rPr lang="en-US" sz="2100" dirty="0">
                <a:solidFill>
                  <a:schemeClr val="tx1"/>
                </a:solidFill>
                <a:cs typeface="Arial" panose="020B0604020202020204" pitchFamily="34" charset="0"/>
              </a:rPr>
              <a:t>very</a:t>
            </a:r>
            <a:r>
              <a:rPr lang="es-MX" sz="2100" dirty="0">
                <a:solidFill>
                  <a:schemeClr val="tx1"/>
                </a:solidFill>
                <a:cs typeface="Arial" panose="020B0604020202020204" pitchFamily="34" charset="0"/>
              </a:rPr>
              <a:t> </a:t>
            </a:r>
            <a:r>
              <a:rPr lang="en-US" sz="2100" dirty="0">
                <a:solidFill>
                  <a:schemeClr val="tx1"/>
                </a:solidFill>
                <a:cs typeface="Arial" panose="020B0604020202020204" pitchFamily="34" charset="0"/>
              </a:rPr>
              <a:t>wide</a:t>
            </a:r>
            <a:r>
              <a:rPr lang="es-MX" sz="2100" dirty="0">
                <a:solidFill>
                  <a:schemeClr val="tx1"/>
                </a:solidFill>
                <a:cs typeface="Arial" panose="020B0604020202020204" pitchFamily="34" charset="0"/>
              </a:rPr>
              <a:t> </a:t>
            </a:r>
            <a:r>
              <a:rPr lang="en-US" sz="2100" dirty="0">
                <a:solidFill>
                  <a:schemeClr val="tx1"/>
                </a:solidFill>
                <a:cs typeface="Arial" panose="020B0604020202020204" pitchFamily="34" charset="0"/>
              </a:rPr>
              <a:t>spectrum</a:t>
            </a:r>
            <a:r>
              <a:rPr lang="es-MX" sz="2100" dirty="0">
                <a:solidFill>
                  <a:schemeClr val="tx1"/>
                </a:solidFill>
                <a:cs typeface="Arial" panose="020B0604020202020204" pitchFamily="34" charset="0"/>
              </a:rPr>
              <a:t> and no </a:t>
            </a:r>
            <a:r>
              <a:rPr lang="en-US" sz="2100" dirty="0">
                <a:solidFill>
                  <a:schemeClr val="tx1"/>
                </a:solidFill>
                <a:cs typeface="Arial" panose="020B0604020202020204" pitchFamily="34" charset="0"/>
              </a:rPr>
              <a:t>surveyor</a:t>
            </a:r>
            <a:r>
              <a:rPr lang="es-MX" sz="2100" dirty="0">
                <a:solidFill>
                  <a:schemeClr val="tx1"/>
                </a:solidFill>
                <a:cs typeface="Arial" panose="020B0604020202020204" pitchFamily="34" charset="0"/>
              </a:rPr>
              <a:t> can </a:t>
            </a:r>
            <a:r>
              <a:rPr lang="en-US" sz="2100" dirty="0">
                <a:solidFill>
                  <a:schemeClr val="tx1"/>
                </a:solidFill>
                <a:cs typeface="Arial" panose="020B0604020202020204" pitchFamily="34" charset="0"/>
              </a:rPr>
              <a:t>expect</a:t>
            </a:r>
            <a:r>
              <a:rPr lang="es-MX" sz="2100" dirty="0">
                <a:solidFill>
                  <a:schemeClr val="tx1"/>
                </a:solidFill>
                <a:cs typeface="Arial" panose="020B0604020202020204" pitchFamily="34" charset="0"/>
              </a:rPr>
              <a:t> to be </a:t>
            </a:r>
            <a:r>
              <a:rPr lang="en-US" sz="2100" dirty="0">
                <a:solidFill>
                  <a:schemeClr val="tx1"/>
                </a:solidFill>
                <a:cs typeface="Arial" panose="020B0604020202020204" pitchFamily="34" charset="0"/>
              </a:rPr>
              <a:t>competent</a:t>
            </a:r>
            <a:r>
              <a:rPr lang="es-MX" sz="2100" dirty="0">
                <a:solidFill>
                  <a:schemeClr val="tx1"/>
                </a:solidFill>
                <a:cs typeface="Arial" panose="020B0604020202020204" pitchFamily="34" charset="0"/>
              </a:rPr>
              <a:t> in </a:t>
            </a:r>
            <a:r>
              <a:rPr lang="en-US" sz="2100" dirty="0">
                <a:solidFill>
                  <a:schemeClr val="tx1"/>
                </a:solidFill>
                <a:cs typeface="Arial" panose="020B0604020202020204" pitchFamily="34" charset="0"/>
              </a:rPr>
              <a:t>all</a:t>
            </a:r>
            <a:r>
              <a:rPr lang="es-MX" sz="2100" dirty="0">
                <a:solidFill>
                  <a:schemeClr val="tx1"/>
                </a:solidFill>
                <a:cs typeface="Arial" panose="020B0604020202020204" pitchFamily="34" charset="0"/>
              </a:rPr>
              <a:t> </a:t>
            </a:r>
            <a:r>
              <a:rPr lang="en-US" sz="2100" dirty="0">
                <a:solidFill>
                  <a:schemeClr val="tx1"/>
                </a:solidFill>
                <a:cs typeface="Arial" panose="020B0604020202020204" pitchFamily="34" charset="0"/>
              </a:rPr>
              <a:t>types</a:t>
            </a:r>
            <a:r>
              <a:rPr lang="es-MX" sz="2100" dirty="0">
                <a:solidFill>
                  <a:schemeClr val="tx1"/>
                </a:solidFill>
                <a:cs typeface="Arial" panose="020B0604020202020204" pitchFamily="34" charset="0"/>
              </a:rPr>
              <a:t> of </a:t>
            </a:r>
            <a:r>
              <a:rPr lang="en-US" sz="2100" dirty="0">
                <a:solidFill>
                  <a:schemeClr val="tx1"/>
                </a:solidFill>
                <a:cs typeface="Arial" panose="020B0604020202020204" pitchFamily="34" charset="0"/>
              </a:rPr>
              <a:t>surveys</a:t>
            </a:r>
            <a:r>
              <a:rPr lang="es-MX" sz="2100" dirty="0">
                <a:solidFill>
                  <a:schemeClr val="tx1"/>
                </a:solidFill>
                <a:cs typeface="Arial" panose="020B0604020202020204" pitchFamily="34" charset="0"/>
              </a:rPr>
              <a:t>. </a:t>
            </a:r>
            <a:r>
              <a:rPr lang="en-US" sz="2100" dirty="0">
                <a:solidFill>
                  <a:schemeClr val="tx1"/>
                </a:solidFill>
                <a:cs typeface="Arial" panose="020B0604020202020204" pitchFamily="34" charset="0"/>
              </a:rPr>
              <a:t>ln</a:t>
            </a:r>
            <a:r>
              <a:rPr lang="es-MX" sz="2100" dirty="0">
                <a:solidFill>
                  <a:schemeClr val="tx1"/>
                </a:solidFill>
                <a:cs typeface="Arial" panose="020B0604020202020204" pitchFamily="34" charset="0"/>
              </a:rPr>
              <a:t> </a:t>
            </a:r>
            <a:r>
              <a:rPr lang="en-US" sz="2100" dirty="0">
                <a:solidFill>
                  <a:schemeClr val="tx1"/>
                </a:solidFill>
                <a:cs typeface="Arial" panose="020B0604020202020204" pitchFamily="34" charset="0"/>
              </a:rPr>
              <a:t>the</a:t>
            </a:r>
            <a:r>
              <a:rPr lang="es-MX" sz="2100" dirty="0">
                <a:solidFill>
                  <a:schemeClr val="tx1"/>
                </a:solidFill>
                <a:cs typeface="Arial" panose="020B0604020202020204" pitchFamily="34" charset="0"/>
              </a:rPr>
              <a:t> </a:t>
            </a:r>
            <a:r>
              <a:rPr lang="es-MX" sz="2100" dirty="0" err="1">
                <a:solidFill>
                  <a:schemeClr val="tx1"/>
                </a:solidFill>
                <a:cs typeface="Arial" panose="020B0604020202020204" pitchFamily="34" charset="0"/>
              </a:rPr>
              <a:t>larger</a:t>
            </a:r>
            <a:r>
              <a:rPr lang="es-MX" sz="2100" dirty="0">
                <a:solidFill>
                  <a:schemeClr val="tx1"/>
                </a:solidFill>
                <a:cs typeface="Arial" panose="020B0604020202020204" pitchFamily="34" charset="0"/>
              </a:rPr>
              <a:t> </a:t>
            </a:r>
            <a:r>
              <a:rPr lang="es-MX" sz="2100" dirty="0" err="1">
                <a:solidFill>
                  <a:schemeClr val="tx1"/>
                </a:solidFill>
                <a:cs typeface="Arial" panose="020B0604020202020204" pitchFamily="34" charset="0"/>
              </a:rPr>
              <a:t>ports</a:t>
            </a:r>
            <a:r>
              <a:rPr lang="es-MX" sz="2100" dirty="0">
                <a:solidFill>
                  <a:schemeClr val="tx1"/>
                </a:solidFill>
                <a:cs typeface="Arial" panose="020B0604020202020204" pitchFamily="34" charset="0"/>
              </a:rPr>
              <a:t> of </a:t>
            </a:r>
            <a:r>
              <a:rPr lang="es-MX" sz="2100" dirty="0" err="1">
                <a:solidFill>
                  <a:schemeClr val="tx1"/>
                </a:solidFill>
                <a:cs typeface="Arial" panose="020B0604020202020204" pitchFamily="34" charset="0"/>
              </a:rPr>
              <a:t>the</a:t>
            </a:r>
            <a:r>
              <a:rPr lang="es-MX" sz="2100" dirty="0">
                <a:solidFill>
                  <a:schemeClr val="tx1"/>
                </a:solidFill>
                <a:cs typeface="Arial" panose="020B0604020202020204" pitchFamily="34" charset="0"/>
              </a:rPr>
              <a:t> </a:t>
            </a:r>
            <a:r>
              <a:rPr lang="es-MX" sz="2100" dirty="0" err="1">
                <a:solidFill>
                  <a:schemeClr val="tx1"/>
                </a:solidFill>
                <a:cs typeface="Arial" panose="020B0604020202020204" pitchFamily="34" charset="0"/>
              </a:rPr>
              <a:t>world</a:t>
            </a:r>
            <a:r>
              <a:rPr lang="es-MX" sz="2100" dirty="0">
                <a:solidFill>
                  <a:schemeClr val="tx1"/>
                </a:solidFill>
                <a:cs typeface="Arial" panose="020B0604020202020204" pitchFamily="34" charset="0"/>
              </a:rPr>
              <a:t> </a:t>
            </a:r>
            <a:r>
              <a:rPr lang="es-MX" sz="2100" dirty="0" err="1">
                <a:solidFill>
                  <a:schemeClr val="tx1"/>
                </a:solidFill>
                <a:cs typeface="Arial" panose="020B0604020202020204" pitchFamily="34" charset="0"/>
              </a:rPr>
              <a:t>there</a:t>
            </a:r>
            <a:r>
              <a:rPr lang="es-MX" sz="2100" dirty="0">
                <a:solidFill>
                  <a:schemeClr val="tx1"/>
                </a:solidFill>
                <a:cs typeface="Arial" panose="020B0604020202020204" pitchFamily="34" charset="0"/>
              </a:rPr>
              <a:t> </a:t>
            </a:r>
            <a:r>
              <a:rPr lang="es-MX" sz="2100" dirty="0" err="1">
                <a:solidFill>
                  <a:schemeClr val="tx1"/>
                </a:solidFill>
                <a:cs typeface="Arial" panose="020B0604020202020204" pitchFamily="34" charset="0"/>
              </a:rPr>
              <a:t>is</a:t>
            </a:r>
            <a:r>
              <a:rPr lang="es-MX" sz="2100" dirty="0">
                <a:solidFill>
                  <a:schemeClr val="tx1"/>
                </a:solidFill>
                <a:cs typeface="Arial" panose="020B0604020202020204" pitchFamily="34" charset="0"/>
              </a:rPr>
              <a:t> </a:t>
            </a:r>
            <a:r>
              <a:rPr lang="es-MX" sz="2100" dirty="0" err="1">
                <a:solidFill>
                  <a:schemeClr val="tx1"/>
                </a:solidFill>
                <a:cs typeface="Arial" panose="020B0604020202020204" pitchFamily="34" charset="0"/>
              </a:rPr>
              <a:t>invariably</a:t>
            </a:r>
            <a:r>
              <a:rPr lang="es-MX" sz="2100" dirty="0">
                <a:solidFill>
                  <a:schemeClr val="tx1"/>
                </a:solidFill>
                <a:cs typeface="Arial" panose="020B0604020202020204" pitchFamily="34" charset="0"/>
              </a:rPr>
              <a:t> a </a:t>
            </a:r>
            <a:r>
              <a:rPr lang="es-MX" sz="2100" dirty="0" err="1">
                <a:solidFill>
                  <a:schemeClr val="tx1"/>
                </a:solidFill>
                <a:cs typeface="Arial" panose="020B0604020202020204" pitchFamily="34" charset="0"/>
              </a:rPr>
              <a:t>wide</a:t>
            </a:r>
            <a:r>
              <a:rPr lang="es-MX" sz="2100" dirty="0">
                <a:solidFill>
                  <a:schemeClr val="tx1"/>
                </a:solidFill>
                <a:cs typeface="Arial" panose="020B0604020202020204" pitchFamily="34" charset="0"/>
              </a:rPr>
              <a:t> </a:t>
            </a:r>
            <a:r>
              <a:rPr lang="es-MX" sz="2100" dirty="0" err="1">
                <a:solidFill>
                  <a:schemeClr val="tx1"/>
                </a:solidFill>
                <a:cs typeface="Arial" panose="020B0604020202020204" pitchFamily="34" charset="0"/>
              </a:rPr>
              <a:t>choice</a:t>
            </a:r>
            <a:r>
              <a:rPr lang="es-MX" sz="2100" dirty="0">
                <a:solidFill>
                  <a:schemeClr val="tx1"/>
                </a:solidFill>
                <a:cs typeface="Arial" panose="020B0604020202020204" pitchFamily="34" charset="0"/>
              </a:rPr>
              <a:t> of </a:t>
            </a:r>
            <a:r>
              <a:rPr lang="es-MX" sz="2100" dirty="0" err="1">
                <a:solidFill>
                  <a:schemeClr val="tx1"/>
                </a:solidFill>
                <a:cs typeface="Arial" panose="020B0604020202020204" pitchFamily="34" charset="0"/>
              </a:rPr>
              <a:t>specialist</a:t>
            </a:r>
            <a:r>
              <a:rPr lang="es-MX" sz="2100" dirty="0">
                <a:solidFill>
                  <a:schemeClr val="tx1"/>
                </a:solidFill>
                <a:cs typeface="Arial" panose="020B0604020202020204" pitchFamily="34" charset="0"/>
              </a:rPr>
              <a:t> </a:t>
            </a:r>
            <a:r>
              <a:rPr lang="es-MX" sz="2100" dirty="0" err="1">
                <a:solidFill>
                  <a:schemeClr val="tx1"/>
                </a:solidFill>
                <a:cs typeface="Arial" panose="020B0604020202020204" pitchFamily="34" charset="0"/>
              </a:rPr>
              <a:t>surveyors</a:t>
            </a:r>
            <a:r>
              <a:rPr lang="es-MX" sz="2100" dirty="0">
                <a:solidFill>
                  <a:schemeClr val="tx1"/>
                </a:solidFill>
                <a:cs typeface="Arial" panose="020B0604020202020204" pitchFamily="34" charset="0"/>
              </a:rPr>
              <a:t> to </a:t>
            </a:r>
            <a:r>
              <a:rPr lang="es-MX" sz="2100" dirty="0" err="1">
                <a:solidFill>
                  <a:schemeClr val="tx1"/>
                </a:solidFill>
                <a:cs typeface="Arial" panose="020B0604020202020204" pitchFamily="34" charset="0"/>
              </a:rPr>
              <a:t>cover</a:t>
            </a:r>
            <a:r>
              <a:rPr lang="es-MX" sz="2100" dirty="0">
                <a:solidFill>
                  <a:schemeClr val="tx1"/>
                </a:solidFill>
                <a:cs typeface="Arial" panose="020B0604020202020204" pitchFamily="34" charset="0"/>
              </a:rPr>
              <a:t> </a:t>
            </a:r>
            <a:r>
              <a:rPr lang="es-MX" sz="2100" dirty="0" err="1">
                <a:solidFill>
                  <a:schemeClr val="tx1"/>
                </a:solidFill>
                <a:cs typeface="Arial" panose="020B0604020202020204" pitchFamily="34" charset="0"/>
              </a:rPr>
              <a:t>the</a:t>
            </a:r>
            <a:r>
              <a:rPr lang="es-MX" sz="2100" dirty="0">
                <a:solidFill>
                  <a:schemeClr val="tx1"/>
                </a:solidFill>
                <a:cs typeface="Arial" panose="020B0604020202020204" pitchFamily="34" charset="0"/>
              </a:rPr>
              <a:t> </a:t>
            </a:r>
            <a:r>
              <a:rPr lang="es-MX" sz="2100" dirty="0" err="1">
                <a:solidFill>
                  <a:schemeClr val="tx1"/>
                </a:solidFill>
                <a:cs typeface="Arial" panose="020B0604020202020204" pitchFamily="34" charset="0"/>
              </a:rPr>
              <a:t>field</a:t>
            </a:r>
            <a:r>
              <a:rPr lang="es-MX" sz="2100" dirty="0">
                <a:solidFill>
                  <a:schemeClr val="tx1"/>
                </a:solidFill>
                <a:cs typeface="Arial" panose="020B0604020202020204" pitchFamily="34" charset="0"/>
              </a:rPr>
              <a:t> </a:t>
            </a:r>
            <a:r>
              <a:rPr lang="en-US" sz="2100" dirty="0">
                <a:solidFill>
                  <a:schemeClr val="tx1"/>
                </a:solidFill>
                <a:cs typeface="Arial" panose="020B0604020202020204" pitchFamily="34" charset="0"/>
              </a:rPr>
              <a:t>but in the smaller ports those seeking to appoint surveyors have to choose between appointing local surveyors who are more likely to be “</a:t>
            </a:r>
            <a:r>
              <a:rPr lang="es-MX" sz="2100" b="1" dirty="0" err="1">
                <a:solidFill>
                  <a:schemeClr val="tx1"/>
                </a:solidFill>
                <a:cs typeface="Arial" panose="020B0604020202020204" pitchFamily="34" charset="0"/>
              </a:rPr>
              <a:t>Jacks</a:t>
            </a:r>
            <a:r>
              <a:rPr lang="es-MX" sz="2100" b="1" dirty="0">
                <a:solidFill>
                  <a:schemeClr val="tx1"/>
                </a:solidFill>
                <a:cs typeface="Arial" panose="020B0604020202020204" pitchFamily="34" charset="0"/>
              </a:rPr>
              <a:t> of </a:t>
            </a:r>
            <a:r>
              <a:rPr lang="es-MX" sz="2100" b="1" dirty="0" err="1">
                <a:solidFill>
                  <a:schemeClr val="tx1"/>
                </a:solidFill>
                <a:cs typeface="Arial" panose="020B0604020202020204" pitchFamily="34" charset="0"/>
              </a:rPr>
              <a:t>all</a:t>
            </a:r>
            <a:r>
              <a:rPr lang="es-MX" sz="2100" b="1" dirty="0">
                <a:solidFill>
                  <a:schemeClr val="tx1"/>
                </a:solidFill>
                <a:cs typeface="Arial" panose="020B0604020202020204" pitchFamily="34" charset="0"/>
              </a:rPr>
              <a:t> </a:t>
            </a:r>
            <a:r>
              <a:rPr lang="es-MX" sz="2100" b="1" dirty="0" err="1">
                <a:solidFill>
                  <a:schemeClr val="tx1"/>
                </a:solidFill>
                <a:cs typeface="Arial" panose="020B0604020202020204" pitchFamily="34" charset="0"/>
              </a:rPr>
              <a:t>trades</a:t>
            </a:r>
            <a:r>
              <a:rPr lang="es-MX" sz="2100" dirty="0">
                <a:solidFill>
                  <a:schemeClr val="tx1"/>
                </a:solidFill>
                <a:cs typeface="Arial" panose="020B0604020202020204" pitchFamily="34" charset="0"/>
              </a:rPr>
              <a:t>”, </a:t>
            </a:r>
            <a:r>
              <a:rPr lang="es-MX" sz="2100" dirty="0" err="1">
                <a:solidFill>
                  <a:schemeClr val="tx1"/>
                </a:solidFill>
                <a:cs typeface="Arial" panose="020B0604020202020204" pitchFamily="34" charset="0"/>
              </a:rPr>
              <a:t>or</a:t>
            </a:r>
            <a:r>
              <a:rPr lang="es-MX" sz="2100" dirty="0">
                <a:solidFill>
                  <a:schemeClr val="tx1"/>
                </a:solidFill>
                <a:cs typeface="Arial" panose="020B0604020202020204" pitchFamily="34" charset="0"/>
              </a:rPr>
              <a:t> </a:t>
            </a:r>
            <a:r>
              <a:rPr lang="es-MX" sz="2100" dirty="0" err="1">
                <a:solidFill>
                  <a:schemeClr val="tx1"/>
                </a:solidFill>
                <a:cs typeface="Arial" panose="020B0604020202020204" pitchFamily="34" charset="0"/>
              </a:rPr>
              <a:t>seeking</a:t>
            </a:r>
            <a:r>
              <a:rPr lang="es-MX" sz="2100" dirty="0">
                <a:solidFill>
                  <a:schemeClr val="tx1"/>
                </a:solidFill>
                <a:cs typeface="Arial" panose="020B0604020202020204" pitchFamily="34" charset="0"/>
              </a:rPr>
              <a:t> </a:t>
            </a:r>
            <a:r>
              <a:rPr lang="es-MX" sz="2100" dirty="0" err="1">
                <a:solidFill>
                  <a:schemeClr val="tx1"/>
                </a:solidFill>
                <a:cs typeface="Arial" panose="020B0604020202020204" pitchFamily="34" charset="0"/>
              </a:rPr>
              <a:t>the</a:t>
            </a:r>
            <a:r>
              <a:rPr lang="es-MX" sz="2100" dirty="0">
                <a:solidFill>
                  <a:schemeClr val="tx1"/>
                </a:solidFill>
                <a:cs typeface="Arial" panose="020B0604020202020204" pitchFamily="34" charset="0"/>
              </a:rPr>
              <a:t> </a:t>
            </a:r>
            <a:r>
              <a:rPr lang="es-MX" sz="2100" dirty="0" err="1">
                <a:solidFill>
                  <a:schemeClr val="tx1"/>
                </a:solidFill>
                <a:cs typeface="Arial" panose="020B0604020202020204" pitchFamily="34" charset="0"/>
              </a:rPr>
              <a:t>services</a:t>
            </a:r>
            <a:r>
              <a:rPr lang="es-MX" sz="2100" dirty="0">
                <a:solidFill>
                  <a:schemeClr val="tx1"/>
                </a:solidFill>
                <a:cs typeface="Arial" panose="020B0604020202020204" pitchFamily="34" charset="0"/>
              </a:rPr>
              <a:t> of </a:t>
            </a:r>
            <a:r>
              <a:rPr lang="es-MX" sz="2100" dirty="0" err="1">
                <a:solidFill>
                  <a:schemeClr val="tx1"/>
                </a:solidFill>
                <a:cs typeface="Arial" panose="020B0604020202020204" pitchFamily="34" charset="0"/>
              </a:rPr>
              <a:t>specialist</a:t>
            </a:r>
            <a:r>
              <a:rPr lang="es-MX" sz="2100" dirty="0">
                <a:solidFill>
                  <a:schemeClr val="tx1"/>
                </a:solidFill>
                <a:cs typeface="Arial" panose="020B0604020202020204" pitchFamily="34" charset="0"/>
              </a:rPr>
              <a:t> </a:t>
            </a:r>
            <a:r>
              <a:rPr lang="es-MX" sz="2100" dirty="0" err="1">
                <a:solidFill>
                  <a:schemeClr val="tx1"/>
                </a:solidFill>
                <a:cs typeface="Arial" panose="020B0604020202020204" pitchFamily="34" charset="0"/>
              </a:rPr>
              <a:t>surveyors</a:t>
            </a:r>
            <a:r>
              <a:rPr lang="es-MX" sz="2100" dirty="0">
                <a:solidFill>
                  <a:schemeClr val="tx1"/>
                </a:solidFill>
                <a:cs typeface="Arial" panose="020B0604020202020204" pitchFamily="34" charset="0"/>
              </a:rPr>
              <a:t> </a:t>
            </a:r>
            <a:r>
              <a:rPr lang="es-MX" sz="2100" dirty="0" err="1">
                <a:solidFill>
                  <a:schemeClr val="tx1"/>
                </a:solidFill>
                <a:cs typeface="Arial" panose="020B0604020202020204" pitchFamily="34" charset="0"/>
              </a:rPr>
              <a:t>from</a:t>
            </a:r>
            <a:r>
              <a:rPr lang="es-MX" sz="2100" dirty="0">
                <a:solidFill>
                  <a:schemeClr val="tx1"/>
                </a:solidFill>
                <a:cs typeface="Arial" panose="020B0604020202020204" pitchFamily="34" charset="0"/>
              </a:rPr>
              <a:t> </a:t>
            </a:r>
            <a:r>
              <a:rPr lang="es-MX" sz="2100" dirty="0" err="1">
                <a:solidFill>
                  <a:schemeClr val="tx1"/>
                </a:solidFill>
                <a:cs typeface="Arial" panose="020B0604020202020204" pitchFamily="34" charset="0"/>
              </a:rPr>
              <a:t>elsewhere</a:t>
            </a:r>
            <a:r>
              <a:rPr lang="es-MX" sz="2100" dirty="0">
                <a:solidFill>
                  <a:schemeClr val="tx1"/>
                </a:solidFill>
                <a:cs typeface="Arial" panose="020B0604020202020204" pitchFamily="34" charset="0"/>
              </a:rPr>
              <a:t> </a:t>
            </a:r>
            <a:r>
              <a:rPr lang="es-MX" sz="2100" dirty="0" err="1">
                <a:solidFill>
                  <a:schemeClr val="tx1"/>
                </a:solidFill>
                <a:cs typeface="Arial" panose="020B0604020202020204" pitchFamily="34" charset="0"/>
              </a:rPr>
              <a:t>often</a:t>
            </a:r>
            <a:r>
              <a:rPr lang="es-MX" sz="2100" dirty="0">
                <a:solidFill>
                  <a:schemeClr val="tx1"/>
                </a:solidFill>
                <a:cs typeface="Arial" panose="020B0604020202020204" pitchFamily="34" charset="0"/>
              </a:rPr>
              <a:t> </a:t>
            </a:r>
            <a:r>
              <a:rPr lang="es-MX" sz="2100" dirty="0" err="1">
                <a:solidFill>
                  <a:schemeClr val="tx1"/>
                </a:solidFill>
                <a:cs typeface="Arial" panose="020B0604020202020204" pitchFamily="34" charset="0"/>
              </a:rPr>
              <a:t>overseas</a:t>
            </a:r>
            <a:r>
              <a:rPr lang="es-MX" sz="2100" dirty="0">
                <a:solidFill>
                  <a:schemeClr val="tx1"/>
                </a:solidFill>
                <a:cs typeface="Arial" panose="020B0604020202020204" pitchFamily="34" charset="0"/>
              </a:rPr>
              <a:t>.</a:t>
            </a:r>
          </a:p>
          <a:p>
            <a:pPr marL="0" indent="0" algn="just">
              <a:buNone/>
            </a:pPr>
            <a:r>
              <a:rPr lang="en-US" sz="2100" dirty="0">
                <a:solidFill>
                  <a:schemeClr val="tx1"/>
                </a:solidFill>
                <a:cs typeface="Arial" panose="020B0604020202020204" pitchFamily="34" charset="0"/>
              </a:rPr>
              <a:t>These “</a:t>
            </a:r>
            <a:r>
              <a:rPr lang="en-US" sz="2100" b="1" dirty="0">
                <a:solidFill>
                  <a:schemeClr val="tx1"/>
                </a:solidFill>
                <a:cs typeface="Arial" panose="020B0604020202020204" pitchFamily="34" charset="0"/>
              </a:rPr>
              <a:t>Jacks of all trades</a:t>
            </a:r>
            <a:r>
              <a:rPr lang="en-US" sz="2100" dirty="0">
                <a:solidFill>
                  <a:schemeClr val="tx1"/>
                </a:solidFill>
                <a:cs typeface="Arial" panose="020B0604020202020204" pitchFamily="34" charset="0"/>
              </a:rPr>
              <a:t>” vary considerably in their competence but in the case of the more experienced ones, usually those whose early training was seafaring or marine insurance oriented.</a:t>
            </a:r>
            <a:endParaRPr lang="es-MX" sz="2100" dirty="0">
              <a:solidFill>
                <a:schemeClr val="tx1"/>
              </a:solidFill>
              <a:cs typeface="Arial" panose="020B0604020202020204" pitchFamily="34" charset="0"/>
            </a:endParaRPr>
          </a:p>
          <a:p>
            <a:pPr marL="0" indent="0" algn="just">
              <a:buNone/>
            </a:pPr>
            <a:endParaRPr lang="es-MX" dirty="0">
              <a:solidFill>
                <a:schemeClr val="tx1"/>
              </a:solidFill>
              <a:latin typeface="Arial" panose="020B0604020202020204" pitchFamily="34" charset="0"/>
              <a:cs typeface="Arial" panose="020B0604020202020204" pitchFamily="34" charset="0"/>
            </a:endParaRPr>
          </a:p>
        </p:txBody>
      </p:sp>
      <p:pic>
        <p:nvPicPr>
          <p:cNvPr id="3" name="Imagen 2"/>
          <p:cNvPicPr>
            <a:picLocks noChangeAspect="1"/>
          </p:cNvPicPr>
          <p:nvPr/>
        </p:nvPicPr>
        <p:blipFill rotWithShape="1">
          <a:blip r:embed="rId4">
            <a:extLst>
              <a:ext uri="{28A0092B-C50C-407E-A947-70E740481C1C}">
                <a14:useLocalDpi xmlns:a14="http://schemas.microsoft.com/office/drawing/2010/main" val="0"/>
              </a:ext>
            </a:extLst>
          </a:blip>
          <a:srcRect l="14538" t="8612" r="16963" b="11496"/>
          <a:stretch/>
        </p:blipFill>
        <p:spPr>
          <a:xfrm>
            <a:off x="4602330" y="4815375"/>
            <a:ext cx="2249981" cy="14771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688" y="25758"/>
            <a:ext cx="1695679" cy="1695679"/>
          </a:xfrm>
          <a:prstGeom prst="rect">
            <a:avLst/>
          </a:prstGeom>
          <a:ln>
            <a:noFill/>
          </a:ln>
          <a:effectLst>
            <a:outerShdw blurRad="292100" dist="139700" dir="2700000" algn="tl" rotWithShape="0">
              <a:srgbClr val="333333">
                <a:alpha val="65000"/>
              </a:srgbClr>
            </a:outerShdw>
          </a:effectLst>
        </p:spPr>
      </p:pic>
      <p:pic>
        <p:nvPicPr>
          <p:cNvPr id="11" name="Picture 3">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6789" y="6132001"/>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52402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4153524" y="1254268"/>
            <a:ext cx="4990476" cy="5592302"/>
            <a:chOff x="4153524" y="1265698"/>
            <a:chExt cx="4990476" cy="5592302"/>
          </a:xfrm>
        </p:grpSpPr>
        <p:pic>
          <p:nvPicPr>
            <p:cNvPr id="7" name="Imagen 6"/>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5" name="Título 4"/>
          <p:cNvSpPr>
            <a:spLocks noGrp="1"/>
          </p:cNvSpPr>
          <p:nvPr>
            <p:ph type="title"/>
          </p:nvPr>
        </p:nvSpPr>
        <p:spPr>
          <a:xfrm>
            <a:off x="0" y="1123838"/>
            <a:ext cx="2579914" cy="4601183"/>
          </a:xfrm>
        </p:spPr>
        <p:txBody>
          <a:bodyPr>
            <a:normAutofit/>
          </a:bodyPr>
          <a:lstStyle/>
          <a:p>
            <a:pPr algn="ctr"/>
            <a:br>
              <a:rPr lang="es-MX" sz="2800" dirty="0"/>
            </a:br>
            <a:r>
              <a:rPr lang="es-MX" sz="2800" dirty="0"/>
              <a:t>INTRODUCTION TO</a:t>
            </a:r>
            <a:br>
              <a:rPr lang="es-MX" sz="2800" dirty="0"/>
            </a:br>
            <a:r>
              <a:rPr lang="es-MX" sz="2800" dirty="0"/>
              <a:t>MARINE</a:t>
            </a:r>
            <a:br>
              <a:rPr lang="es-MX" sz="2800" dirty="0"/>
            </a:br>
            <a:r>
              <a:rPr lang="es-MX" sz="2800" dirty="0"/>
              <a:t>CARGO SURVEY</a:t>
            </a:r>
            <a:br>
              <a:rPr lang="es-MX" sz="2800" dirty="0"/>
            </a:br>
            <a:br>
              <a:rPr lang="es-MX" sz="2800" dirty="0"/>
            </a:br>
            <a:r>
              <a:rPr lang="es-MX"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TYPES OF SURVEYS</a:t>
            </a:r>
            <a:br>
              <a:rPr lang="es-MX" sz="2800" b="1" dirty="0">
                <a:solidFill>
                  <a:schemeClr val="tx1"/>
                </a:solidFill>
                <a:latin typeface="Arial" panose="020B0604020202020204" pitchFamily="34" charset="0"/>
                <a:cs typeface="Arial" panose="020B0604020202020204" pitchFamily="34" charset="0"/>
              </a:rPr>
            </a:br>
            <a:endParaRPr lang="es-MX" sz="2800" dirty="0"/>
          </a:p>
        </p:txBody>
      </p:sp>
      <p:sp>
        <p:nvSpPr>
          <p:cNvPr id="2" name="Marcador de contenido 1"/>
          <p:cNvSpPr>
            <a:spLocks noGrp="1"/>
          </p:cNvSpPr>
          <p:nvPr>
            <p:ph idx="1"/>
          </p:nvPr>
        </p:nvSpPr>
        <p:spPr>
          <a:xfrm>
            <a:off x="2579914" y="754380"/>
            <a:ext cx="6262157" cy="5349240"/>
          </a:xfrm>
        </p:spPr>
        <p:txBody>
          <a:bodyPr>
            <a:noAutofit/>
          </a:bodyPr>
          <a:lstStyle/>
          <a:p>
            <a:pPr marL="0" indent="0" algn="just">
              <a:lnSpc>
                <a:spcPct val="100000"/>
              </a:lnSpc>
              <a:spcBef>
                <a:spcPts val="0"/>
              </a:spcBef>
              <a:buNone/>
            </a:pPr>
            <a:r>
              <a:rPr lang="en-US" sz="2100" dirty="0">
                <a:solidFill>
                  <a:schemeClr val="tx1"/>
                </a:solidFill>
                <a:cs typeface="Arial" panose="020B0604020202020204" pitchFamily="34" charset="0"/>
              </a:rPr>
              <a:t>Indeed the whole scope of marine surveying is very broad but the majority of marine surveys would be carried out for the following reasons</a:t>
            </a:r>
            <a:r>
              <a:rPr lang="es-MX" sz="2100" dirty="0">
                <a:solidFill>
                  <a:schemeClr val="tx1"/>
                </a:solidFill>
                <a:cs typeface="Arial" panose="020B0604020202020204" pitchFamily="34" charset="0"/>
              </a:rPr>
              <a:t>:</a:t>
            </a:r>
          </a:p>
          <a:p>
            <a:pPr marL="457200" indent="-457200" algn="just">
              <a:lnSpc>
                <a:spcPct val="100000"/>
              </a:lnSpc>
              <a:spcBef>
                <a:spcPts val="0"/>
              </a:spcBef>
              <a:buAutoNum type="arabicPeriod"/>
            </a:pPr>
            <a:r>
              <a:rPr lang="en-US" sz="2100" dirty="0">
                <a:solidFill>
                  <a:schemeClr val="tx1"/>
                </a:solidFill>
                <a:cs typeface="Arial" panose="020B0604020202020204" pitchFamily="34" charset="0"/>
              </a:rPr>
              <a:t>For statutory purposes, particularly those concerned with the maintenance of ships, equipment and operational standards.</a:t>
            </a:r>
          </a:p>
          <a:p>
            <a:pPr marL="457200" indent="-457200" algn="just">
              <a:lnSpc>
                <a:spcPct val="100000"/>
              </a:lnSpc>
              <a:spcBef>
                <a:spcPts val="0"/>
              </a:spcBef>
              <a:buAutoNum type="arabicPeriod"/>
            </a:pPr>
            <a:r>
              <a:rPr lang="en-US" sz="2100" dirty="0">
                <a:solidFill>
                  <a:schemeClr val="tx1"/>
                </a:solidFill>
                <a:cs typeface="Arial" panose="020B0604020202020204" pitchFamily="34" charset="0"/>
              </a:rPr>
              <a:t>To facilitate trade, commodity quantity and quality surveys.</a:t>
            </a:r>
          </a:p>
          <a:p>
            <a:pPr marL="457200" indent="-457200" algn="just">
              <a:lnSpc>
                <a:spcPct val="100000"/>
              </a:lnSpc>
              <a:spcBef>
                <a:spcPts val="0"/>
              </a:spcBef>
              <a:buAutoNum type="arabicPeriod"/>
            </a:pPr>
            <a:r>
              <a:rPr lang="en-US" sz="2100" dirty="0">
                <a:solidFill>
                  <a:schemeClr val="tx1"/>
                </a:solidFill>
                <a:cs typeface="Arial" panose="020B0604020202020204" pitchFamily="34" charset="0"/>
              </a:rPr>
              <a:t>For insurance purposes, classification, condition and damage surveys. </a:t>
            </a:r>
          </a:p>
          <a:p>
            <a:pPr marL="457200" indent="-457200" algn="just">
              <a:lnSpc>
                <a:spcPct val="100000"/>
              </a:lnSpc>
              <a:spcBef>
                <a:spcPts val="0"/>
              </a:spcBef>
              <a:buAutoNum type="arabicPeriod"/>
            </a:pPr>
            <a:r>
              <a:rPr lang="en-US" sz="2100" dirty="0">
                <a:solidFill>
                  <a:schemeClr val="tx1"/>
                </a:solidFill>
                <a:cs typeface="Arial" panose="020B0604020202020204" pitchFamily="34" charset="0"/>
              </a:rPr>
              <a:t>For sale and purchase contracts and chartering contracts.</a:t>
            </a:r>
          </a:p>
        </p:txBody>
      </p:sp>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117" y="51516"/>
            <a:ext cx="1695679" cy="1695679"/>
          </a:xfrm>
          <a:prstGeom prst="rect">
            <a:avLst/>
          </a:prstGeom>
          <a:ln>
            <a:noFill/>
          </a:ln>
          <a:effectLst>
            <a:outerShdw blurRad="292100" dist="139700" dir="2700000" algn="tl" rotWithShape="0">
              <a:srgbClr val="333333">
                <a:alpha val="65000"/>
              </a:srgbClr>
            </a:outerShdw>
          </a:effectLst>
        </p:spPr>
      </p:pic>
      <p:pic>
        <p:nvPicPr>
          <p:cNvPr id="11" name="Picture 3">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6789" y="6132001"/>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89680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4153524" y="1267025"/>
            <a:ext cx="4990476" cy="5592302"/>
            <a:chOff x="4153524" y="1265698"/>
            <a:chExt cx="4990476" cy="5592302"/>
          </a:xfrm>
        </p:grpSpPr>
        <p:pic>
          <p:nvPicPr>
            <p:cNvPr id="7" name="Imagen 6"/>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5" name="Título 4"/>
          <p:cNvSpPr>
            <a:spLocks noGrp="1"/>
          </p:cNvSpPr>
          <p:nvPr>
            <p:ph type="title"/>
          </p:nvPr>
        </p:nvSpPr>
        <p:spPr>
          <a:xfrm>
            <a:off x="-1" y="1123838"/>
            <a:ext cx="2604977" cy="4601183"/>
          </a:xfrm>
        </p:spPr>
        <p:txBody>
          <a:bodyPr>
            <a:normAutofit/>
          </a:bodyPr>
          <a:lstStyle/>
          <a:p>
            <a:pPr algn="ctr"/>
            <a:br>
              <a:rPr lang="es-MX" sz="2800" dirty="0"/>
            </a:br>
            <a:br>
              <a:rPr lang="es-MX" sz="2800" dirty="0"/>
            </a:br>
            <a:r>
              <a:rPr lang="es-MX" sz="2800" dirty="0"/>
              <a:t>INTRODUCTION TO</a:t>
            </a:r>
            <a:br>
              <a:rPr lang="es-MX" sz="2800" dirty="0"/>
            </a:br>
            <a:r>
              <a:rPr lang="es-MX" sz="2800" dirty="0"/>
              <a:t>MARINE</a:t>
            </a:r>
            <a:br>
              <a:rPr lang="es-MX" sz="2800" dirty="0"/>
            </a:br>
            <a:r>
              <a:rPr lang="es-MX" sz="2800" dirty="0"/>
              <a:t>CARGO SURVEY</a:t>
            </a:r>
            <a:br>
              <a:rPr lang="es-MX" sz="2800" dirty="0"/>
            </a:br>
            <a:br>
              <a:rPr lang="es-MX" sz="2800" dirty="0"/>
            </a:b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PREVENTION AND CERTIFICATION SURVEYS</a:t>
            </a:r>
            <a:br>
              <a:rPr lang="en-US" sz="2800" b="1" dirty="0">
                <a:solidFill>
                  <a:schemeClr val="tx1"/>
                </a:solidFill>
                <a:latin typeface="Arial" panose="020B0604020202020204" pitchFamily="34" charset="0"/>
                <a:cs typeface="Arial" panose="020B0604020202020204" pitchFamily="34" charset="0"/>
              </a:rPr>
            </a:br>
            <a:endParaRPr lang="es-MX" sz="2800" dirty="0"/>
          </a:p>
        </p:txBody>
      </p:sp>
      <p:sp>
        <p:nvSpPr>
          <p:cNvPr id="2" name="Marcador de contenido 1"/>
          <p:cNvSpPr>
            <a:spLocks noGrp="1"/>
          </p:cNvSpPr>
          <p:nvPr>
            <p:ph idx="1"/>
          </p:nvPr>
        </p:nvSpPr>
        <p:spPr>
          <a:xfrm>
            <a:off x="2604976" y="734005"/>
            <a:ext cx="6237095" cy="5389581"/>
          </a:xfrm>
        </p:spPr>
        <p:txBody>
          <a:bodyPr>
            <a:noAutofit/>
          </a:bodyPr>
          <a:lstStyle/>
          <a:p>
            <a:pPr marL="0" indent="0" algn="just">
              <a:lnSpc>
                <a:spcPct val="110000"/>
              </a:lnSpc>
              <a:spcBef>
                <a:spcPts val="0"/>
              </a:spcBef>
              <a:buNone/>
            </a:pPr>
            <a:r>
              <a:rPr lang="en-US" sz="2100" dirty="0">
                <a:solidFill>
                  <a:schemeClr val="tx1"/>
                </a:solidFill>
                <a:cs typeface="Arial" panose="020B0604020202020204" pitchFamily="34" charset="0"/>
              </a:rPr>
              <a:t>Different types of surveys require surveyors with different skills to carry them out and many are required either for the purpose by preventing a loss or damage from taking place or, if it has already occurred, for investigating its nature, extent, cause and for mitigating the loss.</a:t>
            </a:r>
            <a:endParaRPr lang="es-MX" sz="2100" dirty="0">
              <a:solidFill>
                <a:schemeClr val="tx1"/>
              </a:solidFill>
              <a:cs typeface="Arial" panose="020B0604020202020204" pitchFamily="34" charset="0"/>
            </a:endParaRPr>
          </a:p>
          <a:p>
            <a:pPr marL="0" indent="0" algn="just">
              <a:lnSpc>
                <a:spcPct val="110000"/>
              </a:lnSpc>
              <a:spcBef>
                <a:spcPts val="0"/>
              </a:spcBef>
              <a:buNone/>
            </a:pPr>
            <a:endParaRPr lang="en-US" sz="2050" dirty="0">
              <a:solidFill>
                <a:schemeClr val="tx1"/>
              </a:solidFill>
              <a:cs typeface="Arial" panose="020B0604020202020204" pitchFamily="34" charset="0"/>
            </a:endParaRPr>
          </a:p>
          <a:p>
            <a:pPr marL="0" indent="0" algn="just">
              <a:lnSpc>
                <a:spcPct val="110000"/>
              </a:lnSpc>
              <a:spcBef>
                <a:spcPts val="0"/>
              </a:spcBef>
              <a:buNone/>
            </a:pPr>
            <a:r>
              <a:rPr lang="en-US" sz="2100" dirty="0">
                <a:solidFill>
                  <a:schemeClr val="tx1"/>
                </a:solidFill>
                <a:cs typeface="Arial" panose="020B0604020202020204" pitchFamily="34" charset="0"/>
              </a:rPr>
              <a:t>These two classes of surveys are largely performed by the surveyor in an independent and impartial capacity and without any immediate thought of establishing liabilities on any parry In most such surveys the surveyor will be drawing heavily upon his technical knowledge and experience in a primary discipline in which he has been trained.</a:t>
            </a:r>
          </a:p>
          <a:p>
            <a:pPr marL="0" indent="0" algn="just">
              <a:lnSpc>
                <a:spcPct val="110000"/>
              </a:lnSpc>
              <a:spcBef>
                <a:spcPts val="0"/>
              </a:spcBef>
              <a:buNone/>
            </a:pPr>
            <a:endParaRPr lang="en-US" sz="1000" dirty="0">
              <a:solidFill>
                <a:schemeClr val="tx1"/>
              </a:solidFill>
              <a:latin typeface="Arial" panose="020B0604020202020204" pitchFamily="34" charset="0"/>
              <a:cs typeface="Arial" panose="020B0604020202020204" pitchFamily="34" charset="0"/>
            </a:endParaRPr>
          </a:p>
        </p:txBody>
      </p:sp>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648" y="70618"/>
            <a:ext cx="1695679" cy="1695679"/>
          </a:xfrm>
          <a:prstGeom prst="rect">
            <a:avLst/>
          </a:prstGeom>
          <a:ln>
            <a:noFill/>
          </a:ln>
          <a:effectLst>
            <a:outerShdw blurRad="292100" dist="139700" dir="2700000" algn="tl" rotWithShape="0">
              <a:srgbClr val="333333">
                <a:alpha val="65000"/>
              </a:srgbClr>
            </a:outerShdw>
          </a:effectLst>
        </p:spPr>
      </p:pic>
      <p:pic>
        <p:nvPicPr>
          <p:cNvPr id="11" name="Picture 3">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6789" y="6132001"/>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19728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4153524" y="1267025"/>
            <a:ext cx="4990476" cy="5592302"/>
            <a:chOff x="4153524" y="1265698"/>
            <a:chExt cx="4990476" cy="5592302"/>
          </a:xfrm>
        </p:grpSpPr>
        <p:pic>
          <p:nvPicPr>
            <p:cNvPr id="7" name="Imagen 6"/>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5" name="Título 4"/>
          <p:cNvSpPr>
            <a:spLocks noGrp="1"/>
          </p:cNvSpPr>
          <p:nvPr>
            <p:ph type="title"/>
          </p:nvPr>
        </p:nvSpPr>
        <p:spPr>
          <a:xfrm>
            <a:off x="0" y="1123838"/>
            <a:ext cx="2583712" cy="4601183"/>
          </a:xfrm>
        </p:spPr>
        <p:txBody>
          <a:bodyPr>
            <a:normAutofit/>
          </a:bodyPr>
          <a:lstStyle/>
          <a:p>
            <a:pPr algn="ctr"/>
            <a:br>
              <a:rPr lang="es-MX" sz="2800" dirty="0"/>
            </a:br>
            <a:br>
              <a:rPr lang="es-MX" sz="2800" dirty="0"/>
            </a:br>
            <a:r>
              <a:rPr lang="es-MX" sz="2800" dirty="0"/>
              <a:t>INTRODUCTION TO</a:t>
            </a:r>
            <a:br>
              <a:rPr lang="es-MX" sz="2800" dirty="0"/>
            </a:br>
            <a:r>
              <a:rPr lang="es-MX" sz="2800" dirty="0"/>
              <a:t>MARINE</a:t>
            </a:r>
            <a:br>
              <a:rPr lang="es-MX" sz="2800" dirty="0"/>
            </a:br>
            <a:r>
              <a:rPr lang="es-MX" sz="2800" dirty="0"/>
              <a:t>CARGO SURVEY</a:t>
            </a:r>
            <a:br>
              <a:rPr lang="es-MX" sz="2800" dirty="0"/>
            </a:br>
            <a:br>
              <a:rPr lang="es-MX" sz="2800" dirty="0"/>
            </a:b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PREVENTION AND CERTIFICATION SURVEYS</a:t>
            </a:r>
            <a:br>
              <a:rPr lang="en-US" sz="2800" b="1" dirty="0">
                <a:solidFill>
                  <a:schemeClr val="tx1"/>
                </a:solidFill>
                <a:latin typeface="Arial" panose="020B0604020202020204" pitchFamily="34" charset="0"/>
                <a:cs typeface="Arial" panose="020B0604020202020204" pitchFamily="34" charset="0"/>
              </a:rPr>
            </a:br>
            <a:endParaRPr lang="es-MX" sz="2800" dirty="0"/>
          </a:p>
        </p:txBody>
      </p:sp>
      <p:sp>
        <p:nvSpPr>
          <p:cNvPr id="2" name="Marcador de contenido 1"/>
          <p:cNvSpPr>
            <a:spLocks noGrp="1"/>
          </p:cNvSpPr>
          <p:nvPr>
            <p:ph idx="1"/>
          </p:nvPr>
        </p:nvSpPr>
        <p:spPr>
          <a:xfrm>
            <a:off x="2583712" y="744279"/>
            <a:ext cx="6258359" cy="5389581"/>
          </a:xfrm>
        </p:spPr>
        <p:txBody>
          <a:bodyPr>
            <a:noAutofit/>
          </a:bodyPr>
          <a:lstStyle/>
          <a:p>
            <a:pPr marL="0" indent="0" algn="just">
              <a:lnSpc>
                <a:spcPct val="110000"/>
              </a:lnSpc>
              <a:spcBef>
                <a:spcPts val="0"/>
              </a:spcBef>
              <a:buNone/>
            </a:pPr>
            <a:r>
              <a:rPr lang="en-US" sz="2100" dirty="0">
                <a:solidFill>
                  <a:schemeClr val="tx1"/>
                </a:solidFill>
                <a:cs typeface="Arial" panose="020B0604020202020204" pitchFamily="34" charset="0"/>
              </a:rPr>
              <a:t>Having completed the survey a report will almost always be required to state the survivor findings, usually for three purposes. These may be to </a:t>
            </a:r>
            <a:r>
              <a:rPr lang="es-MX" sz="2100" dirty="0">
                <a:solidFill>
                  <a:schemeClr val="tx1"/>
                </a:solidFill>
                <a:cs typeface="Arial" panose="020B0604020202020204" pitchFamily="34" charset="0"/>
              </a:rPr>
              <a:t>short:</a:t>
            </a:r>
          </a:p>
          <a:p>
            <a:pPr marL="0" indent="0" algn="just">
              <a:lnSpc>
                <a:spcPct val="110000"/>
              </a:lnSpc>
              <a:spcBef>
                <a:spcPts val="0"/>
              </a:spcBef>
              <a:buNone/>
            </a:pPr>
            <a:endParaRPr lang="es-MX" sz="2100" dirty="0">
              <a:solidFill>
                <a:schemeClr val="tx1"/>
              </a:solidFill>
              <a:cs typeface="Arial" panose="020B0604020202020204" pitchFamily="34" charset="0"/>
            </a:endParaRPr>
          </a:p>
          <a:p>
            <a:pPr marL="342900" indent="-342900" algn="just">
              <a:lnSpc>
                <a:spcPct val="110000"/>
              </a:lnSpc>
              <a:spcBef>
                <a:spcPts val="0"/>
              </a:spcBef>
              <a:buFont typeface="+mj-lt"/>
              <a:buAutoNum type="arabicPeriod"/>
            </a:pPr>
            <a:r>
              <a:rPr lang="en-US" sz="2100" dirty="0">
                <a:solidFill>
                  <a:schemeClr val="tx1"/>
                </a:solidFill>
                <a:cs typeface="Arial" panose="020B0604020202020204" pitchFamily="34" charset="0"/>
              </a:rPr>
              <a:t>That reasonable preventative measures have been taken.</a:t>
            </a:r>
          </a:p>
          <a:p>
            <a:pPr marL="342900" indent="-342900" algn="just">
              <a:lnSpc>
                <a:spcPct val="110000"/>
              </a:lnSpc>
              <a:spcBef>
                <a:spcPts val="0"/>
              </a:spcBef>
              <a:buFont typeface="+mj-lt"/>
              <a:buAutoNum type="arabicPeriod"/>
            </a:pPr>
            <a:r>
              <a:rPr lang="en-US" sz="2100" dirty="0">
                <a:solidFill>
                  <a:schemeClr val="tx1"/>
                </a:solidFill>
                <a:cs typeface="Arial" panose="020B0604020202020204" pitchFamily="34" charset="0"/>
              </a:rPr>
              <a:t>That there has been compliance with a specific requirement, that of a specific standard, code of good practice, or the requirements of another party, Epically that of a Letter of Credit, or that of the surveyor.</a:t>
            </a:r>
          </a:p>
        </p:txBody>
      </p:sp>
      <p:pic>
        <p:nvPicPr>
          <p:cNvPr id="10"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648" y="70618"/>
            <a:ext cx="1695679" cy="1695679"/>
          </a:xfrm>
          <a:prstGeom prst="rect">
            <a:avLst/>
          </a:prstGeom>
          <a:ln>
            <a:noFill/>
          </a:ln>
          <a:effectLst>
            <a:outerShdw blurRad="292100" dist="139700" dir="2700000" algn="tl" rotWithShape="0">
              <a:srgbClr val="333333">
                <a:alpha val="65000"/>
              </a:srgbClr>
            </a:outerShdw>
          </a:effectLst>
        </p:spPr>
      </p:pic>
      <p:pic>
        <p:nvPicPr>
          <p:cNvPr id="11" name="Picture 3">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6789" y="6132001"/>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81772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4153524" y="1267025"/>
            <a:ext cx="4990476" cy="5592302"/>
            <a:chOff x="4153524" y="1265698"/>
            <a:chExt cx="4990476" cy="5592302"/>
          </a:xfrm>
        </p:grpSpPr>
        <p:pic>
          <p:nvPicPr>
            <p:cNvPr id="7" name="Imagen 6"/>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5" name="Título 4"/>
          <p:cNvSpPr>
            <a:spLocks noGrp="1"/>
          </p:cNvSpPr>
          <p:nvPr>
            <p:ph type="title"/>
          </p:nvPr>
        </p:nvSpPr>
        <p:spPr>
          <a:xfrm>
            <a:off x="0" y="1123838"/>
            <a:ext cx="2583712" cy="4601183"/>
          </a:xfrm>
        </p:spPr>
        <p:txBody>
          <a:bodyPr>
            <a:normAutofit/>
          </a:bodyPr>
          <a:lstStyle/>
          <a:p>
            <a:pPr algn="ctr"/>
            <a:br>
              <a:rPr lang="es-MX" sz="2800" dirty="0"/>
            </a:br>
            <a:br>
              <a:rPr lang="es-MX" sz="2800" dirty="0"/>
            </a:br>
            <a:r>
              <a:rPr lang="es-MX" sz="2800" dirty="0"/>
              <a:t>INTRODUCTION TO</a:t>
            </a:r>
            <a:br>
              <a:rPr lang="es-MX" sz="2800" dirty="0"/>
            </a:br>
            <a:r>
              <a:rPr lang="es-MX" sz="2800" dirty="0"/>
              <a:t>MARINE</a:t>
            </a:r>
            <a:br>
              <a:rPr lang="es-MX" sz="2800" dirty="0"/>
            </a:br>
            <a:r>
              <a:rPr lang="es-MX" sz="2800" dirty="0"/>
              <a:t>CARGO SURVEY</a:t>
            </a:r>
            <a:br>
              <a:rPr lang="es-MX" sz="2800" dirty="0"/>
            </a:br>
            <a:br>
              <a:rPr lang="es-MX" sz="2800" dirty="0"/>
            </a:b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PREVENTION AND CERTIFICATION SURVEYS</a:t>
            </a:r>
            <a:br>
              <a:rPr lang="en-US" sz="2800" b="1" dirty="0">
                <a:solidFill>
                  <a:schemeClr val="tx1"/>
                </a:solidFill>
                <a:latin typeface="Arial" panose="020B0604020202020204" pitchFamily="34" charset="0"/>
                <a:cs typeface="Arial" panose="020B0604020202020204" pitchFamily="34" charset="0"/>
              </a:rPr>
            </a:br>
            <a:endParaRPr lang="es-MX" sz="2800" dirty="0"/>
          </a:p>
        </p:txBody>
      </p:sp>
      <p:sp>
        <p:nvSpPr>
          <p:cNvPr id="2" name="Marcador de contenido 1"/>
          <p:cNvSpPr>
            <a:spLocks noGrp="1"/>
          </p:cNvSpPr>
          <p:nvPr>
            <p:ph idx="1"/>
          </p:nvPr>
        </p:nvSpPr>
        <p:spPr>
          <a:xfrm>
            <a:off x="2583712" y="744279"/>
            <a:ext cx="6258359" cy="5389581"/>
          </a:xfrm>
        </p:spPr>
        <p:txBody>
          <a:bodyPr>
            <a:noAutofit/>
          </a:bodyPr>
          <a:lstStyle/>
          <a:p>
            <a:pPr marL="457200" indent="-457200" algn="just">
              <a:lnSpc>
                <a:spcPct val="110000"/>
              </a:lnSpc>
              <a:spcBef>
                <a:spcPts val="0"/>
              </a:spcBef>
              <a:buFont typeface="+mj-lt"/>
              <a:buAutoNum type="arabicPeriod" startAt="3"/>
            </a:pPr>
            <a:r>
              <a:rPr lang="en-US" sz="2100" dirty="0">
                <a:solidFill>
                  <a:schemeClr val="tx1"/>
                </a:solidFill>
                <a:cs typeface="Arial" panose="020B0604020202020204" pitchFamily="34" charset="0"/>
              </a:rPr>
              <a:t>A datum from which to consider any subsequent findings:</a:t>
            </a:r>
          </a:p>
          <a:p>
            <a:pPr marL="704850" indent="-342900" algn="just">
              <a:lnSpc>
                <a:spcPct val="110000"/>
              </a:lnSpc>
              <a:spcBef>
                <a:spcPts val="0"/>
              </a:spcBef>
              <a:buFont typeface="+mj-lt"/>
              <a:buAutoNum type="alphaLcParenR"/>
            </a:pPr>
            <a:r>
              <a:rPr lang="en-US" sz="2100" dirty="0">
                <a:solidFill>
                  <a:schemeClr val="tx1"/>
                </a:solidFill>
                <a:cs typeface="Arial" panose="020B0604020202020204" pitchFamily="34" charset="0"/>
              </a:rPr>
              <a:t>Where evidence will be removed or cease to be available.</a:t>
            </a:r>
          </a:p>
          <a:p>
            <a:pPr marL="704850" indent="-342900" algn="just">
              <a:lnSpc>
                <a:spcPct val="110000"/>
              </a:lnSpc>
              <a:spcBef>
                <a:spcPts val="0"/>
              </a:spcBef>
              <a:buFont typeface="+mj-lt"/>
              <a:buAutoNum type="alphaLcParenR"/>
            </a:pPr>
            <a:r>
              <a:rPr lang="en-US" sz="2100" dirty="0">
                <a:solidFill>
                  <a:schemeClr val="tx1"/>
                </a:solidFill>
                <a:cs typeface="Arial" panose="020B0604020202020204" pitchFamily="34" charset="0"/>
              </a:rPr>
              <a:t>Which may be at variance with an earlier situation due to any number of possible causes, i.e. </a:t>
            </a:r>
            <a:r>
              <a:rPr lang="en-US" sz="2100" dirty="0" err="1">
                <a:solidFill>
                  <a:schemeClr val="tx1"/>
                </a:solidFill>
                <a:cs typeface="Arial" panose="020B0604020202020204" pitchFamily="34" charset="0"/>
              </a:rPr>
              <a:t>deteoration</a:t>
            </a:r>
            <a:r>
              <a:rPr lang="en-US" sz="2100" dirty="0">
                <a:solidFill>
                  <a:schemeClr val="tx1"/>
                </a:solidFill>
                <a:cs typeface="Arial" panose="020B0604020202020204" pitchFamily="34" charset="0"/>
              </a:rPr>
              <a:t> in goods due to decay i.e. </a:t>
            </a:r>
            <a:r>
              <a:rPr lang="en-US" sz="2100" dirty="0" err="1">
                <a:solidFill>
                  <a:schemeClr val="tx1"/>
                </a:solidFill>
                <a:cs typeface="Arial" panose="020B0604020202020204" pitchFamily="34" charset="0"/>
              </a:rPr>
              <a:t>remaiping</a:t>
            </a:r>
            <a:r>
              <a:rPr lang="en-US" sz="2100" dirty="0">
                <a:solidFill>
                  <a:schemeClr val="tx1"/>
                </a:solidFill>
                <a:cs typeface="Arial" panose="020B0604020202020204" pitchFamily="34" charset="0"/>
              </a:rPr>
              <a:t> wet, etc.</a:t>
            </a:r>
            <a:endParaRPr lang="es-MX" sz="2100" dirty="0">
              <a:solidFill>
                <a:schemeClr val="tx1"/>
              </a:solidFill>
              <a:cs typeface="Arial" panose="020B0604020202020204" pitchFamily="34" charset="0"/>
            </a:endParaRPr>
          </a:p>
        </p:txBody>
      </p:sp>
      <p:pic>
        <p:nvPicPr>
          <p:cNvPr id="10"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648" y="70618"/>
            <a:ext cx="1695679" cy="1695679"/>
          </a:xfrm>
          <a:prstGeom prst="rect">
            <a:avLst/>
          </a:prstGeom>
          <a:ln>
            <a:noFill/>
          </a:ln>
          <a:effectLst>
            <a:outerShdw blurRad="292100" dist="139700" dir="2700000" algn="tl" rotWithShape="0">
              <a:srgbClr val="333333">
                <a:alpha val="65000"/>
              </a:srgbClr>
            </a:outerShdw>
          </a:effectLst>
        </p:spPr>
      </p:pic>
      <p:pic>
        <p:nvPicPr>
          <p:cNvPr id="11" name="Picture 3">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6789" y="6132001"/>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77270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4153524" y="1267025"/>
            <a:ext cx="4990476" cy="5592302"/>
            <a:chOff x="4153524" y="1265698"/>
            <a:chExt cx="4990476" cy="5592302"/>
          </a:xfrm>
        </p:grpSpPr>
        <p:pic>
          <p:nvPicPr>
            <p:cNvPr id="7" name="Imagen 6"/>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5" name="Título 4"/>
          <p:cNvSpPr>
            <a:spLocks noGrp="1"/>
          </p:cNvSpPr>
          <p:nvPr>
            <p:ph type="title"/>
          </p:nvPr>
        </p:nvSpPr>
        <p:spPr>
          <a:xfrm>
            <a:off x="0" y="1123838"/>
            <a:ext cx="2615609" cy="4601183"/>
          </a:xfrm>
        </p:spPr>
        <p:txBody>
          <a:bodyPr>
            <a:normAutofit/>
          </a:bodyPr>
          <a:lstStyle/>
          <a:p>
            <a:pPr algn="ctr"/>
            <a:r>
              <a:rPr lang="es-MX" sz="2800" dirty="0"/>
              <a:t>INTRODUCTION TO</a:t>
            </a:r>
            <a:br>
              <a:rPr lang="es-MX" sz="2800" dirty="0"/>
            </a:br>
            <a:r>
              <a:rPr lang="es-MX" sz="2800" dirty="0"/>
              <a:t>MARINE</a:t>
            </a:r>
            <a:br>
              <a:rPr lang="es-MX" sz="2800" dirty="0"/>
            </a:br>
            <a:r>
              <a:rPr lang="es-MX" sz="2800" dirty="0"/>
              <a:t>CARGO SURVEY</a:t>
            </a:r>
            <a:br>
              <a:rPr lang="es-MX" sz="2800" dirty="0"/>
            </a:br>
            <a:br>
              <a:rPr lang="es-MX" sz="2800" dirty="0"/>
            </a:br>
            <a:r>
              <a:rPr lang="es-MX"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INVESTIGATION SURVEYS</a:t>
            </a:r>
            <a:br>
              <a:rPr lang="es-MX" sz="2400" b="1" dirty="0">
                <a:solidFill>
                  <a:schemeClr val="tx1"/>
                </a:solidFill>
                <a:latin typeface="Arial" panose="020B0604020202020204" pitchFamily="34" charset="0"/>
                <a:cs typeface="Arial" panose="020B0604020202020204" pitchFamily="34" charset="0"/>
              </a:rPr>
            </a:br>
            <a:endParaRPr lang="es-MX" sz="2800" dirty="0"/>
          </a:p>
        </p:txBody>
      </p:sp>
      <p:sp>
        <p:nvSpPr>
          <p:cNvPr id="2" name="Marcador de contenido 1"/>
          <p:cNvSpPr>
            <a:spLocks noGrp="1"/>
          </p:cNvSpPr>
          <p:nvPr>
            <p:ph idx="1"/>
          </p:nvPr>
        </p:nvSpPr>
        <p:spPr>
          <a:xfrm>
            <a:off x="2615609" y="770561"/>
            <a:ext cx="6226462" cy="5322013"/>
          </a:xfrm>
        </p:spPr>
        <p:txBody>
          <a:bodyPr>
            <a:normAutofit/>
          </a:bodyPr>
          <a:lstStyle/>
          <a:p>
            <a:pPr marL="0" indent="0" algn="just">
              <a:buNone/>
            </a:pPr>
            <a:r>
              <a:rPr lang="en-US" sz="2100" dirty="0">
                <a:solidFill>
                  <a:schemeClr val="tx1"/>
                </a:solidFill>
                <a:cs typeface="Arial" panose="020B0604020202020204" pitchFamily="34" charset="0"/>
              </a:rPr>
              <a:t>This class of survey is usually required after an event has taken place more often than not, to determine the nature, extent and cause of loss or damage for the purpose of considering prevention in a similar situation in the future, the extent of repair or compensation required and or to establish the liability of some party.</a:t>
            </a:r>
          </a:p>
          <a:p>
            <a:pPr marL="0" indent="0" algn="just">
              <a:buNone/>
            </a:pPr>
            <a:r>
              <a:rPr lang="en-US" sz="2100" dirty="0">
                <a:solidFill>
                  <a:schemeClr val="tx1"/>
                </a:solidFill>
                <a:cs typeface="Arial" panose="020B0604020202020204" pitchFamily="34" charset="0"/>
              </a:rPr>
              <a:t>Typically such surveys are required for insurance purposes to facilitate the settlement of a claim under a policy. They may also be used in support of, or in rebuttal of, a claim under a contract of carriage or against a </a:t>
            </a:r>
            <a:r>
              <a:rPr lang="en-US" sz="2100" dirty="0" err="1">
                <a:solidFill>
                  <a:schemeClr val="tx1"/>
                </a:solidFill>
                <a:cs typeface="Arial" panose="020B0604020202020204" pitchFamily="34" charset="0"/>
              </a:rPr>
              <a:t>tortfeasor</a:t>
            </a:r>
            <a:r>
              <a:rPr lang="en-US" sz="2100" dirty="0">
                <a:solidFill>
                  <a:schemeClr val="tx1"/>
                </a:solidFill>
                <a:cs typeface="Arial" panose="020B0604020202020204" pitchFamily="34" charset="0"/>
              </a:rPr>
              <a:t> such as the owner of a colliding vessel.</a:t>
            </a:r>
          </a:p>
          <a:p>
            <a:pPr marL="0" indent="0" algn="just">
              <a:buNone/>
            </a:pPr>
            <a:r>
              <a:rPr lang="en-US" sz="2100" dirty="0">
                <a:solidFill>
                  <a:schemeClr val="tx1"/>
                </a:solidFill>
                <a:cs typeface="Arial" panose="020B0604020202020204" pitchFamily="34" charset="0"/>
              </a:rPr>
              <a:t>It is with investigation surveys this course is principally concerned where the instructing principals will usually be underwriters, </a:t>
            </a:r>
            <a:r>
              <a:rPr lang="en-US" sz="2100" dirty="0" err="1">
                <a:solidFill>
                  <a:schemeClr val="tx1"/>
                </a:solidFill>
                <a:cs typeface="Arial" panose="020B0604020202020204" pitchFamily="34" charset="0"/>
              </a:rPr>
              <a:t>shipowners</a:t>
            </a:r>
            <a:r>
              <a:rPr lang="en-US" sz="2100" dirty="0">
                <a:solidFill>
                  <a:schemeClr val="tx1"/>
                </a:solidFill>
                <a:cs typeface="Arial" panose="020B0604020202020204" pitchFamily="34" charset="0"/>
              </a:rPr>
              <a:t> and charterers or marine lawyers acting on behalf of one of </a:t>
            </a:r>
            <a:r>
              <a:rPr lang="es-MX" sz="2100" dirty="0" err="1">
                <a:solidFill>
                  <a:schemeClr val="tx1"/>
                </a:solidFill>
                <a:cs typeface="Arial" panose="020B0604020202020204" pitchFamily="34" charset="0"/>
              </a:rPr>
              <a:t>them</a:t>
            </a:r>
            <a:r>
              <a:rPr lang="es-MX" sz="2100" dirty="0">
                <a:solidFill>
                  <a:schemeClr val="tx1"/>
                </a:solidFill>
                <a:cs typeface="Arial" panose="020B0604020202020204" pitchFamily="34" charset="0"/>
              </a:rPr>
              <a:t>.</a:t>
            </a:r>
          </a:p>
        </p:txBody>
      </p:sp>
      <p:pic>
        <p:nvPicPr>
          <p:cNvPr id="10"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648" y="70618"/>
            <a:ext cx="1695679" cy="1695679"/>
          </a:xfrm>
          <a:prstGeom prst="rect">
            <a:avLst/>
          </a:prstGeom>
          <a:ln>
            <a:noFill/>
          </a:ln>
          <a:effectLst>
            <a:outerShdw blurRad="292100" dist="139700" dir="2700000" algn="tl" rotWithShape="0">
              <a:srgbClr val="333333">
                <a:alpha val="65000"/>
              </a:srgbClr>
            </a:outerShdw>
          </a:effectLst>
        </p:spPr>
      </p:pic>
      <p:pic>
        <p:nvPicPr>
          <p:cNvPr id="11" name="Picture 3">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6789" y="6132001"/>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30328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4153524" y="1256392"/>
            <a:ext cx="4990476" cy="5592302"/>
            <a:chOff x="4153524" y="1265698"/>
            <a:chExt cx="4990476" cy="5592302"/>
          </a:xfrm>
        </p:grpSpPr>
        <p:pic>
          <p:nvPicPr>
            <p:cNvPr id="7" name="Imagen 6"/>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5" name="Título 4"/>
          <p:cNvSpPr>
            <a:spLocks noGrp="1"/>
          </p:cNvSpPr>
          <p:nvPr>
            <p:ph type="title"/>
          </p:nvPr>
        </p:nvSpPr>
        <p:spPr>
          <a:xfrm>
            <a:off x="0" y="1123838"/>
            <a:ext cx="2626242" cy="4601183"/>
          </a:xfrm>
        </p:spPr>
        <p:txBody>
          <a:bodyPr>
            <a:normAutofit/>
          </a:bodyPr>
          <a:lstStyle/>
          <a:p>
            <a:pPr algn="ctr"/>
            <a:r>
              <a:rPr lang="es-MX" sz="2800" dirty="0"/>
              <a:t>INTRODUCTION TO</a:t>
            </a:r>
            <a:br>
              <a:rPr lang="es-MX" sz="2800" dirty="0"/>
            </a:br>
            <a:r>
              <a:rPr lang="es-MX" sz="2800" dirty="0"/>
              <a:t>MARINE</a:t>
            </a:r>
            <a:br>
              <a:rPr lang="es-MX" sz="2800" dirty="0"/>
            </a:br>
            <a:r>
              <a:rPr lang="es-MX" sz="2800" dirty="0"/>
              <a:t>CARGO SURVEY</a:t>
            </a:r>
            <a:br>
              <a:rPr lang="es-MX" sz="2800" dirty="0"/>
            </a:br>
            <a:br>
              <a:rPr lang="es-MX" sz="2800" dirty="0"/>
            </a:b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TYPE OF SURVEY EXAMPLES</a:t>
            </a:r>
            <a:endParaRPr lang="es-MX" sz="2400" dirty="0">
              <a:solidFill>
                <a:schemeClr val="bg1"/>
              </a:solidFill>
              <a:effectLst>
                <a:outerShdw blurRad="38100" dist="38100" dir="2700000" algn="tl">
                  <a:srgbClr val="000000">
                    <a:alpha val="43137"/>
                  </a:srgbClr>
                </a:outerShdw>
              </a:effectLst>
            </a:endParaRPr>
          </a:p>
        </p:txBody>
      </p:sp>
      <p:sp>
        <p:nvSpPr>
          <p:cNvPr id="2" name="Marcador de contenido 1"/>
          <p:cNvSpPr>
            <a:spLocks noGrp="1"/>
          </p:cNvSpPr>
          <p:nvPr>
            <p:ph idx="1"/>
          </p:nvPr>
        </p:nvSpPr>
        <p:spPr>
          <a:xfrm>
            <a:off x="2626242" y="864108"/>
            <a:ext cx="6215829" cy="5120640"/>
          </a:xfrm>
        </p:spPr>
        <p:txBody>
          <a:bodyPr>
            <a:noAutofit/>
          </a:bodyPr>
          <a:lstStyle/>
          <a:p>
            <a:pPr marL="0" indent="0" algn="just">
              <a:lnSpc>
                <a:spcPct val="100000"/>
              </a:lnSpc>
              <a:spcBef>
                <a:spcPts val="0"/>
              </a:spcBef>
              <a:buNone/>
            </a:pPr>
            <a:r>
              <a:rPr lang="en-US" sz="2000" b="1" dirty="0">
                <a:solidFill>
                  <a:schemeClr val="tx1"/>
                </a:solidFill>
                <a:cs typeface="Arial" panose="020B0604020202020204" pitchFamily="34" charset="0"/>
              </a:rPr>
              <a:t>PREVENTION </a:t>
            </a:r>
          </a:p>
          <a:p>
            <a:pPr marL="0" indent="0" algn="just">
              <a:lnSpc>
                <a:spcPct val="100000"/>
              </a:lnSpc>
              <a:spcBef>
                <a:spcPts val="0"/>
              </a:spcBef>
              <a:buNone/>
            </a:pPr>
            <a:r>
              <a:rPr lang="en-US" sz="2000" dirty="0">
                <a:solidFill>
                  <a:schemeClr val="tx1"/>
                </a:solidFill>
                <a:cs typeface="Arial" panose="020B0604020202020204" pitchFamily="34" charset="0"/>
              </a:rPr>
              <a:t>Pre-shipment, towage, voyage and lay-up </a:t>
            </a:r>
            <a:r>
              <a:rPr lang="es-MX" sz="2000" dirty="0" err="1">
                <a:solidFill>
                  <a:schemeClr val="tx1"/>
                </a:solidFill>
                <a:cs typeface="Arial" panose="020B0604020202020204" pitchFamily="34" charset="0"/>
              </a:rPr>
              <a:t>approvals</a:t>
            </a:r>
            <a:r>
              <a:rPr lang="es-MX" sz="2000" dirty="0">
                <a:solidFill>
                  <a:schemeClr val="tx1"/>
                </a:solidFill>
                <a:cs typeface="Arial" panose="020B0604020202020204" pitchFamily="34" charset="0"/>
              </a:rPr>
              <a:t>, </a:t>
            </a:r>
            <a:r>
              <a:rPr lang="es-MX" sz="2000" dirty="0" err="1">
                <a:solidFill>
                  <a:schemeClr val="tx1"/>
                </a:solidFill>
                <a:cs typeface="Arial" panose="020B0604020202020204" pitchFamily="34" charset="0"/>
              </a:rPr>
              <a:t>loading</a:t>
            </a:r>
            <a:r>
              <a:rPr lang="es-MX" sz="2000" dirty="0">
                <a:solidFill>
                  <a:schemeClr val="tx1"/>
                </a:solidFill>
                <a:cs typeface="Arial" panose="020B0604020202020204" pitchFamily="34" charset="0"/>
              </a:rPr>
              <a:t>/</a:t>
            </a:r>
            <a:r>
              <a:rPr lang="es-MX" sz="2000" dirty="0" err="1">
                <a:solidFill>
                  <a:schemeClr val="tx1"/>
                </a:solidFill>
                <a:cs typeface="Arial" panose="020B0604020202020204" pitchFamily="34" charset="0"/>
              </a:rPr>
              <a:t>discharging</a:t>
            </a:r>
            <a:r>
              <a:rPr lang="es-MX" sz="2000" dirty="0">
                <a:solidFill>
                  <a:schemeClr val="tx1"/>
                </a:solidFill>
                <a:cs typeface="Arial" panose="020B0604020202020204" pitchFamily="34" charset="0"/>
              </a:rPr>
              <a:t>, </a:t>
            </a:r>
            <a:r>
              <a:rPr lang="en-US" sz="2000" dirty="0">
                <a:solidFill>
                  <a:schemeClr val="tx1"/>
                </a:solidFill>
                <a:cs typeface="Arial" panose="020B0604020202020204" pitchFamily="34" charset="0"/>
              </a:rPr>
              <a:t>superintendence, fitness for purpose, and </a:t>
            </a:r>
            <a:r>
              <a:rPr lang="es-MX" sz="2000" dirty="0" err="1">
                <a:solidFill>
                  <a:schemeClr val="tx1"/>
                </a:solidFill>
                <a:cs typeface="Arial" panose="020B0604020202020204" pitchFamily="34" charset="0"/>
              </a:rPr>
              <a:t>securing</a:t>
            </a:r>
            <a:r>
              <a:rPr lang="es-MX" sz="2000" dirty="0">
                <a:solidFill>
                  <a:schemeClr val="tx1"/>
                </a:solidFill>
                <a:cs typeface="Arial" panose="020B0604020202020204" pitchFamily="34" charset="0"/>
              </a:rPr>
              <a:t>.</a:t>
            </a:r>
          </a:p>
          <a:p>
            <a:pPr marL="0" indent="0" algn="just">
              <a:lnSpc>
                <a:spcPct val="100000"/>
              </a:lnSpc>
              <a:spcBef>
                <a:spcPts val="0"/>
              </a:spcBef>
              <a:buNone/>
            </a:pPr>
            <a:endParaRPr lang="en-US" sz="2000" dirty="0">
              <a:solidFill>
                <a:schemeClr val="tx1"/>
              </a:solidFill>
              <a:cs typeface="Arial" panose="020B0604020202020204" pitchFamily="34" charset="0"/>
            </a:endParaRPr>
          </a:p>
          <a:p>
            <a:pPr marL="0" indent="0" algn="just">
              <a:lnSpc>
                <a:spcPct val="100000"/>
              </a:lnSpc>
              <a:spcBef>
                <a:spcPts val="0"/>
              </a:spcBef>
              <a:buNone/>
            </a:pPr>
            <a:r>
              <a:rPr lang="en-US" sz="2000" b="1" dirty="0">
                <a:solidFill>
                  <a:schemeClr val="tx1"/>
                </a:solidFill>
                <a:cs typeface="Arial" panose="020B0604020202020204" pitchFamily="34" charset="0"/>
              </a:rPr>
              <a:t>CERTIFICATION </a:t>
            </a:r>
          </a:p>
          <a:p>
            <a:pPr marL="0" indent="0" algn="just">
              <a:lnSpc>
                <a:spcPct val="100000"/>
              </a:lnSpc>
              <a:spcBef>
                <a:spcPts val="0"/>
              </a:spcBef>
              <a:buNone/>
            </a:pPr>
            <a:r>
              <a:rPr lang="en-US" sz="2000" dirty="0">
                <a:solidFill>
                  <a:schemeClr val="tx1"/>
                </a:solidFill>
                <a:cs typeface="Arial" panose="020B0604020202020204" pitchFamily="34" charset="0"/>
              </a:rPr>
              <a:t>Confirmation of quality quantity, packing standards,  fitness for purpose, compliance with </a:t>
            </a:r>
            <a:r>
              <a:rPr lang="es-MX" sz="2000" dirty="0" err="1">
                <a:solidFill>
                  <a:schemeClr val="tx1"/>
                </a:solidFill>
                <a:cs typeface="Arial" panose="020B0604020202020204" pitchFamily="34" charset="0"/>
              </a:rPr>
              <a:t>construction</a:t>
            </a:r>
            <a:r>
              <a:rPr lang="es-MX" sz="2000" dirty="0">
                <a:solidFill>
                  <a:schemeClr val="tx1"/>
                </a:solidFill>
                <a:cs typeface="Arial" panose="020B0604020202020204" pitchFamily="34" charset="0"/>
              </a:rPr>
              <a:t> </a:t>
            </a:r>
            <a:r>
              <a:rPr lang="es-MX" sz="2000" dirty="0" err="1">
                <a:solidFill>
                  <a:schemeClr val="tx1"/>
                </a:solidFill>
                <a:cs typeface="Arial" panose="020B0604020202020204" pitchFamily="34" charset="0"/>
              </a:rPr>
              <a:t>standards</a:t>
            </a:r>
            <a:r>
              <a:rPr lang="es-MX" sz="2000" dirty="0">
                <a:solidFill>
                  <a:schemeClr val="tx1"/>
                </a:solidFill>
                <a:cs typeface="Arial" panose="020B0604020202020204" pitchFamily="34" charset="0"/>
              </a:rPr>
              <a:t>, pre-</a:t>
            </a:r>
            <a:r>
              <a:rPr lang="es-MX" sz="2000" dirty="0" err="1">
                <a:solidFill>
                  <a:schemeClr val="tx1"/>
                </a:solidFill>
                <a:cs typeface="Arial" panose="020B0604020202020204" pitchFamily="34" charset="0"/>
              </a:rPr>
              <a:t>purchase</a:t>
            </a:r>
            <a:r>
              <a:rPr lang="es-MX" sz="2000" dirty="0">
                <a:solidFill>
                  <a:schemeClr val="tx1"/>
                </a:solidFill>
                <a:cs typeface="Arial" panose="020B0604020202020204" pitchFamily="34" charset="0"/>
              </a:rPr>
              <a:t> </a:t>
            </a:r>
            <a:r>
              <a:rPr lang="es-MX" sz="2000" dirty="0" err="1">
                <a:solidFill>
                  <a:schemeClr val="tx1"/>
                </a:solidFill>
                <a:cs typeface="Arial" panose="020B0604020202020204" pitchFamily="34" charset="0"/>
              </a:rPr>
              <a:t>condition</a:t>
            </a:r>
            <a:r>
              <a:rPr lang="es-MX" sz="2000" dirty="0">
                <a:solidFill>
                  <a:schemeClr val="tx1"/>
                </a:solidFill>
                <a:cs typeface="Arial" panose="020B0604020202020204" pitchFamily="34" charset="0"/>
              </a:rPr>
              <a:t>, </a:t>
            </a:r>
            <a:r>
              <a:rPr lang="es-MX" sz="2000" dirty="0" err="1">
                <a:solidFill>
                  <a:schemeClr val="tx1"/>
                </a:solidFill>
                <a:cs typeface="Arial" panose="020B0604020202020204" pitchFamily="34" charset="0"/>
              </a:rPr>
              <a:t>on</a:t>
            </a:r>
            <a:r>
              <a:rPr lang="es-MX" sz="2000" dirty="0">
                <a:solidFill>
                  <a:schemeClr val="tx1"/>
                </a:solidFill>
                <a:cs typeface="Arial" panose="020B0604020202020204" pitchFamily="34" charset="0"/>
              </a:rPr>
              <a:t> </a:t>
            </a:r>
            <a:r>
              <a:rPr lang="es-MX" sz="2000" dirty="0" err="1">
                <a:solidFill>
                  <a:schemeClr val="tx1"/>
                </a:solidFill>
                <a:cs typeface="Arial" panose="020B0604020202020204" pitchFamily="34" charset="0"/>
              </a:rPr>
              <a:t>hire</a:t>
            </a:r>
            <a:r>
              <a:rPr lang="es-MX" sz="2000" dirty="0">
                <a:solidFill>
                  <a:schemeClr val="tx1"/>
                </a:solidFill>
                <a:cs typeface="Arial" panose="020B0604020202020204" pitchFamily="34" charset="0"/>
              </a:rPr>
              <a:t> / off </a:t>
            </a:r>
            <a:r>
              <a:rPr lang="es-MX" sz="2000" dirty="0" err="1">
                <a:solidFill>
                  <a:schemeClr val="tx1"/>
                </a:solidFill>
                <a:cs typeface="Arial" panose="020B0604020202020204" pitchFamily="34" charset="0"/>
              </a:rPr>
              <a:t>hire</a:t>
            </a:r>
            <a:r>
              <a:rPr lang="es-MX" sz="2000" dirty="0">
                <a:solidFill>
                  <a:schemeClr val="tx1"/>
                </a:solidFill>
                <a:cs typeface="Arial" panose="020B0604020202020204" pitchFamily="34" charset="0"/>
              </a:rPr>
              <a:t>.</a:t>
            </a:r>
          </a:p>
          <a:p>
            <a:pPr marL="0" indent="0" algn="just">
              <a:lnSpc>
                <a:spcPct val="100000"/>
              </a:lnSpc>
              <a:spcBef>
                <a:spcPts val="0"/>
              </a:spcBef>
              <a:buNone/>
            </a:pPr>
            <a:endParaRPr lang="en-US" sz="2000" dirty="0">
              <a:solidFill>
                <a:schemeClr val="tx1"/>
              </a:solidFill>
              <a:cs typeface="Arial" panose="020B0604020202020204" pitchFamily="34" charset="0"/>
            </a:endParaRPr>
          </a:p>
          <a:p>
            <a:pPr marL="0" indent="0" algn="just">
              <a:lnSpc>
                <a:spcPct val="100000"/>
              </a:lnSpc>
              <a:spcBef>
                <a:spcPts val="0"/>
              </a:spcBef>
              <a:buNone/>
            </a:pPr>
            <a:r>
              <a:rPr lang="en-US" sz="2000" b="1" dirty="0">
                <a:solidFill>
                  <a:schemeClr val="tx1"/>
                </a:solidFill>
                <a:cs typeface="Arial" panose="020B0604020202020204" pitchFamily="34" charset="0"/>
              </a:rPr>
              <a:t>INVESTIGATION </a:t>
            </a:r>
          </a:p>
          <a:p>
            <a:pPr marL="0" indent="0" algn="just">
              <a:lnSpc>
                <a:spcPct val="100000"/>
              </a:lnSpc>
              <a:spcBef>
                <a:spcPts val="0"/>
              </a:spcBef>
              <a:buNone/>
            </a:pPr>
            <a:r>
              <a:rPr lang="en-US" sz="2000" dirty="0">
                <a:solidFill>
                  <a:schemeClr val="tx1"/>
                </a:solidFill>
                <a:cs typeface="Arial" panose="020B0604020202020204" pitchFamily="34" charset="0"/>
              </a:rPr>
              <a:t>Loss / damage, gear failures, out-turn liabilities, collision</a:t>
            </a:r>
            <a:r>
              <a:rPr lang="es-MX" sz="2000" dirty="0">
                <a:solidFill>
                  <a:schemeClr val="tx1"/>
                </a:solidFill>
                <a:cs typeface="Arial" panose="020B0604020202020204" pitchFamily="34" charset="0"/>
              </a:rPr>
              <a:t> </a:t>
            </a:r>
            <a:r>
              <a:rPr lang="en-US" sz="2000" dirty="0">
                <a:solidFill>
                  <a:schemeClr val="tx1"/>
                </a:solidFill>
                <a:cs typeface="Arial" panose="020B0604020202020204" pitchFamily="34" charset="0"/>
              </a:rPr>
              <a:t>liabilities</a:t>
            </a:r>
            <a:r>
              <a:rPr lang="es-MX" sz="2000" dirty="0">
                <a:solidFill>
                  <a:schemeClr val="tx1"/>
                </a:solidFill>
                <a:cs typeface="Arial" panose="020B0604020202020204" pitchFamily="34" charset="0"/>
              </a:rPr>
              <a:t>.</a:t>
            </a:r>
          </a:p>
          <a:p>
            <a:pPr marL="0" indent="0" algn="just">
              <a:lnSpc>
                <a:spcPct val="100000"/>
              </a:lnSpc>
              <a:spcBef>
                <a:spcPts val="0"/>
              </a:spcBef>
              <a:buNone/>
            </a:pPr>
            <a:endParaRPr lang="en-US" sz="2000" dirty="0">
              <a:solidFill>
                <a:schemeClr val="tx1"/>
              </a:solidFill>
              <a:cs typeface="Arial" panose="020B0604020202020204" pitchFamily="34" charset="0"/>
            </a:endParaRPr>
          </a:p>
          <a:p>
            <a:pPr marL="0" indent="0" algn="just">
              <a:lnSpc>
                <a:spcPct val="100000"/>
              </a:lnSpc>
              <a:spcBef>
                <a:spcPts val="0"/>
              </a:spcBef>
              <a:buNone/>
            </a:pPr>
            <a:r>
              <a:rPr lang="en-US" sz="2000" b="1" dirty="0">
                <a:solidFill>
                  <a:schemeClr val="tx1"/>
                </a:solidFill>
                <a:cs typeface="Arial" panose="020B0604020202020204" pitchFamily="34" charset="0"/>
              </a:rPr>
              <a:t>Note:</a:t>
            </a:r>
            <a:r>
              <a:rPr lang="en-US" sz="2000" dirty="0">
                <a:solidFill>
                  <a:schemeClr val="tx1"/>
                </a:solidFill>
                <a:cs typeface="Arial" panose="020B0604020202020204" pitchFamily="34" charset="0"/>
              </a:rPr>
              <a:t> There is some communality between “prevention” and “certification”</a:t>
            </a:r>
            <a:r>
              <a:rPr lang="es-MX" sz="2000" dirty="0">
                <a:solidFill>
                  <a:schemeClr val="tx1"/>
                </a:solidFill>
                <a:cs typeface="Arial" panose="020B0604020202020204" pitchFamily="34" charset="0"/>
              </a:rPr>
              <a:t> and </a:t>
            </a:r>
            <a:r>
              <a:rPr lang="es-MX" sz="2000" dirty="0" err="1">
                <a:solidFill>
                  <a:schemeClr val="tx1"/>
                </a:solidFill>
                <a:cs typeface="Arial" panose="020B0604020202020204" pitchFamily="34" charset="0"/>
              </a:rPr>
              <a:t>between</a:t>
            </a:r>
            <a:r>
              <a:rPr lang="es-MX" sz="2000" dirty="0">
                <a:solidFill>
                  <a:schemeClr val="tx1"/>
                </a:solidFill>
                <a:cs typeface="Arial" panose="020B0604020202020204" pitchFamily="34" charset="0"/>
              </a:rPr>
              <a:t> “</a:t>
            </a:r>
            <a:r>
              <a:rPr lang="es-MX" sz="2000" dirty="0" err="1">
                <a:solidFill>
                  <a:schemeClr val="tx1"/>
                </a:solidFill>
                <a:cs typeface="Arial" panose="020B0604020202020204" pitchFamily="34" charset="0"/>
              </a:rPr>
              <a:t>certification</a:t>
            </a:r>
            <a:r>
              <a:rPr lang="es-MX" sz="2000" dirty="0">
                <a:solidFill>
                  <a:schemeClr val="tx1"/>
                </a:solidFill>
                <a:cs typeface="Arial" panose="020B0604020202020204" pitchFamily="34" charset="0"/>
              </a:rPr>
              <a:t>” and “</a:t>
            </a:r>
            <a:r>
              <a:rPr lang="es-MX" sz="2000" dirty="0" err="1">
                <a:solidFill>
                  <a:schemeClr val="tx1"/>
                </a:solidFill>
                <a:cs typeface="Arial" panose="020B0604020202020204" pitchFamily="34" charset="0"/>
              </a:rPr>
              <a:t>investigation</a:t>
            </a:r>
            <a:r>
              <a:rPr lang="es-MX" sz="2000" dirty="0">
                <a:solidFill>
                  <a:schemeClr val="tx1"/>
                </a:solidFill>
                <a:cs typeface="Arial" panose="020B0604020202020204" pitchFamily="34" charset="0"/>
              </a:rPr>
              <a:t>”.</a:t>
            </a:r>
          </a:p>
        </p:txBody>
      </p:sp>
      <p:pic>
        <p:nvPicPr>
          <p:cNvPr id="10"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648" y="70618"/>
            <a:ext cx="1695679" cy="1695679"/>
          </a:xfrm>
          <a:prstGeom prst="rect">
            <a:avLst/>
          </a:prstGeom>
          <a:ln>
            <a:noFill/>
          </a:ln>
          <a:effectLst>
            <a:outerShdw blurRad="292100" dist="139700" dir="2700000" algn="tl" rotWithShape="0">
              <a:srgbClr val="333333">
                <a:alpha val="65000"/>
              </a:srgbClr>
            </a:outerShdw>
          </a:effectLst>
        </p:spPr>
      </p:pic>
      <p:pic>
        <p:nvPicPr>
          <p:cNvPr id="11" name="Picture 3">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6789" y="6132001"/>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36029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sp>
        <p:nvSpPr>
          <p:cNvPr id="2" name="Título 1"/>
          <p:cNvSpPr>
            <a:spLocks noGrp="1"/>
          </p:cNvSpPr>
          <p:nvPr>
            <p:ph type="title"/>
          </p:nvPr>
        </p:nvSpPr>
        <p:spPr>
          <a:xfrm>
            <a:off x="0" y="1123838"/>
            <a:ext cx="2526889" cy="4601183"/>
          </a:xfrm>
        </p:spPr>
        <p:txBody>
          <a:bodyPr>
            <a:normAutofit/>
          </a:bodyPr>
          <a:lstStyle/>
          <a:p>
            <a:pPr algn="ctr"/>
            <a:r>
              <a:rPr lang="en-US" sz="2800" dirty="0"/>
              <a:t>ABOUT TRANSGLOBAL SOS</a:t>
            </a:r>
            <a:endParaRPr lang="es-MX" sz="2800"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sp>
        <p:nvSpPr>
          <p:cNvPr id="7" name="Rectangle 2"/>
          <p:cNvSpPr>
            <a:spLocks noGrp="1" noChangeArrowheads="1"/>
          </p:cNvSpPr>
          <p:nvPr>
            <p:ph idx="1"/>
          </p:nvPr>
        </p:nvSpPr>
        <p:spPr bwMode="auto">
          <a:xfrm>
            <a:off x="2613025" y="1215946"/>
            <a:ext cx="6229046" cy="441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lvl="0" indent="0" algn="just" eaLnBrk="0" fontAlgn="base" hangingPunct="0">
              <a:lnSpc>
                <a:spcPct val="100000"/>
              </a:lnSpc>
              <a:spcBef>
                <a:spcPct val="0"/>
              </a:spcBef>
              <a:spcAft>
                <a:spcPct val="0"/>
              </a:spcAft>
              <a:buClrTx/>
              <a:buNone/>
            </a:pPr>
            <a:r>
              <a:rPr lang="en-US" altLang="en-US" sz="2100" b="1" dirty="0">
                <a:solidFill>
                  <a:schemeClr val="tx1"/>
                </a:solidFill>
                <a:ea typeface="Times New Roman" panose="02020603050405020304" pitchFamily="18" charset="0"/>
                <a:cs typeface="Calibri" panose="020F0502020204030204" pitchFamily="34" charset="0"/>
              </a:rPr>
              <a:t>WE are a group </a:t>
            </a:r>
            <a:r>
              <a:rPr lang="en-US" altLang="en-US" sz="2100" dirty="0">
                <a:solidFill>
                  <a:schemeClr val="tx1"/>
                </a:solidFill>
                <a:ea typeface="Times New Roman" panose="02020603050405020304" pitchFamily="18" charset="0"/>
                <a:cs typeface="Calibri" panose="020F0502020204030204" pitchFamily="34" charset="0"/>
              </a:rPr>
              <a:t>of sea professionals trained in different Sailing Schools’ of Mexico and professional staff from a wide array of engineering disciplines and careers.</a:t>
            </a:r>
          </a:p>
          <a:p>
            <a:pPr marL="0" lvl="0" indent="0" algn="just" eaLnBrk="0" fontAlgn="base" hangingPunct="0">
              <a:lnSpc>
                <a:spcPct val="100000"/>
              </a:lnSpc>
              <a:spcBef>
                <a:spcPct val="0"/>
              </a:spcBef>
              <a:spcAft>
                <a:spcPct val="0"/>
              </a:spcAft>
              <a:buClrTx/>
              <a:buNone/>
            </a:pPr>
            <a:endParaRPr kumimoji="0" lang="es-NI" altLang="en-US" sz="2100" b="0" i="0" u="none" strike="noStrike" cap="none" normalizeH="0" baseline="0" dirty="0">
              <a:ln>
                <a:noFill/>
              </a:ln>
              <a:solidFill>
                <a:schemeClr val="tx1"/>
              </a:solidFill>
              <a:effectLst/>
              <a:ea typeface="Times New Roman" panose="02020603050405020304" pitchFamily="18" charset="0"/>
              <a:cs typeface="Calibri" panose="020F0502020204030204" pitchFamily="34" charset="0"/>
            </a:endParaRPr>
          </a:p>
          <a:p>
            <a:pPr marL="0" lvl="0" indent="0" algn="just" eaLnBrk="0" fontAlgn="base" hangingPunct="0">
              <a:lnSpc>
                <a:spcPct val="100000"/>
              </a:lnSpc>
              <a:spcBef>
                <a:spcPct val="0"/>
              </a:spcBef>
              <a:spcAft>
                <a:spcPct val="0"/>
              </a:spcAft>
              <a:buClrTx/>
              <a:buNone/>
            </a:pPr>
            <a:r>
              <a:rPr lang="es-NI" altLang="en-US" sz="2100" b="1" dirty="0">
                <a:solidFill>
                  <a:schemeClr val="tx1"/>
                </a:solidFill>
              </a:rPr>
              <a:t>OUR </a:t>
            </a:r>
            <a:r>
              <a:rPr lang="en-US" altLang="en-US" sz="2100" b="1" dirty="0">
                <a:solidFill>
                  <a:schemeClr val="tx1"/>
                </a:solidFill>
              </a:rPr>
              <a:t>customers</a:t>
            </a:r>
            <a:r>
              <a:rPr lang="es-NI" altLang="en-US" sz="2100" b="1" dirty="0">
                <a:solidFill>
                  <a:schemeClr val="tx1"/>
                </a:solidFill>
              </a:rPr>
              <a:t> are</a:t>
            </a:r>
            <a:r>
              <a:rPr lang="es-NI" altLang="en-US" sz="2100" dirty="0">
                <a:solidFill>
                  <a:schemeClr val="tx1"/>
                </a:solidFill>
              </a:rPr>
              <a:t> </a:t>
            </a:r>
            <a:r>
              <a:rPr lang="en-US" altLang="en-US" sz="2100" dirty="0">
                <a:solidFill>
                  <a:schemeClr val="tx1"/>
                </a:solidFill>
              </a:rPr>
              <a:t>shippers, consignees, shipping companies, shipping agencies, port terminals and the shipping industry in general.</a:t>
            </a:r>
          </a:p>
          <a:p>
            <a:pPr marL="0" lvl="0" indent="0" algn="just" eaLnBrk="0" fontAlgn="base" hangingPunct="0">
              <a:lnSpc>
                <a:spcPct val="100000"/>
              </a:lnSpc>
              <a:spcBef>
                <a:spcPct val="0"/>
              </a:spcBef>
              <a:spcAft>
                <a:spcPct val="0"/>
              </a:spcAft>
              <a:buClrTx/>
              <a:buNone/>
            </a:pPr>
            <a:endParaRPr kumimoji="0" lang="en-US" altLang="en-US" sz="2100" b="0" i="0" u="none" strike="noStrike" cap="none" normalizeH="0" baseline="0" dirty="0">
              <a:ln>
                <a:noFill/>
              </a:ln>
              <a:solidFill>
                <a:schemeClr val="tx1"/>
              </a:solidFill>
              <a:effectLst/>
              <a:ea typeface="Times New Roman" panose="02020603050405020304" pitchFamily="18" charset="0"/>
              <a:cs typeface="Calibri" panose="020F0502020204030204" pitchFamily="34" charset="0"/>
            </a:endParaRPr>
          </a:p>
          <a:p>
            <a:pPr marL="0" lvl="0" indent="0" algn="just" eaLnBrk="0" fontAlgn="base" hangingPunct="0">
              <a:lnSpc>
                <a:spcPct val="100000"/>
              </a:lnSpc>
              <a:spcBef>
                <a:spcPct val="0"/>
              </a:spcBef>
              <a:spcAft>
                <a:spcPct val="0"/>
              </a:spcAft>
              <a:buClrTx/>
              <a:buNone/>
            </a:pPr>
            <a:r>
              <a:rPr lang="en-US" altLang="en-US" sz="2100" b="1" dirty="0">
                <a:solidFill>
                  <a:schemeClr val="tx1"/>
                </a:solidFill>
                <a:ea typeface="Times New Roman" panose="02020603050405020304" pitchFamily="18" charset="0"/>
                <a:cs typeface="Calibri" panose="020F0502020204030204" pitchFamily="34" charset="0"/>
              </a:rPr>
              <a:t>WHAT we offer to our customers</a:t>
            </a:r>
            <a:r>
              <a:rPr lang="en-US" altLang="en-US" sz="2100" dirty="0">
                <a:solidFill>
                  <a:schemeClr val="tx1"/>
                </a:solidFill>
                <a:ea typeface="Times New Roman" panose="02020603050405020304" pitchFamily="18" charset="0"/>
                <a:cs typeface="Calibri" panose="020F0502020204030204" pitchFamily="34" charset="0"/>
              </a:rPr>
              <a:t> is the technical and  professional capacity of years of experience of those involved in the company's.</a:t>
            </a:r>
            <a:endParaRPr kumimoji="0" lang="en-US" altLang="en-US" sz="2100" b="0" i="0" u="none" strike="noStrike" cap="none" normalizeH="0" baseline="0" dirty="0">
              <a:ln>
                <a:noFill/>
              </a:ln>
              <a:solidFill>
                <a:schemeClr val="tx1"/>
              </a:solidFill>
              <a:effectLs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100" dirty="0">
              <a:solidFill>
                <a:schemeClr val="tx1"/>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671" y="0"/>
            <a:ext cx="1673227" cy="1673227"/>
          </a:xfrm>
          <a:prstGeom prst="rect">
            <a:avLst/>
          </a:prstGeom>
          <a:ln>
            <a:noFill/>
          </a:ln>
          <a:effectLst>
            <a:outerShdw blurRad="292100" dist="139700" dir="2700000" algn="tl" rotWithShape="0">
              <a:srgbClr val="333333">
                <a:alpha val="65000"/>
              </a:srgbClr>
            </a:outerShdw>
          </a:effectLst>
        </p:spPr>
      </p:pic>
      <p:pic>
        <p:nvPicPr>
          <p:cNvPr id="9" name="Picture 3">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7691" y="6170188"/>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20654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4153524" y="1256392"/>
            <a:ext cx="4990476" cy="5592302"/>
            <a:chOff x="4153524" y="1265698"/>
            <a:chExt cx="4990476" cy="5592302"/>
          </a:xfrm>
        </p:grpSpPr>
        <p:pic>
          <p:nvPicPr>
            <p:cNvPr id="7" name="Imagen 6"/>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5" name="Título 4"/>
          <p:cNvSpPr>
            <a:spLocks noGrp="1"/>
          </p:cNvSpPr>
          <p:nvPr>
            <p:ph type="title"/>
          </p:nvPr>
        </p:nvSpPr>
        <p:spPr>
          <a:xfrm>
            <a:off x="0" y="1123838"/>
            <a:ext cx="2626242" cy="4601183"/>
          </a:xfrm>
        </p:spPr>
        <p:txBody>
          <a:bodyPr>
            <a:normAutofit/>
          </a:bodyPr>
          <a:lstStyle/>
          <a:p>
            <a:pPr algn="ctr"/>
            <a:r>
              <a:rPr lang="es-MX" sz="2800" dirty="0"/>
              <a:t>INTRODUCTION TO</a:t>
            </a:r>
            <a:br>
              <a:rPr lang="es-MX" sz="2800" dirty="0"/>
            </a:br>
            <a:r>
              <a:rPr lang="es-MX" sz="2800" dirty="0"/>
              <a:t>MARINE</a:t>
            </a:r>
            <a:br>
              <a:rPr lang="es-MX" sz="2800" dirty="0"/>
            </a:br>
            <a:r>
              <a:rPr lang="es-MX" sz="2800" dirty="0"/>
              <a:t>CARGO SURVEY</a:t>
            </a:r>
            <a:br>
              <a:rPr lang="es-MX" sz="2800" dirty="0"/>
            </a:br>
            <a:br>
              <a:rPr lang="es-MX" sz="2800" dirty="0"/>
            </a:b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SURVEY EXAMPLES</a:t>
            </a:r>
            <a:endParaRPr lang="es-MX" sz="2400" dirty="0">
              <a:solidFill>
                <a:schemeClr val="bg1"/>
              </a:solidFill>
              <a:effectLst>
                <a:outerShdw blurRad="38100" dist="38100" dir="2700000" algn="tl">
                  <a:srgbClr val="000000">
                    <a:alpha val="43137"/>
                  </a:srgbClr>
                </a:outerShdw>
              </a:effectLst>
            </a:endParaRPr>
          </a:p>
        </p:txBody>
      </p:sp>
      <p:pic>
        <p:nvPicPr>
          <p:cNvPr id="6" name="Content Placeholder 5"/>
          <p:cNvPicPr>
            <a:picLocks noGrp="1" noChangeAspect="1"/>
          </p:cNvPicPr>
          <p:nvPr>
            <p:ph idx="1"/>
          </p:nvPr>
        </p:nvPicPr>
        <p:blipFill rotWithShape="1">
          <a:blip r:embed="rId4">
            <a:extLst>
              <a:ext uri="{28A0092B-C50C-407E-A947-70E740481C1C}">
                <a14:useLocalDpi xmlns:a14="http://schemas.microsoft.com/office/drawing/2010/main" val="0"/>
              </a:ext>
            </a:extLst>
          </a:blip>
          <a:srcRect l="12939"/>
          <a:stretch/>
        </p:blipFill>
        <p:spPr>
          <a:xfrm rot="5400000">
            <a:off x="1765264" y="1793336"/>
            <a:ext cx="4776518" cy="3086853"/>
          </a:xfrm>
          <a:prstGeom prst="roundRect">
            <a:avLst>
              <a:gd name="adj" fmla="val 8594"/>
            </a:avLst>
          </a:prstGeom>
          <a:solidFill>
            <a:srgbClr val="FFFFFF">
              <a:shade val="85000"/>
            </a:srgbClr>
          </a:solidFill>
          <a:ln>
            <a:solidFill>
              <a:schemeClr val="tx1"/>
            </a:solidFill>
          </a:ln>
          <a:effectLst/>
        </p:spPr>
      </p:pic>
      <p:pic>
        <p:nvPicPr>
          <p:cNvPr id="11" name="Picture 10"/>
          <p:cNvPicPr>
            <a:picLocks noChangeAspect="1"/>
          </p:cNvPicPr>
          <p:nvPr/>
        </p:nvPicPr>
        <p:blipFill rotWithShape="1">
          <a:blip r:embed="rId5"/>
          <a:srcRect l="36784"/>
          <a:stretch/>
        </p:blipFill>
        <p:spPr>
          <a:xfrm>
            <a:off x="5804576" y="895387"/>
            <a:ext cx="2952283" cy="4907801"/>
          </a:xfrm>
          <a:prstGeom prst="roundRect">
            <a:avLst>
              <a:gd name="adj" fmla="val 8594"/>
            </a:avLst>
          </a:prstGeom>
          <a:solidFill>
            <a:srgbClr val="FFFFFF">
              <a:shade val="85000"/>
            </a:srgbClr>
          </a:solidFill>
          <a:ln>
            <a:solidFill>
              <a:schemeClr val="tx1"/>
            </a:solidFill>
          </a:ln>
          <a:effectLst/>
        </p:spPr>
      </p:pic>
      <p:cxnSp>
        <p:nvCxnSpPr>
          <p:cNvPr id="13" name="Straight Arrow Connector 12"/>
          <p:cNvCxnSpPr/>
          <p:nvPr/>
        </p:nvCxnSpPr>
        <p:spPr>
          <a:xfrm flipH="1">
            <a:off x="6864439" y="1365161"/>
            <a:ext cx="540913" cy="656822"/>
          </a:xfrm>
          <a:prstGeom prst="straightConnector1">
            <a:avLst/>
          </a:prstGeom>
          <a:ln w="92075">
            <a:solidFill>
              <a:schemeClr val="accent6">
                <a:shade val="95000"/>
                <a:satMod val="150000"/>
              </a:schemeClr>
            </a:solidFill>
            <a:tailEnd type="triangle"/>
          </a:ln>
        </p:spPr>
        <p:style>
          <a:lnRef idx="3">
            <a:schemeClr val="accent6"/>
          </a:lnRef>
          <a:fillRef idx="0">
            <a:schemeClr val="accent6"/>
          </a:fillRef>
          <a:effectRef idx="2">
            <a:schemeClr val="accent6"/>
          </a:effectRef>
          <a:fontRef idx="minor">
            <a:schemeClr val="tx1"/>
          </a:fontRef>
        </p:style>
      </p:cxnSp>
      <p:pic>
        <p:nvPicPr>
          <p:cNvPr id="9" name="Imagen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049" y="152930"/>
            <a:ext cx="1941816" cy="1941816"/>
          </a:xfrm>
          <a:prstGeom prst="rect">
            <a:avLst/>
          </a:prstGeom>
        </p:spPr>
      </p:pic>
      <p:pic>
        <p:nvPicPr>
          <p:cNvPr id="12" name="Picture 3">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6789" y="6132001"/>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67569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4153524" y="1256392"/>
            <a:ext cx="4990476" cy="5592302"/>
            <a:chOff x="4153524" y="1265698"/>
            <a:chExt cx="4990476" cy="5592302"/>
          </a:xfrm>
        </p:grpSpPr>
        <p:pic>
          <p:nvPicPr>
            <p:cNvPr id="7" name="Imagen 6"/>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5" name="Título 4"/>
          <p:cNvSpPr>
            <a:spLocks noGrp="1"/>
          </p:cNvSpPr>
          <p:nvPr>
            <p:ph type="title"/>
          </p:nvPr>
        </p:nvSpPr>
        <p:spPr>
          <a:xfrm>
            <a:off x="0" y="1123838"/>
            <a:ext cx="2626242" cy="4601183"/>
          </a:xfrm>
        </p:spPr>
        <p:txBody>
          <a:bodyPr>
            <a:normAutofit/>
          </a:bodyPr>
          <a:lstStyle/>
          <a:p>
            <a:pPr algn="ctr"/>
            <a:r>
              <a:rPr lang="es-MX" sz="2800" dirty="0"/>
              <a:t>INTRODUCTION TO</a:t>
            </a:r>
            <a:br>
              <a:rPr lang="es-MX" sz="2800" dirty="0"/>
            </a:br>
            <a:r>
              <a:rPr lang="es-MX" sz="2800" dirty="0"/>
              <a:t>MARINE</a:t>
            </a:r>
            <a:br>
              <a:rPr lang="es-MX" sz="2800" dirty="0"/>
            </a:br>
            <a:r>
              <a:rPr lang="es-MX" sz="2800" dirty="0"/>
              <a:t>CARGO SURVEY</a:t>
            </a:r>
            <a:br>
              <a:rPr lang="es-MX" sz="2800" dirty="0"/>
            </a:br>
            <a:br>
              <a:rPr lang="es-MX" sz="2800" dirty="0"/>
            </a:b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SURVEY EXAMPLES</a:t>
            </a:r>
            <a:endParaRPr lang="es-MX" sz="2400" dirty="0">
              <a:solidFill>
                <a:schemeClr val="bg1"/>
              </a:solidFill>
              <a:effectLst>
                <a:outerShdw blurRad="38100" dist="38100" dir="2700000" algn="tl">
                  <a:srgbClr val="000000">
                    <a:alpha val="43137"/>
                  </a:srgbClr>
                </a:outerShdw>
              </a:effectLst>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4531" y="3112331"/>
            <a:ext cx="4645069" cy="2613489"/>
          </a:xfrm>
          <a:prstGeom prst="roundRect">
            <a:avLst>
              <a:gd name="adj" fmla="val 8594"/>
            </a:avLst>
          </a:prstGeom>
          <a:solidFill>
            <a:srgbClr val="FFFFFF">
              <a:shade val="85000"/>
            </a:srgbClr>
          </a:solidFill>
          <a:ln>
            <a:solidFill>
              <a:schemeClr val="tx1"/>
            </a:solidFill>
          </a:ln>
          <a:effec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4531" y="340297"/>
            <a:ext cx="4645069" cy="2613489"/>
          </a:xfrm>
          <a:prstGeom prst="roundRect">
            <a:avLst>
              <a:gd name="adj" fmla="val 8594"/>
            </a:avLst>
          </a:prstGeom>
          <a:solidFill>
            <a:srgbClr val="FFFFFF">
              <a:shade val="85000"/>
            </a:srgbClr>
          </a:solidFill>
          <a:ln>
            <a:solidFill>
              <a:schemeClr val="tx1"/>
            </a:solidFill>
          </a:ln>
          <a:effectLst/>
        </p:spPr>
      </p:pic>
      <p:pic>
        <p:nvPicPr>
          <p:cNvPr id="11" name="Imagen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049" y="152930"/>
            <a:ext cx="1941816" cy="1941816"/>
          </a:xfrm>
          <a:prstGeom prst="rect">
            <a:avLst/>
          </a:prstGeom>
        </p:spPr>
      </p:pic>
      <p:pic>
        <p:nvPicPr>
          <p:cNvPr id="13" name="Picture 3">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6789" y="6132001"/>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07134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4153524" y="1256392"/>
            <a:ext cx="4990476" cy="5592302"/>
            <a:chOff x="4153524" y="1265698"/>
            <a:chExt cx="4990476" cy="5592302"/>
          </a:xfrm>
        </p:grpSpPr>
        <p:pic>
          <p:nvPicPr>
            <p:cNvPr id="7" name="Imagen 6"/>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5" name="Título 4"/>
          <p:cNvSpPr>
            <a:spLocks noGrp="1"/>
          </p:cNvSpPr>
          <p:nvPr>
            <p:ph type="title"/>
          </p:nvPr>
        </p:nvSpPr>
        <p:spPr>
          <a:xfrm>
            <a:off x="0" y="1123838"/>
            <a:ext cx="2626242" cy="4601183"/>
          </a:xfrm>
        </p:spPr>
        <p:txBody>
          <a:bodyPr>
            <a:normAutofit/>
          </a:bodyPr>
          <a:lstStyle/>
          <a:p>
            <a:pPr algn="ctr"/>
            <a:r>
              <a:rPr lang="es-MX" sz="2800" dirty="0"/>
              <a:t>INTRODUCTION TO</a:t>
            </a:r>
            <a:br>
              <a:rPr lang="es-MX" sz="2800" dirty="0"/>
            </a:br>
            <a:r>
              <a:rPr lang="es-MX" sz="2800" dirty="0"/>
              <a:t>MARINE</a:t>
            </a:r>
            <a:br>
              <a:rPr lang="es-MX" sz="2800" dirty="0"/>
            </a:br>
            <a:r>
              <a:rPr lang="es-MX" sz="2800" dirty="0"/>
              <a:t>CARGO SURVEY</a:t>
            </a:r>
            <a:br>
              <a:rPr lang="es-MX" sz="2800" dirty="0"/>
            </a:br>
            <a:br>
              <a:rPr lang="es-MX" sz="2800" dirty="0"/>
            </a:b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SURVEY EXAMPLES</a:t>
            </a:r>
            <a:endParaRPr lang="es-MX" sz="2400" dirty="0">
              <a:solidFill>
                <a:schemeClr val="bg1"/>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2549" y="507541"/>
            <a:ext cx="4605782" cy="2591386"/>
          </a:xfrm>
          <a:prstGeom prst="roundRect">
            <a:avLst>
              <a:gd name="adj" fmla="val 8594"/>
            </a:avLst>
          </a:prstGeom>
          <a:solidFill>
            <a:srgbClr val="FFFFFF">
              <a:shade val="85000"/>
            </a:srgbClr>
          </a:solidFill>
          <a:ln>
            <a:solidFill>
              <a:schemeClr val="tx1"/>
            </a:solidFill>
          </a:ln>
          <a:effectLst/>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6306" t="17047"/>
          <a:stretch/>
        </p:blipFill>
        <p:spPr>
          <a:xfrm>
            <a:off x="3214779" y="3247697"/>
            <a:ext cx="5136682" cy="2558783"/>
          </a:xfrm>
          <a:prstGeom prst="roundRect">
            <a:avLst>
              <a:gd name="adj" fmla="val 8594"/>
            </a:avLst>
          </a:prstGeom>
          <a:solidFill>
            <a:srgbClr val="FFFFFF">
              <a:shade val="85000"/>
            </a:srgbClr>
          </a:solidFill>
          <a:ln>
            <a:solidFill>
              <a:schemeClr val="tx1"/>
            </a:solidFill>
          </a:ln>
          <a:effectLst/>
        </p:spPr>
      </p:pic>
      <p:pic>
        <p:nvPicPr>
          <p:cNvPr id="9" name="Imagen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049" y="152930"/>
            <a:ext cx="1941816" cy="1941816"/>
          </a:xfrm>
          <a:prstGeom prst="rect">
            <a:avLst/>
          </a:prstGeom>
        </p:spPr>
      </p:pic>
      <p:pic>
        <p:nvPicPr>
          <p:cNvPr id="11" name="Picture 3">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6789" y="6132001"/>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5210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4153524" y="1256392"/>
            <a:ext cx="4990476" cy="5592302"/>
            <a:chOff x="4153524" y="1265698"/>
            <a:chExt cx="4990476" cy="5592302"/>
          </a:xfrm>
        </p:grpSpPr>
        <p:pic>
          <p:nvPicPr>
            <p:cNvPr id="7" name="Imagen 6"/>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5" name="Título 4"/>
          <p:cNvSpPr>
            <a:spLocks noGrp="1"/>
          </p:cNvSpPr>
          <p:nvPr>
            <p:ph type="title"/>
          </p:nvPr>
        </p:nvSpPr>
        <p:spPr>
          <a:xfrm>
            <a:off x="0" y="1123838"/>
            <a:ext cx="2626242" cy="4601183"/>
          </a:xfrm>
        </p:spPr>
        <p:txBody>
          <a:bodyPr>
            <a:normAutofit/>
          </a:bodyPr>
          <a:lstStyle/>
          <a:p>
            <a:pPr algn="ctr"/>
            <a:r>
              <a:rPr lang="es-MX" sz="2800" dirty="0"/>
              <a:t>INTRODUCTION TO</a:t>
            </a:r>
            <a:br>
              <a:rPr lang="es-MX" sz="2800" dirty="0"/>
            </a:br>
            <a:r>
              <a:rPr lang="es-MX" sz="2800" dirty="0"/>
              <a:t>MARINE</a:t>
            </a:r>
            <a:br>
              <a:rPr lang="es-MX" sz="2800" dirty="0"/>
            </a:br>
            <a:r>
              <a:rPr lang="es-MX" sz="2800" dirty="0"/>
              <a:t>CARGO SURVEY</a:t>
            </a:r>
            <a:br>
              <a:rPr lang="es-MX" sz="2800" dirty="0"/>
            </a:br>
            <a:br>
              <a:rPr lang="es-MX" sz="2800" dirty="0"/>
            </a:b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SURVEY EXAMPLES</a:t>
            </a:r>
            <a:endParaRPr lang="es-MX" sz="2400" dirty="0">
              <a:solidFill>
                <a:schemeClr val="bg1"/>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6078" y="484823"/>
            <a:ext cx="4743943" cy="2668468"/>
          </a:xfrm>
          <a:prstGeom prst="roundRect">
            <a:avLst>
              <a:gd name="adj" fmla="val 8594"/>
            </a:avLst>
          </a:prstGeom>
          <a:solidFill>
            <a:srgbClr val="FFFFFF">
              <a:shade val="85000"/>
            </a:srgbClr>
          </a:solidFill>
          <a:ln>
            <a:solidFill>
              <a:schemeClr val="tx1"/>
            </a:solidFill>
          </a:ln>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5558" y="3447224"/>
            <a:ext cx="4235101" cy="2382244"/>
          </a:xfrm>
          <a:prstGeom prst="roundRect">
            <a:avLst>
              <a:gd name="adj" fmla="val 8594"/>
            </a:avLst>
          </a:prstGeom>
          <a:solidFill>
            <a:srgbClr val="FFFFFF">
              <a:shade val="85000"/>
            </a:srgbClr>
          </a:solidFill>
          <a:ln>
            <a:solidFill>
              <a:schemeClr val="tx1"/>
            </a:solidFill>
          </a:ln>
          <a:effectLst/>
        </p:spPr>
      </p:pic>
      <p:pic>
        <p:nvPicPr>
          <p:cNvPr id="10" name="Imagen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049" y="152930"/>
            <a:ext cx="1941816" cy="1941816"/>
          </a:xfrm>
          <a:prstGeom prst="rect">
            <a:avLst/>
          </a:prstGeom>
        </p:spPr>
      </p:pic>
      <p:pic>
        <p:nvPicPr>
          <p:cNvPr id="12" name="Picture 3">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6789" y="6132001"/>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44823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4153524" y="1256392"/>
            <a:ext cx="4990476" cy="5592302"/>
            <a:chOff x="4153524" y="1265698"/>
            <a:chExt cx="4990476" cy="5592302"/>
          </a:xfrm>
        </p:grpSpPr>
        <p:pic>
          <p:nvPicPr>
            <p:cNvPr id="7" name="Imagen 6"/>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5" name="Título 4"/>
          <p:cNvSpPr>
            <a:spLocks noGrp="1"/>
          </p:cNvSpPr>
          <p:nvPr>
            <p:ph type="title"/>
          </p:nvPr>
        </p:nvSpPr>
        <p:spPr>
          <a:xfrm>
            <a:off x="0" y="1123838"/>
            <a:ext cx="2626242" cy="4601183"/>
          </a:xfrm>
        </p:spPr>
        <p:txBody>
          <a:bodyPr>
            <a:normAutofit/>
          </a:bodyPr>
          <a:lstStyle/>
          <a:p>
            <a:pPr algn="ctr"/>
            <a:br>
              <a:rPr lang="es-MX" sz="2800" dirty="0"/>
            </a:br>
            <a:r>
              <a:rPr lang="es-MX" sz="2800" dirty="0"/>
              <a:t>INTRODUCTION TO</a:t>
            </a:r>
            <a:br>
              <a:rPr lang="es-MX" sz="2800" dirty="0"/>
            </a:br>
            <a:r>
              <a:rPr lang="es-MX" sz="2800" dirty="0"/>
              <a:t>MARINE</a:t>
            </a:r>
            <a:br>
              <a:rPr lang="es-MX" sz="2800" dirty="0"/>
            </a:br>
            <a:r>
              <a:rPr lang="es-MX" sz="2800" dirty="0"/>
              <a:t>CARGO SURVEY</a:t>
            </a:r>
            <a:br>
              <a:rPr lang="es-MX" sz="2800" dirty="0"/>
            </a:br>
            <a:br>
              <a:rPr lang="es-MX" sz="2800" dirty="0"/>
            </a:b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SURVEY EXAMPLES</a:t>
            </a:r>
            <a:endParaRPr lang="es-MX" sz="2400" dirty="0">
              <a:solidFill>
                <a:schemeClr val="bg1"/>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5791" y="1834570"/>
            <a:ext cx="5268507" cy="3161104"/>
          </a:xfrm>
          <a:prstGeom prst="roundRect">
            <a:avLst>
              <a:gd name="adj" fmla="val 8594"/>
            </a:avLst>
          </a:prstGeom>
          <a:solidFill>
            <a:srgbClr val="FFFFFF">
              <a:shade val="85000"/>
            </a:srgbClr>
          </a:solidFill>
          <a:ln>
            <a:solidFill>
              <a:schemeClr val="tx1"/>
            </a:solidFill>
          </a:ln>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049" y="152930"/>
            <a:ext cx="1941816" cy="1941816"/>
          </a:xfrm>
          <a:prstGeom prst="rect">
            <a:avLst/>
          </a:prstGeom>
        </p:spPr>
      </p:pic>
      <p:pic>
        <p:nvPicPr>
          <p:cNvPr id="11" name="Picture 3">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6789" y="6132001"/>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81955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4153524" y="1256387"/>
            <a:ext cx="4990476" cy="5592302"/>
            <a:chOff x="4153524" y="1265698"/>
            <a:chExt cx="4990476" cy="5592302"/>
          </a:xfrm>
        </p:grpSpPr>
        <p:pic>
          <p:nvPicPr>
            <p:cNvPr id="7" name="Imagen 6"/>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5" name="Título 4"/>
          <p:cNvSpPr>
            <a:spLocks noGrp="1"/>
          </p:cNvSpPr>
          <p:nvPr>
            <p:ph type="title"/>
          </p:nvPr>
        </p:nvSpPr>
        <p:spPr>
          <a:xfrm>
            <a:off x="0" y="1123838"/>
            <a:ext cx="2636874" cy="4601183"/>
          </a:xfrm>
        </p:spPr>
        <p:txBody>
          <a:bodyPr>
            <a:normAutofit/>
          </a:bodyPr>
          <a:lstStyle/>
          <a:p>
            <a:pPr algn="ctr"/>
            <a:br>
              <a:rPr lang="es-MX" sz="2800" dirty="0"/>
            </a:br>
            <a:r>
              <a:rPr lang="es-MX" sz="2800" dirty="0"/>
              <a:t>INTRODUCTION TO</a:t>
            </a:r>
            <a:br>
              <a:rPr lang="es-MX" sz="2800" dirty="0"/>
            </a:br>
            <a:r>
              <a:rPr lang="es-MX" sz="2800" dirty="0"/>
              <a:t>MARINE</a:t>
            </a:r>
            <a:br>
              <a:rPr lang="es-MX" sz="2800" dirty="0"/>
            </a:br>
            <a:r>
              <a:rPr lang="es-MX" sz="2800" dirty="0"/>
              <a:t>CARGO SURVEY</a:t>
            </a:r>
            <a:br>
              <a:rPr lang="es-MX" sz="2800" dirty="0"/>
            </a:br>
            <a:br>
              <a:rPr lang="es-MX" sz="2800" dirty="0"/>
            </a:br>
            <a:r>
              <a:rPr lang="es-MX"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UPSTREAM / DOWNSTREAM</a:t>
            </a:r>
            <a:br>
              <a:rPr lang="es-MX" sz="2800" b="1" dirty="0">
                <a:solidFill>
                  <a:schemeClr val="tx1"/>
                </a:solidFill>
                <a:latin typeface="Arial" panose="020B0604020202020204" pitchFamily="34" charset="0"/>
                <a:cs typeface="Arial" panose="020B0604020202020204" pitchFamily="34" charset="0"/>
              </a:rPr>
            </a:br>
            <a:endParaRPr lang="es-MX" sz="2800" dirty="0"/>
          </a:p>
        </p:txBody>
      </p:sp>
      <p:sp>
        <p:nvSpPr>
          <p:cNvPr id="2" name="Marcador de contenido 1"/>
          <p:cNvSpPr>
            <a:spLocks noGrp="1"/>
          </p:cNvSpPr>
          <p:nvPr>
            <p:ph idx="1"/>
          </p:nvPr>
        </p:nvSpPr>
        <p:spPr>
          <a:xfrm>
            <a:off x="2636874" y="864108"/>
            <a:ext cx="6205197" cy="5120640"/>
          </a:xfrm>
        </p:spPr>
        <p:txBody>
          <a:bodyPr>
            <a:normAutofit/>
          </a:bodyPr>
          <a:lstStyle/>
          <a:p>
            <a:pPr marL="0" indent="0" algn="just">
              <a:buNone/>
            </a:pPr>
            <a:r>
              <a:rPr lang="en-US" sz="2100" dirty="0">
                <a:solidFill>
                  <a:schemeClr val="tx1"/>
                </a:solidFill>
                <a:cs typeface="Arial" panose="020B0604020202020204" pitchFamily="34" charset="0"/>
              </a:rPr>
              <a:t>Insurance surveys in some form, whether concerned with prevention of damage, loss or with the assessment of damage, loss already sustained, play a large part in the total number of all marine surveys carried out and the terms </a:t>
            </a:r>
            <a:r>
              <a:rPr lang="en-US" sz="2100" b="1" dirty="0">
                <a:solidFill>
                  <a:schemeClr val="tx1"/>
                </a:solidFill>
                <a:cs typeface="Arial" panose="020B0604020202020204" pitchFamily="34" charset="0"/>
              </a:rPr>
              <a:t>"upstream" </a:t>
            </a:r>
            <a:r>
              <a:rPr lang="en-US" sz="2100" dirty="0">
                <a:solidFill>
                  <a:schemeClr val="tx1"/>
                </a:solidFill>
                <a:cs typeface="Arial" panose="020B0604020202020204" pitchFamily="34" charset="0"/>
              </a:rPr>
              <a:t>and </a:t>
            </a:r>
            <a:r>
              <a:rPr lang="en-US" sz="2100" b="1" dirty="0">
                <a:solidFill>
                  <a:schemeClr val="tx1"/>
                </a:solidFill>
                <a:cs typeface="Arial" panose="020B0604020202020204" pitchFamily="34" charset="0"/>
              </a:rPr>
              <a:t>"downstream"</a:t>
            </a:r>
            <a:r>
              <a:rPr lang="en-US" sz="2100" dirty="0">
                <a:solidFill>
                  <a:schemeClr val="tx1"/>
                </a:solidFill>
                <a:cs typeface="Arial" panose="020B0604020202020204" pitchFamily="34" charset="0"/>
              </a:rPr>
              <a:t>, are used in connection </a:t>
            </a:r>
            <a:r>
              <a:rPr lang="es-MX" sz="2100" dirty="0" err="1">
                <a:solidFill>
                  <a:schemeClr val="tx1"/>
                </a:solidFill>
                <a:cs typeface="Arial" panose="020B0604020202020204" pitchFamily="34" charset="0"/>
              </a:rPr>
              <a:t>with</a:t>
            </a:r>
            <a:r>
              <a:rPr lang="es-MX" sz="2100" dirty="0">
                <a:solidFill>
                  <a:schemeClr val="tx1"/>
                </a:solidFill>
                <a:cs typeface="Arial" panose="020B0604020202020204" pitchFamily="34" charset="0"/>
              </a:rPr>
              <a:t> </a:t>
            </a:r>
            <a:r>
              <a:rPr lang="es-MX" sz="2100" dirty="0" err="1">
                <a:solidFill>
                  <a:schemeClr val="tx1"/>
                </a:solidFill>
                <a:cs typeface="Arial" panose="020B0604020202020204" pitchFamily="34" charset="0"/>
              </a:rPr>
              <a:t>them</a:t>
            </a:r>
            <a:r>
              <a:rPr lang="es-MX" sz="2100" dirty="0">
                <a:solidFill>
                  <a:schemeClr val="tx1"/>
                </a:solidFill>
                <a:cs typeface="Arial" panose="020B0604020202020204" pitchFamily="34" charset="0"/>
              </a:rPr>
              <a:t>.</a:t>
            </a:r>
          </a:p>
          <a:p>
            <a:pPr algn="just"/>
            <a:r>
              <a:rPr lang="es-MX" sz="2100" dirty="0" err="1">
                <a:solidFill>
                  <a:schemeClr val="tx1"/>
                </a:solidFill>
                <a:cs typeface="Arial" panose="020B0604020202020204" pitchFamily="34" charset="0"/>
              </a:rPr>
              <a:t>Prevention</a:t>
            </a:r>
            <a:r>
              <a:rPr lang="es-MX" sz="2100" dirty="0">
                <a:solidFill>
                  <a:schemeClr val="tx1"/>
                </a:solidFill>
                <a:cs typeface="Arial" panose="020B0604020202020204" pitchFamily="34" charset="0"/>
              </a:rPr>
              <a:t> </a:t>
            </a:r>
            <a:r>
              <a:rPr lang="es-MX" sz="2100" dirty="0" err="1">
                <a:solidFill>
                  <a:schemeClr val="tx1"/>
                </a:solidFill>
                <a:cs typeface="Arial" panose="020B0604020202020204" pitchFamily="34" charset="0"/>
              </a:rPr>
              <a:t>is</a:t>
            </a:r>
            <a:r>
              <a:rPr lang="es-MX" sz="2100" dirty="0">
                <a:solidFill>
                  <a:schemeClr val="tx1"/>
                </a:solidFill>
                <a:cs typeface="Arial" panose="020B0604020202020204" pitchFamily="34" charset="0"/>
              </a:rPr>
              <a:t> </a:t>
            </a:r>
            <a:r>
              <a:rPr lang="es-MX" sz="2100" b="1" dirty="0">
                <a:solidFill>
                  <a:schemeClr val="tx1"/>
                </a:solidFill>
                <a:cs typeface="Arial" panose="020B0604020202020204" pitchFamily="34" charset="0"/>
              </a:rPr>
              <a:t>"</a:t>
            </a:r>
            <a:r>
              <a:rPr lang="es-MX" sz="2100" b="1" dirty="0" err="1">
                <a:solidFill>
                  <a:schemeClr val="tx1"/>
                </a:solidFill>
                <a:cs typeface="Arial" panose="020B0604020202020204" pitchFamily="34" charset="0"/>
              </a:rPr>
              <a:t>upstream</a:t>
            </a:r>
            <a:r>
              <a:rPr lang="es-MX" sz="2100" b="1" dirty="0">
                <a:solidFill>
                  <a:schemeClr val="tx1"/>
                </a:solidFill>
                <a:cs typeface="Arial" panose="020B0604020202020204" pitchFamily="34" charset="0"/>
              </a:rPr>
              <a:t>"</a:t>
            </a:r>
            <a:r>
              <a:rPr lang="es-MX" sz="2100" dirty="0">
                <a:solidFill>
                  <a:schemeClr val="tx1"/>
                </a:solidFill>
                <a:cs typeface="Arial" panose="020B0604020202020204" pitchFamily="34" charset="0"/>
              </a:rPr>
              <a:t>.</a:t>
            </a:r>
          </a:p>
          <a:p>
            <a:pPr algn="just"/>
            <a:r>
              <a:rPr lang="en-US" sz="2100" dirty="0">
                <a:solidFill>
                  <a:schemeClr val="tx1"/>
                </a:solidFill>
                <a:cs typeface="Arial" panose="020B0604020202020204" pitchFamily="34" charset="0"/>
              </a:rPr>
              <a:t>Investigation after damage is </a:t>
            </a:r>
            <a:r>
              <a:rPr lang="en-US" sz="2100" b="1" dirty="0">
                <a:solidFill>
                  <a:schemeClr val="tx1"/>
                </a:solidFill>
                <a:cs typeface="Arial" panose="020B0604020202020204" pitchFamily="34" charset="0"/>
              </a:rPr>
              <a:t>"downstream"</a:t>
            </a:r>
          </a:p>
          <a:p>
            <a:pPr algn="just"/>
            <a:r>
              <a:rPr lang="en-US" sz="2100" dirty="0">
                <a:solidFill>
                  <a:schemeClr val="tx1"/>
                </a:solidFill>
                <a:cs typeface="Arial" panose="020B0604020202020204" pitchFamily="34" charset="0"/>
              </a:rPr>
              <a:t>Certification may be either </a:t>
            </a:r>
            <a:r>
              <a:rPr lang="en-US" sz="2100" b="1" dirty="0">
                <a:solidFill>
                  <a:schemeClr val="tx1"/>
                </a:solidFill>
                <a:cs typeface="Arial" panose="020B0604020202020204" pitchFamily="34" charset="0"/>
              </a:rPr>
              <a:t>"upstream"</a:t>
            </a:r>
            <a:r>
              <a:rPr lang="en-US" sz="2100" dirty="0">
                <a:solidFill>
                  <a:schemeClr val="tx1"/>
                </a:solidFill>
                <a:cs typeface="Arial" panose="020B0604020202020204" pitchFamily="34" charset="0"/>
              </a:rPr>
              <a:t> or </a:t>
            </a:r>
            <a:r>
              <a:rPr lang="en-US" sz="2100" b="1" dirty="0">
                <a:solidFill>
                  <a:schemeClr val="tx1"/>
                </a:solidFill>
                <a:cs typeface="Arial" panose="020B0604020202020204" pitchFamily="34" charset="0"/>
              </a:rPr>
              <a:t>"downstream"</a:t>
            </a:r>
            <a:endParaRPr lang="es-MX" sz="2100" b="1" dirty="0">
              <a:solidFill>
                <a:schemeClr val="tx1"/>
              </a:solidFill>
              <a:cs typeface="Arial" panose="020B0604020202020204" pitchFamily="34" charset="0"/>
            </a:endParaRPr>
          </a:p>
        </p:txBody>
      </p:sp>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648" y="70618"/>
            <a:ext cx="1695679" cy="1695679"/>
          </a:xfrm>
          <a:prstGeom prst="rect">
            <a:avLst/>
          </a:prstGeom>
          <a:ln>
            <a:noFill/>
          </a:ln>
          <a:effectLst>
            <a:outerShdw blurRad="292100" dist="139700" dir="2700000" algn="tl" rotWithShape="0">
              <a:srgbClr val="333333">
                <a:alpha val="65000"/>
              </a:srgbClr>
            </a:outerShdw>
          </a:effectLst>
        </p:spPr>
      </p:pic>
      <p:pic>
        <p:nvPicPr>
          <p:cNvPr id="11" name="Picture 3">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6789" y="6132001"/>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64243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4153524" y="1254268"/>
            <a:ext cx="4990476" cy="5592302"/>
            <a:chOff x="4153524" y="1265698"/>
            <a:chExt cx="4990476" cy="5592302"/>
          </a:xfrm>
        </p:grpSpPr>
        <p:pic>
          <p:nvPicPr>
            <p:cNvPr id="7" name="Imagen 6"/>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5" name="Título 4"/>
          <p:cNvSpPr>
            <a:spLocks noGrp="1"/>
          </p:cNvSpPr>
          <p:nvPr>
            <p:ph type="title"/>
          </p:nvPr>
        </p:nvSpPr>
        <p:spPr>
          <a:xfrm>
            <a:off x="0" y="1123838"/>
            <a:ext cx="2579914" cy="4601183"/>
          </a:xfrm>
        </p:spPr>
        <p:txBody>
          <a:bodyPr>
            <a:normAutofit/>
          </a:bodyPr>
          <a:lstStyle/>
          <a:p>
            <a:pPr algn="ctr"/>
            <a:br>
              <a:rPr lang="es-MX" sz="2800" dirty="0"/>
            </a:br>
            <a:br>
              <a:rPr lang="es-MX" sz="2800" dirty="0"/>
            </a:br>
            <a:r>
              <a:rPr lang="es-MX" sz="2800" dirty="0"/>
              <a:t>INTRODUCTION TO</a:t>
            </a:r>
            <a:br>
              <a:rPr lang="es-MX" sz="2800" dirty="0"/>
            </a:br>
            <a:r>
              <a:rPr lang="es-MX" sz="2800" dirty="0"/>
              <a:t>MARINE</a:t>
            </a:r>
            <a:br>
              <a:rPr lang="es-MX" sz="2800" dirty="0"/>
            </a:br>
            <a:r>
              <a:rPr lang="es-MX" sz="2800" dirty="0"/>
              <a:t>CARGO SURVEY</a:t>
            </a:r>
            <a:br>
              <a:rPr lang="es-MX" sz="2800" dirty="0"/>
            </a:br>
            <a:br>
              <a:rPr lang="es-MX" sz="2800" dirty="0"/>
            </a:br>
            <a:r>
              <a:rPr lang="es-MX"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TYPES OF SURVEYS</a:t>
            </a:r>
            <a:br>
              <a:rPr lang="es-MX" sz="2800" b="1" dirty="0">
                <a:solidFill>
                  <a:schemeClr val="tx1"/>
                </a:solidFill>
                <a:latin typeface="Arial" panose="020B0604020202020204" pitchFamily="34" charset="0"/>
                <a:cs typeface="Arial" panose="020B0604020202020204" pitchFamily="34" charset="0"/>
              </a:rPr>
            </a:br>
            <a:endParaRPr lang="es-MX" sz="2800" dirty="0"/>
          </a:p>
        </p:txBody>
      </p:sp>
      <p:pic>
        <p:nvPicPr>
          <p:cNvPr id="12" name="Imagen 11"/>
          <p:cNvPicPr>
            <a:picLocks noChangeAspect="1"/>
          </p:cNvPicPr>
          <p:nvPr/>
        </p:nvPicPr>
        <p:blipFill rotWithShape="1">
          <a:blip r:embed="rId4">
            <a:extLst>
              <a:ext uri="{28A0092B-C50C-407E-A947-70E740481C1C}">
                <a14:useLocalDpi xmlns:a14="http://schemas.microsoft.com/office/drawing/2010/main" val="0"/>
              </a:ext>
            </a:extLst>
          </a:blip>
          <a:srcRect l="1015" t="-3501" r="-1355" b="37066"/>
          <a:stretch/>
        </p:blipFill>
        <p:spPr>
          <a:xfrm>
            <a:off x="2718318" y="2737080"/>
            <a:ext cx="2930387" cy="3097051"/>
          </a:xfrm>
          <a:prstGeom prst="rect">
            <a:avLst/>
          </a:prstGeom>
          <a:ln w="28575">
            <a:solidFill>
              <a:srgbClr val="FFC000"/>
            </a:solidFill>
          </a:ln>
        </p:spPr>
      </p:pic>
      <p:pic>
        <p:nvPicPr>
          <p:cNvPr id="10" name="Imagen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7555" y="752583"/>
            <a:ext cx="2851150" cy="2138362"/>
          </a:xfrm>
          <a:prstGeom prst="rect">
            <a:avLst/>
          </a:prstGeom>
          <a:ln w="28575">
            <a:solidFill>
              <a:srgbClr val="FFC000"/>
            </a:solidFill>
          </a:ln>
        </p:spPr>
      </p:pic>
      <p:pic>
        <p:nvPicPr>
          <p:cNvPr id="11" name="Imagen 10"/>
          <p:cNvPicPr>
            <a:picLocks noChangeAspect="1"/>
          </p:cNvPicPr>
          <p:nvPr/>
        </p:nvPicPr>
        <p:blipFill rotWithShape="1">
          <a:blip r:embed="rId6">
            <a:extLst>
              <a:ext uri="{28A0092B-C50C-407E-A947-70E740481C1C}">
                <a14:useLocalDpi xmlns:a14="http://schemas.microsoft.com/office/drawing/2010/main" val="0"/>
              </a:ext>
            </a:extLst>
          </a:blip>
          <a:srcRect l="23343" r="16741"/>
          <a:stretch/>
        </p:blipFill>
        <p:spPr>
          <a:xfrm>
            <a:off x="5648705" y="752585"/>
            <a:ext cx="2983775" cy="5081546"/>
          </a:xfrm>
          <a:prstGeom prst="rect">
            <a:avLst/>
          </a:prstGeom>
          <a:ln w="28575">
            <a:solidFill>
              <a:srgbClr val="FFC000"/>
            </a:solidFill>
          </a:ln>
        </p:spPr>
      </p:pic>
      <p:pic>
        <p:nvPicPr>
          <p:cNvPr id="13" name="Imagen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9049" y="152930"/>
            <a:ext cx="1941816" cy="1941816"/>
          </a:xfrm>
          <a:prstGeom prst="rect">
            <a:avLst/>
          </a:prstGeom>
        </p:spPr>
      </p:pic>
      <p:pic>
        <p:nvPicPr>
          <p:cNvPr id="15" name="Picture 3">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6789" y="6132001"/>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10623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4153524" y="1254268"/>
            <a:ext cx="4990476" cy="5592302"/>
            <a:chOff x="4153524" y="1265698"/>
            <a:chExt cx="4990476" cy="5592302"/>
          </a:xfrm>
        </p:grpSpPr>
        <p:pic>
          <p:nvPicPr>
            <p:cNvPr id="7" name="Imagen 6"/>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5" name="Título 4"/>
          <p:cNvSpPr>
            <a:spLocks noGrp="1"/>
          </p:cNvSpPr>
          <p:nvPr>
            <p:ph type="title"/>
          </p:nvPr>
        </p:nvSpPr>
        <p:spPr>
          <a:xfrm>
            <a:off x="0" y="1123838"/>
            <a:ext cx="2579914" cy="4601183"/>
          </a:xfrm>
        </p:spPr>
        <p:txBody>
          <a:bodyPr>
            <a:normAutofit/>
          </a:bodyPr>
          <a:lstStyle/>
          <a:p>
            <a:pPr algn="ctr"/>
            <a:br>
              <a:rPr lang="es-MX" sz="2800" dirty="0"/>
            </a:br>
            <a:br>
              <a:rPr lang="es-MX" sz="2800" dirty="0"/>
            </a:br>
            <a:r>
              <a:rPr lang="es-MX" sz="2800" dirty="0"/>
              <a:t>INTRODUCTION TO</a:t>
            </a:r>
            <a:br>
              <a:rPr lang="es-MX" sz="2800" dirty="0"/>
            </a:br>
            <a:r>
              <a:rPr lang="es-MX" sz="2800" dirty="0"/>
              <a:t>MARINE</a:t>
            </a:r>
            <a:br>
              <a:rPr lang="es-MX" sz="2800" dirty="0"/>
            </a:br>
            <a:r>
              <a:rPr lang="es-MX" sz="2800" dirty="0"/>
              <a:t>CARGO SURVEY</a:t>
            </a:r>
            <a:br>
              <a:rPr lang="es-MX" sz="2800" dirty="0"/>
            </a:br>
            <a:br>
              <a:rPr lang="es-MX" sz="2800" dirty="0"/>
            </a:br>
            <a:r>
              <a:rPr lang="es-MX"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TYPES OF SURVEYS</a:t>
            </a:r>
            <a:br>
              <a:rPr lang="es-MX" sz="2800" b="1" dirty="0">
                <a:solidFill>
                  <a:schemeClr val="tx1"/>
                </a:solidFill>
                <a:latin typeface="Arial" panose="020B0604020202020204" pitchFamily="34" charset="0"/>
                <a:cs typeface="Arial" panose="020B0604020202020204" pitchFamily="34" charset="0"/>
              </a:rPr>
            </a:br>
            <a:endParaRPr lang="es-MX" sz="2800" dirty="0"/>
          </a:p>
        </p:txBody>
      </p:sp>
      <p:pic>
        <p:nvPicPr>
          <p:cNvPr id="9" name="Imagen 8"/>
          <p:cNvPicPr>
            <a:picLocks noChangeAspect="1"/>
          </p:cNvPicPr>
          <p:nvPr/>
        </p:nvPicPr>
        <p:blipFill rotWithShape="1">
          <a:blip r:embed="rId4">
            <a:extLst>
              <a:ext uri="{28A0092B-C50C-407E-A947-70E740481C1C}">
                <a14:useLocalDpi xmlns:a14="http://schemas.microsoft.com/office/drawing/2010/main" val="0"/>
              </a:ext>
            </a:extLst>
          </a:blip>
          <a:srcRect l="14195" r="16090"/>
          <a:stretch/>
        </p:blipFill>
        <p:spPr>
          <a:xfrm>
            <a:off x="5918936" y="756229"/>
            <a:ext cx="2738395" cy="3361786"/>
          </a:xfrm>
          <a:prstGeom prst="rect">
            <a:avLst/>
          </a:prstGeom>
          <a:solidFill>
            <a:schemeClr val="accent2"/>
          </a:solidFill>
          <a:ln w="28575">
            <a:solidFill>
              <a:srgbClr val="FFC000"/>
            </a:solidFill>
          </a:ln>
        </p:spPr>
      </p:pic>
      <p:pic>
        <p:nvPicPr>
          <p:cNvPr id="13" name="Imagen 12"/>
          <p:cNvPicPr>
            <a:picLocks noChangeAspect="1"/>
          </p:cNvPicPr>
          <p:nvPr/>
        </p:nvPicPr>
        <p:blipFill rotWithShape="1">
          <a:blip r:embed="rId5">
            <a:extLst>
              <a:ext uri="{28A0092B-C50C-407E-A947-70E740481C1C}">
                <a14:useLocalDpi xmlns:a14="http://schemas.microsoft.com/office/drawing/2010/main" val="0"/>
              </a:ext>
            </a:extLst>
          </a:blip>
          <a:srcRect r="22053"/>
          <a:stretch/>
        </p:blipFill>
        <p:spPr>
          <a:xfrm>
            <a:off x="5900529" y="4122081"/>
            <a:ext cx="2756802" cy="1382559"/>
          </a:xfrm>
          <a:prstGeom prst="rect">
            <a:avLst/>
          </a:prstGeom>
          <a:solidFill>
            <a:schemeClr val="accent2"/>
          </a:solidFill>
          <a:ln w="28575">
            <a:solidFill>
              <a:srgbClr val="FFC000"/>
            </a:solidFill>
          </a:ln>
        </p:spPr>
      </p:pic>
      <p:pic>
        <p:nvPicPr>
          <p:cNvPr id="3" name="Imagen 2"/>
          <p:cNvPicPr>
            <a:picLocks noChangeAspect="1"/>
          </p:cNvPicPr>
          <p:nvPr/>
        </p:nvPicPr>
        <p:blipFill rotWithShape="1">
          <a:blip r:embed="rId6">
            <a:extLst>
              <a:ext uri="{28A0092B-C50C-407E-A947-70E740481C1C}">
                <a14:useLocalDpi xmlns:a14="http://schemas.microsoft.com/office/drawing/2010/main" val="0"/>
              </a:ext>
            </a:extLst>
          </a:blip>
          <a:srcRect l="13983" r="27431" b="3861"/>
          <a:stretch/>
        </p:blipFill>
        <p:spPr>
          <a:xfrm>
            <a:off x="3058518" y="2876685"/>
            <a:ext cx="2843679" cy="2627955"/>
          </a:xfrm>
          <a:prstGeom prst="rect">
            <a:avLst/>
          </a:prstGeom>
          <a:solidFill>
            <a:schemeClr val="accent2"/>
          </a:solidFill>
          <a:ln w="28575">
            <a:solidFill>
              <a:srgbClr val="FFC000"/>
            </a:solidFill>
          </a:ln>
        </p:spPr>
      </p:pic>
      <p:pic>
        <p:nvPicPr>
          <p:cNvPr id="2" name="Imagen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58519" y="756229"/>
            <a:ext cx="2843679" cy="2120456"/>
          </a:xfrm>
          <a:prstGeom prst="rect">
            <a:avLst/>
          </a:prstGeom>
          <a:solidFill>
            <a:schemeClr val="accent2"/>
          </a:solidFill>
          <a:ln w="28575">
            <a:solidFill>
              <a:srgbClr val="FFC000"/>
            </a:solidFill>
          </a:ln>
        </p:spPr>
      </p:pic>
      <p:pic>
        <p:nvPicPr>
          <p:cNvPr id="14" name="Imagen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9049" y="152930"/>
            <a:ext cx="1941816" cy="1941816"/>
          </a:xfrm>
          <a:prstGeom prst="rect">
            <a:avLst/>
          </a:prstGeom>
        </p:spPr>
      </p:pic>
      <p:pic>
        <p:nvPicPr>
          <p:cNvPr id="12" name="Picture 3">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6789" y="6132001"/>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01751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4153524" y="1256387"/>
            <a:ext cx="4990476" cy="5592302"/>
            <a:chOff x="4153524" y="1265698"/>
            <a:chExt cx="4990476" cy="5592302"/>
          </a:xfrm>
        </p:grpSpPr>
        <p:pic>
          <p:nvPicPr>
            <p:cNvPr id="7" name="Imagen 6"/>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5" name="Título 4"/>
          <p:cNvSpPr>
            <a:spLocks noGrp="1"/>
          </p:cNvSpPr>
          <p:nvPr>
            <p:ph type="title"/>
          </p:nvPr>
        </p:nvSpPr>
        <p:spPr>
          <a:xfrm>
            <a:off x="0" y="1123838"/>
            <a:ext cx="2636874" cy="4601183"/>
          </a:xfrm>
        </p:spPr>
        <p:txBody>
          <a:bodyPr>
            <a:normAutofit/>
          </a:bodyPr>
          <a:lstStyle/>
          <a:p>
            <a:pPr algn="ctr"/>
            <a:br>
              <a:rPr lang="es-MX" sz="2800" dirty="0"/>
            </a:br>
            <a:r>
              <a:rPr lang="es-MX" sz="2800" dirty="0" err="1"/>
              <a:t>Evaluation</a:t>
            </a:r>
            <a:r>
              <a:rPr lang="es-MX" sz="2800" dirty="0"/>
              <a:t> </a:t>
            </a:r>
            <a:br>
              <a:rPr lang="es-MX" sz="2800" dirty="0"/>
            </a:br>
            <a:br>
              <a:rPr lang="es-MX" sz="2800" dirty="0"/>
            </a:br>
            <a:r>
              <a:rPr lang="es-MX" sz="2800" b="1" dirty="0"/>
              <a:t>Day</a:t>
            </a:r>
            <a:br>
              <a:rPr lang="es-MX" sz="2800" b="1" dirty="0"/>
            </a:br>
            <a:r>
              <a:rPr lang="es-MX" sz="2800" b="1" dirty="0"/>
              <a:t>1</a:t>
            </a:r>
            <a:br>
              <a:rPr lang="es-MX" sz="2800" b="1" dirty="0">
                <a:solidFill>
                  <a:schemeClr val="tx1"/>
                </a:solidFill>
                <a:latin typeface="Arial" panose="020B0604020202020204" pitchFamily="34" charset="0"/>
                <a:cs typeface="Arial" panose="020B0604020202020204" pitchFamily="34" charset="0"/>
              </a:rPr>
            </a:br>
            <a:endParaRPr lang="es-MX" sz="2800" dirty="0"/>
          </a:p>
        </p:txBody>
      </p:sp>
      <p:sp>
        <p:nvSpPr>
          <p:cNvPr id="2" name="Marcador de contenido 1"/>
          <p:cNvSpPr>
            <a:spLocks noGrp="1"/>
          </p:cNvSpPr>
          <p:nvPr>
            <p:ph idx="1"/>
          </p:nvPr>
        </p:nvSpPr>
        <p:spPr>
          <a:xfrm>
            <a:off x="2636874" y="1088588"/>
            <a:ext cx="6205197" cy="4091554"/>
          </a:xfrm>
        </p:spPr>
        <p:txBody>
          <a:bodyPr>
            <a:normAutofit/>
          </a:bodyPr>
          <a:lstStyle/>
          <a:p>
            <a:pPr marL="0" indent="0" algn="ctr">
              <a:buNone/>
            </a:pPr>
            <a:r>
              <a:rPr lang="en-US" sz="2100" b="1" dirty="0">
                <a:solidFill>
                  <a:schemeClr val="tx1"/>
                </a:solidFill>
                <a:cs typeface="Arial" panose="020B0604020202020204" pitchFamily="34" charset="0"/>
              </a:rPr>
              <a:t>Congratulations !!</a:t>
            </a:r>
          </a:p>
          <a:p>
            <a:pPr marL="0" indent="0" algn="ctr">
              <a:buNone/>
            </a:pPr>
            <a:r>
              <a:rPr lang="en-US" sz="2100" dirty="0">
                <a:solidFill>
                  <a:schemeClr val="tx1"/>
                </a:solidFill>
                <a:cs typeface="Arial" panose="020B0604020202020204" pitchFamily="34" charset="0"/>
              </a:rPr>
              <a:t>You finished the day 1.</a:t>
            </a:r>
          </a:p>
          <a:p>
            <a:pPr marL="0" indent="0" algn="ctr">
              <a:buNone/>
            </a:pPr>
            <a:r>
              <a:rPr lang="en-US" sz="2100" dirty="0">
                <a:solidFill>
                  <a:schemeClr val="tx1"/>
                </a:solidFill>
                <a:cs typeface="Arial" panose="020B0604020202020204" pitchFamily="34" charset="0"/>
              </a:rPr>
              <a:t>Now we are going to make this small evaluation.</a:t>
            </a:r>
          </a:p>
          <a:p>
            <a:pPr marL="0" indent="0" algn="ctr">
              <a:buNone/>
            </a:pPr>
            <a:r>
              <a:rPr lang="en-US" sz="2100" dirty="0">
                <a:solidFill>
                  <a:schemeClr val="tx1"/>
                </a:solidFill>
                <a:cs typeface="Arial" panose="020B0604020202020204" pitchFamily="34" charset="0"/>
              </a:rPr>
              <a:t>Please click on the following link to open the file</a:t>
            </a:r>
          </a:p>
          <a:p>
            <a:pPr marL="0" indent="0" algn="ctr">
              <a:buNone/>
            </a:pPr>
            <a:r>
              <a:rPr lang="en-US" sz="2100" b="1" dirty="0">
                <a:solidFill>
                  <a:schemeClr val="tx1"/>
                </a:solidFill>
                <a:cs typeface="Arial" panose="020B0604020202020204" pitchFamily="34" charset="0"/>
                <a:hlinkClick r:id="rId5" action="ppaction://hlinkfile"/>
              </a:rPr>
              <a:t>Evaluation File</a:t>
            </a:r>
            <a:endParaRPr lang="es-MX" sz="2100" b="1" dirty="0">
              <a:solidFill>
                <a:schemeClr val="tx1"/>
              </a:solidFill>
              <a:cs typeface="Arial" panose="020B0604020202020204" pitchFamily="34" charset="0"/>
            </a:endParaRPr>
          </a:p>
        </p:txBody>
      </p:sp>
      <p:pic>
        <p:nvPicPr>
          <p:cNvPr id="3" name="2 Imagen"/>
          <p:cNvPicPr>
            <a:picLocks noChangeAspect="1"/>
          </p:cNvPicPr>
          <p:nvPr/>
        </p:nvPicPr>
        <p:blipFill>
          <a:blip r:embed="rId6">
            <a:extLst>
              <a:ext uri="{BEBA8EAE-BF5A-486C-A8C5-ECC9F3942E4B}">
                <a14:imgProps xmlns:a14="http://schemas.microsoft.com/office/drawing/2010/main">
                  <a14:imgLayer r:embed="rId7">
                    <a14:imgEffect>
                      <a14:backgroundRemoval t="6957" b="86957" l="6667" r="86667">
                        <a14:backgroundMark x1="41739" y1="94493" x2="41739" y2="94493"/>
                        <a14:backgroundMark x1="95362" y1="72174" x2="95362" y2="72174"/>
                        <a14:backgroundMark x1="1739" y1="58551" x2="1739" y2="58551"/>
                        <a14:backgroundMark x1="27826" y1="2029" x2="27826" y2="2029"/>
                        <a14:backgroundMark x1="73913" y1="1449" x2="73913" y2="1449"/>
                        <a14:backgroundMark x1="97101" y1="19710" x2="97101" y2="19710"/>
                        <a14:backgroundMark x1="73913" y1="15652" x2="73913" y2="15652"/>
                        <a14:backgroundMark x1="17101" y1="12754" x2="17101" y2="12754"/>
                        <a14:backgroundMark x1="3478" y1="17391" x2="3478" y2="17391"/>
                      </a14:backgroundRemoval>
                    </a14:imgEffect>
                  </a14:imgLayer>
                </a14:imgProps>
              </a:ext>
              <a:ext uri="{28A0092B-C50C-407E-A947-70E740481C1C}">
                <a14:useLocalDpi xmlns:a14="http://schemas.microsoft.com/office/drawing/2010/main" val="0"/>
              </a:ext>
            </a:extLst>
          </a:blip>
          <a:stretch>
            <a:fillRect/>
          </a:stretch>
        </p:blipFill>
        <p:spPr>
          <a:xfrm>
            <a:off x="229896" y="-53202"/>
            <a:ext cx="2283581" cy="2283581"/>
          </a:xfrm>
          <a:prstGeom prst="rect">
            <a:avLst/>
          </a:prstGeom>
        </p:spPr>
      </p:pic>
      <p:pic>
        <p:nvPicPr>
          <p:cNvPr id="10" name="Picture 3">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6789" y="6132001"/>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65172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sp>
        <p:nvSpPr>
          <p:cNvPr id="2" name="Título 1"/>
          <p:cNvSpPr>
            <a:spLocks noGrp="1"/>
          </p:cNvSpPr>
          <p:nvPr>
            <p:ph type="title"/>
          </p:nvPr>
        </p:nvSpPr>
        <p:spPr>
          <a:xfrm>
            <a:off x="0" y="1123838"/>
            <a:ext cx="2526889" cy="4601183"/>
          </a:xfrm>
        </p:spPr>
        <p:txBody>
          <a:bodyPr>
            <a:normAutofit/>
          </a:bodyPr>
          <a:lstStyle/>
          <a:p>
            <a:pPr algn="ctr"/>
            <a:br>
              <a:rPr lang="en-US" sz="4800" b="1" dirty="0">
                <a:effectLst>
                  <a:outerShdw blurRad="38100" dist="38100" dir="2700000" algn="tl">
                    <a:srgbClr val="000000">
                      <a:alpha val="43137"/>
                    </a:srgbClr>
                  </a:outerShdw>
                </a:effectLst>
              </a:rPr>
            </a:br>
            <a:r>
              <a:rPr lang="en-US" sz="4800" b="1" dirty="0">
                <a:effectLst>
                  <a:outerShdw blurRad="38100" dist="38100" dir="2700000" algn="tl">
                    <a:srgbClr val="000000">
                      <a:alpha val="43137"/>
                    </a:srgbClr>
                  </a:outerShdw>
                </a:effectLst>
              </a:rPr>
              <a:t>DAY </a:t>
            </a:r>
            <a:br>
              <a:rPr lang="en-US" sz="4800" b="1" dirty="0">
                <a:effectLst>
                  <a:outerShdw blurRad="38100" dist="38100" dir="2700000" algn="tl">
                    <a:srgbClr val="000000">
                      <a:alpha val="43137"/>
                    </a:srgbClr>
                  </a:outerShdw>
                </a:effectLst>
              </a:rPr>
            </a:br>
            <a:r>
              <a:rPr lang="en-US" sz="4800" b="1" dirty="0">
                <a:effectLst>
                  <a:outerShdw blurRad="38100" dist="38100" dir="2700000" algn="tl">
                    <a:srgbClr val="000000">
                      <a:alpha val="43137"/>
                    </a:srgbClr>
                  </a:outerShdw>
                </a:effectLst>
              </a:rPr>
              <a:t>ONE</a:t>
            </a:r>
            <a:endParaRPr lang="es-MX" sz="4800" b="1" dirty="0">
              <a:effectLst>
                <a:outerShdw blurRad="38100" dist="38100" dir="2700000" algn="tl">
                  <a:srgbClr val="000000">
                    <a:alpha val="43137"/>
                  </a:srgbClr>
                </a:outerShdw>
              </a:effectLst>
            </a:endParaRPr>
          </a:p>
        </p:txBody>
      </p:sp>
      <p:sp>
        <p:nvSpPr>
          <p:cNvPr id="3" name="Marcador de contenido 2"/>
          <p:cNvSpPr>
            <a:spLocks noGrp="1"/>
          </p:cNvSpPr>
          <p:nvPr>
            <p:ph idx="1"/>
          </p:nvPr>
        </p:nvSpPr>
        <p:spPr/>
        <p:txBody>
          <a:bodyPr>
            <a:normAutofit/>
          </a:bodyPr>
          <a:lstStyle/>
          <a:p>
            <a:pPr marL="0" indent="0" algn="ctr">
              <a:lnSpc>
                <a:spcPct val="100000"/>
              </a:lnSpc>
              <a:spcBef>
                <a:spcPts val="0"/>
              </a:spcBef>
              <a:buNone/>
            </a:pPr>
            <a:r>
              <a:rPr lang="es-MX" sz="4800" b="1" dirty="0">
                <a:solidFill>
                  <a:schemeClr val="tx1"/>
                </a:solidFill>
                <a:latin typeface="Arial" panose="020B0604020202020204" pitchFamily="34" charset="0"/>
                <a:cs typeface="Arial" panose="020B0604020202020204" pitchFamily="34" charset="0"/>
              </a:rPr>
              <a:t>Fin</a:t>
            </a:r>
          </a:p>
          <a:p>
            <a:pPr marL="0" indent="0" algn="ctr">
              <a:lnSpc>
                <a:spcPct val="100000"/>
              </a:lnSpc>
              <a:spcBef>
                <a:spcPts val="0"/>
              </a:spcBef>
              <a:buNone/>
            </a:pPr>
            <a:r>
              <a:rPr lang="es-MX" sz="4800" b="1" dirty="0">
                <a:solidFill>
                  <a:schemeClr val="tx1"/>
                </a:solidFill>
                <a:latin typeface="Arial" panose="020B0604020202020204" pitchFamily="34" charset="0"/>
                <a:cs typeface="Arial" panose="020B0604020202020204" pitchFamily="34" charset="0"/>
              </a:rPr>
              <a:t> del </a:t>
            </a:r>
          </a:p>
          <a:p>
            <a:pPr marL="0" indent="0" algn="ctr">
              <a:lnSpc>
                <a:spcPct val="100000"/>
              </a:lnSpc>
              <a:spcBef>
                <a:spcPts val="0"/>
              </a:spcBef>
              <a:buNone/>
            </a:pPr>
            <a:r>
              <a:rPr lang="es-MX" sz="4800" b="1" dirty="0">
                <a:solidFill>
                  <a:schemeClr val="tx1"/>
                </a:solidFill>
                <a:latin typeface="Arial" panose="020B0604020202020204" pitchFamily="34" charset="0"/>
                <a:cs typeface="Arial" panose="020B0604020202020204" pitchFamily="34" charset="0"/>
              </a:rPr>
              <a:t>Modulo </a:t>
            </a:r>
            <a:endParaRPr lang="es-MX" sz="4800" dirty="0">
              <a:solidFill>
                <a:schemeClr val="tx1"/>
              </a:solidFill>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62" y="302784"/>
            <a:ext cx="2583012" cy="27589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663549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sp>
        <p:nvSpPr>
          <p:cNvPr id="2" name="Título 1"/>
          <p:cNvSpPr>
            <a:spLocks noGrp="1"/>
          </p:cNvSpPr>
          <p:nvPr>
            <p:ph type="title"/>
          </p:nvPr>
        </p:nvSpPr>
        <p:spPr/>
        <p:txBody>
          <a:bodyPr/>
          <a:lstStyle/>
          <a:p>
            <a:pPr algn="ctr"/>
            <a:r>
              <a:rPr lang="en-US" dirty="0"/>
              <a:t>MISSION </a:t>
            </a:r>
            <a:br>
              <a:rPr lang="en-US" dirty="0"/>
            </a:br>
            <a:endParaRPr lang="es-MX" dirty="0"/>
          </a:p>
        </p:txBody>
      </p:sp>
      <p:sp>
        <p:nvSpPr>
          <p:cNvPr id="3" name="Marcador de contenido 2"/>
          <p:cNvSpPr>
            <a:spLocks noGrp="1"/>
          </p:cNvSpPr>
          <p:nvPr>
            <p:ph idx="1"/>
          </p:nvPr>
        </p:nvSpPr>
        <p:spPr>
          <a:xfrm>
            <a:off x="2609850" y="781050"/>
            <a:ext cx="6232221" cy="5334000"/>
          </a:xfrm>
        </p:spPr>
        <p:txBody>
          <a:bodyPr>
            <a:normAutofit/>
          </a:bodyPr>
          <a:lstStyle/>
          <a:p>
            <a:pPr marL="0" indent="0" algn="just">
              <a:buNone/>
            </a:pPr>
            <a:r>
              <a:rPr lang="en-US" sz="2200" b="1" dirty="0" err="1">
                <a:solidFill>
                  <a:schemeClr val="tx1"/>
                </a:solidFill>
              </a:rPr>
              <a:t>TransGlobal</a:t>
            </a:r>
            <a:r>
              <a:rPr lang="en-US" sz="2200" b="1" dirty="0">
                <a:solidFill>
                  <a:schemeClr val="tx1"/>
                </a:solidFill>
              </a:rPr>
              <a:t> SOS </a:t>
            </a:r>
            <a:r>
              <a:rPr lang="en-US" sz="2200" dirty="0">
                <a:solidFill>
                  <a:schemeClr val="tx1"/>
                </a:solidFill>
              </a:rPr>
              <a:t>is to provide world class services, through the commitment and collaboration of our staff and shareholders, satisfying our customers requirements by offering a service that will ensure effectiveness in all processes creating added value.</a:t>
            </a:r>
            <a:endParaRPr lang="es-MX" sz="2200" dirty="0">
              <a:solidFill>
                <a:schemeClr val="tx1"/>
              </a:solidFill>
            </a:endParaRP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627" y="225468"/>
            <a:ext cx="1487899" cy="1487899"/>
          </a:xfrm>
          <a:prstGeom prst="rect">
            <a:avLst/>
          </a:prstGeom>
          <a:ln>
            <a:noFill/>
          </a:ln>
          <a:effectLst>
            <a:outerShdw blurRad="292100" dist="139700" dir="2700000" algn="tl" rotWithShape="0">
              <a:srgbClr val="333333">
                <a:alpha val="65000"/>
              </a:srgbClr>
            </a:outerShdw>
          </a:effectLst>
        </p:spPr>
      </p:pic>
      <p:pic>
        <p:nvPicPr>
          <p:cNvPr id="7" name="Picture 3">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7691" y="6170188"/>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430195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sp>
        <p:nvSpPr>
          <p:cNvPr id="2" name="Título 1"/>
          <p:cNvSpPr>
            <a:spLocks noGrp="1"/>
          </p:cNvSpPr>
          <p:nvPr>
            <p:ph type="title"/>
          </p:nvPr>
        </p:nvSpPr>
        <p:spPr>
          <a:xfrm>
            <a:off x="0" y="1123838"/>
            <a:ext cx="2526889" cy="4601183"/>
          </a:xfrm>
        </p:spPr>
        <p:txBody>
          <a:bodyPr>
            <a:normAutofit/>
          </a:bodyPr>
          <a:lstStyle/>
          <a:p>
            <a:pPr algn="ctr"/>
            <a:br>
              <a:rPr lang="en-US" sz="4800" b="1" dirty="0">
                <a:effectLst>
                  <a:outerShdw blurRad="38100" dist="38100" dir="2700000" algn="tl">
                    <a:srgbClr val="000000">
                      <a:alpha val="43137"/>
                    </a:srgbClr>
                  </a:outerShdw>
                </a:effectLst>
              </a:rPr>
            </a:br>
            <a:r>
              <a:rPr lang="en-US" sz="4800" b="1" dirty="0">
                <a:effectLst>
                  <a:outerShdw blurRad="38100" dist="38100" dir="2700000" algn="tl">
                    <a:srgbClr val="000000">
                      <a:alpha val="43137"/>
                    </a:srgbClr>
                  </a:outerShdw>
                </a:effectLst>
              </a:rPr>
              <a:t>DAY </a:t>
            </a:r>
            <a:br>
              <a:rPr lang="en-US" sz="4800" b="1" dirty="0">
                <a:effectLst>
                  <a:outerShdw blurRad="38100" dist="38100" dir="2700000" algn="tl">
                    <a:srgbClr val="000000">
                      <a:alpha val="43137"/>
                    </a:srgbClr>
                  </a:outerShdw>
                </a:effectLst>
              </a:rPr>
            </a:br>
            <a:r>
              <a:rPr lang="en-US" sz="4800" b="1" dirty="0">
                <a:effectLst>
                  <a:outerShdw blurRad="38100" dist="38100" dir="2700000" algn="tl">
                    <a:srgbClr val="000000">
                      <a:alpha val="43137"/>
                    </a:srgbClr>
                  </a:outerShdw>
                </a:effectLst>
              </a:rPr>
              <a:t>ONE</a:t>
            </a:r>
            <a:endParaRPr lang="es-MX" sz="4800" b="1" dirty="0">
              <a:effectLst>
                <a:outerShdw blurRad="38100" dist="38100" dir="2700000" algn="tl">
                  <a:srgbClr val="000000">
                    <a:alpha val="43137"/>
                  </a:srgbClr>
                </a:outerShdw>
              </a:effectLst>
            </a:endParaRPr>
          </a:p>
        </p:txBody>
      </p:sp>
      <p:sp>
        <p:nvSpPr>
          <p:cNvPr id="3" name="Marcador de contenido 2"/>
          <p:cNvSpPr>
            <a:spLocks noGrp="1"/>
          </p:cNvSpPr>
          <p:nvPr>
            <p:ph idx="1"/>
          </p:nvPr>
        </p:nvSpPr>
        <p:spPr/>
        <p:txBody>
          <a:bodyPr>
            <a:normAutofit/>
          </a:bodyPr>
          <a:lstStyle/>
          <a:p>
            <a:pPr marL="0" indent="0" algn="ctr">
              <a:lnSpc>
                <a:spcPct val="100000"/>
              </a:lnSpc>
              <a:spcBef>
                <a:spcPts val="0"/>
              </a:spcBef>
              <a:buNone/>
            </a:pPr>
            <a:r>
              <a:rPr lang="es-MX" sz="5400" b="1" dirty="0">
                <a:solidFill>
                  <a:schemeClr val="tx1"/>
                </a:solidFill>
                <a:latin typeface="Arial" panose="020B0604020202020204" pitchFamily="34" charset="0"/>
                <a:cs typeface="Arial" panose="020B0604020202020204" pitchFamily="34" charset="0"/>
              </a:rPr>
              <a:t> PREGUNTAS </a:t>
            </a:r>
          </a:p>
          <a:p>
            <a:pPr marL="0" indent="0" algn="ctr">
              <a:lnSpc>
                <a:spcPct val="100000"/>
              </a:lnSpc>
              <a:spcBef>
                <a:spcPts val="0"/>
              </a:spcBef>
              <a:buNone/>
            </a:pPr>
            <a:r>
              <a:rPr lang="es-MX" sz="5400" b="1" dirty="0">
                <a:solidFill>
                  <a:schemeClr val="tx1"/>
                </a:solidFill>
                <a:latin typeface="Arial" panose="020B0604020202020204" pitchFamily="34" charset="0"/>
                <a:cs typeface="Arial" panose="020B0604020202020204" pitchFamily="34" charset="0"/>
              </a:rPr>
              <a:t>Y COMENTARIOS</a:t>
            </a:r>
          </a:p>
        </p:txBody>
      </p:sp>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62" y="302784"/>
            <a:ext cx="2583012" cy="27589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948656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sp>
        <p:nvSpPr>
          <p:cNvPr id="2" name="Título 1"/>
          <p:cNvSpPr>
            <a:spLocks noGrp="1"/>
          </p:cNvSpPr>
          <p:nvPr>
            <p:ph type="title"/>
          </p:nvPr>
        </p:nvSpPr>
        <p:spPr>
          <a:xfrm>
            <a:off x="0" y="1123838"/>
            <a:ext cx="2526889" cy="4601183"/>
          </a:xfrm>
        </p:spPr>
        <p:txBody>
          <a:bodyPr>
            <a:normAutofit/>
          </a:bodyPr>
          <a:lstStyle/>
          <a:p>
            <a:pPr algn="ctr"/>
            <a:br>
              <a:rPr lang="en-US" sz="4800" b="1" dirty="0">
                <a:effectLst>
                  <a:outerShdw blurRad="38100" dist="38100" dir="2700000" algn="tl">
                    <a:srgbClr val="000000">
                      <a:alpha val="43137"/>
                    </a:srgbClr>
                  </a:outerShdw>
                </a:effectLst>
              </a:rPr>
            </a:br>
            <a:r>
              <a:rPr lang="en-US" sz="4800" b="1" dirty="0">
                <a:effectLst>
                  <a:outerShdw blurRad="38100" dist="38100" dir="2700000" algn="tl">
                    <a:srgbClr val="000000">
                      <a:alpha val="43137"/>
                    </a:srgbClr>
                  </a:outerShdw>
                </a:effectLst>
              </a:rPr>
              <a:t>DAY </a:t>
            </a:r>
            <a:br>
              <a:rPr lang="en-US" sz="4800" b="1" dirty="0">
                <a:effectLst>
                  <a:outerShdw blurRad="38100" dist="38100" dir="2700000" algn="tl">
                    <a:srgbClr val="000000">
                      <a:alpha val="43137"/>
                    </a:srgbClr>
                  </a:outerShdw>
                </a:effectLst>
              </a:rPr>
            </a:br>
            <a:r>
              <a:rPr lang="en-US" sz="4800" b="1" dirty="0">
                <a:effectLst>
                  <a:outerShdw blurRad="38100" dist="38100" dir="2700000" algn="tl">
                    <a:srgbClr val="000000">
                      <a:alpha val="43137"/>
                    </a:srgbClr>
                  </a:outerShdw>
                </a:effectLst>
              </a:rPr>
              <a:t>ONE</a:t>
            </a:r>
            <a:endParaRPr lang="es-MX" sz="4800" b="1" dirty="0">
              <a:effectLst>
                <a:outerShdw blurRad="38100" dist="38100" dir="2700000" algn="tl">
                  <a:srgbClr val="000000">
                    <a:alpha val="43137"/>
                  </a:srgbClr>
                </a:outerShdw>
              </a:effectLst>
            </a:endParaRPr>
          </a:p>
        </p:txBody>
      </p:sp>
      <p:sp>
        <p:nvSpPr>
          <p:cNvPr id="3" name="Marcador de contenido 2"/>
          <p:cNvSpPr>
            <a:spLocks noGrp="1"/>
          </p:cNvSpPr>
          <p:nvPr>
            <p:ph idx="1"/>
          </p:nvPr>
        </p:nvSpPr>
        <p:spPr/>
        <p:txBody>
          <a:bodyPr>
            <a:normAutofit/>
          </a:bodyPr>
          <a:lstStyle/>
          <a:p>
            <a:pPr marL="0" indent="0" algn="ctr">
              <a:lnSpc>
                <a:spcPct val="100000"/>
              </a:lnSpc>
              <a:spcBef>
                <a:spcPts val="0"/>
              </a:spcBef>
              <a:buNone/>
            </a:pPr>
            <a:r>
              <a:rPr lang="es-MX" sz="5400" b="1" dirty="0">
                <a:solidFill>
                  <a:schemeClr val="tx1"/>
                </a:solidFill>
                <a:latin typeface="Arial" panose="020B0604020202020204" pitchFamily="34" charset="0"/>
                <a:cs typeface="Arial" panose="020B0604020202020204" pitchFamily="34" charset="0"/>
              </a:rPr>
              <a:t>DESPEDIDA</a:t>
            </a:r>
          </a:p>
        </p:txBody>
      </p:sp>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62" y="302784"/>
            <a:ext cx="2583012" cy="27589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320423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sp>
        <p:nvSpPr>
          <p:cNvPr id="2" name="Título 1"/>
          <p:cNvSpPr>
            <a:spLocks noGrp="1"/>
          </p:cNvSpPr>
          <p:nvPr>
            <p:ph type="title"/>
          </p:nvPr>
        </p:nvSpPr>
        <p:spPr>
          <a:xfrm>
            <a:off x="0" y="1123838"/>
            <a:ext cx="2526889" cy="4601183"/>
          </a:xfrm>
        </p:spPr>
        <p:txBody>
          <a:bodyPr>
            <a:normAutofit/>
          </a:bodyPr>
          <a:lstStyle/>
          <a:p>
            <a:pPr algn="ctr"/>
            <a:br>
              <a:rPr lang="en-US" sz="4800" b="1" dirty="0">
                <a:effectLst>
                  <a:outerShdw blurRad="38100" dist="38100" dir="2700000" algn="tl">
                    <a:srgbClr val="000000">
                      <a:alpha val="43137"/>
                    </a:srgbClr>
                  </a:outerShdw>
                </a:effectLst>
              </a:rPr>
            </a:br>
            <a:r>
              <a:rPr lang="en-US" sz="4800" b="1" dirty="0">
                <a:effectLst>
                  <a:outerShdw blurRad="38100" dist="38100" dir="2700000" algn="tl">
                    <a:srgbClr val="000000">
                      <a:alpha val="43137"/>
                    </a:srgbClr>
                  </a:outerShdw>
                </a:effectLst>
              </a:rPr>
              <a:t>DAY </a:t>
            </a:r>
            <a:br>
              <a:rPr lang="en-US" sz="4800" b="1" dirty="0">
                <a:effectLst>
                  <a:outerShdw blurRad="38100" dist="38100" dir="2700000" algn="tl">
                    <a:srgbClr val="000000">
                      <a:alpha val="43137"/>
                    </a:srgbClr>
                  </a:outerShdw>
                </a:effectLst>
              </a:rPr>
            </a:br>
            <a:r>
              <a:rPr lang="en-US" sz="4800" b="1" dirty="0">
                <a:effectLst>
                  <a:outerShdw blurRad="38100" dist="38100" dir="2700000" algn="tl">
                    <a:srgbClr val="000000">
                      <a:alpha val="43137"/>
                    </a:srgbClr>
                  </a:outerShdw>
                </a:effectLst>
              </a:rPr>
              <a:t>ONE</a:t>
            </a:r>
            <a:endParaRPr lang="es-MX" sz="4800" b="1" dirty="0">
              <a:effectLst>
                <a:outerShdw blurRad="38100" dist="38100" dir="2700000" algn="tl">
                  <a:srgbClr val="000000">
                    <a:alpha val="43137"/>
                  </a:srgbClr>
                </a:outerShdw>
              </a:effectLst>
            </a:endParaRPr>
          </a:p>
        </p:txBody>
      </p:sp>
      <p:sp>
        <p:nvSpPr>
          <p:cNvPr id="3" name="Marcador de contenido 2"/>
          <p:cNvSpPr>
            <a:spLocks noGrp="1"/>
          </p:cNvSpPr>
          <p:nvPr>
            <p:ph idx="1"/>
          </p:nvPr>
        </p:nvSpPr>
        <p:spPr/>
        <p:txBody>
          <a:bodyPr>
            <a:normAutofit/>
          </a:bodyPr>
          <a:lstStyle/>
          <a:p>
            <a:pPr marL="0" indent="0">
              <a:lnSpc>
                <a:spcPct val="100000"/>
              </a:lnSpc>
              <a:spcBef>
                <a:spcPts val="0"/>
              </a:spcBef>
              <a:buNone/>
            </a:pPr>
            <a:r>
              <a:rPr lang="es-MX" sz="2100" b="1" dirty="0">
                <a:solidFill>
                  <a:schemeClr val="tx1"/>
                </a:solidFill>
                <a:latin typeface="Arial" panose="020B0604020202020204" pitchFamily="34" charset="0"/>
                <a:cs typeface="Arial" panose="020B0604020202020204" pitchFamily="34" charset="0"/>
              </a:rPr>
              <a:t>OVERVIEW</a:t>
            </a:r>
          </a:p>
          <a:p>
            <a:pPr marL="0" indent="0">
              <a:lnSpc>
                <a:spcPct val="100000"/>
              </a:lnSpc>
              <a:spcBef>
                <a:spcPts val="0"/>
              </a:spcBef>
              <a:buNone/>
            </a:pPr>
            <a:endParaRPr lang="es-MX" sz="2100" dirty="0">
              <a:solidFill>
                <a:schemeClr val="tx1"/>
              </a:solidFill>
              <a:latin typeface="Arial" panose="020B0604020202020204" pitchFamily="34" charset="0"/>
              <a:cs typeface="Arial" panose="020B0604020202020204" pitchFamily="34" charset="0"/>
            </a:endParaRPr>
          </a:p>
          <a:p>
            <a:pPr marL="0" indent="0">
              <a:lnSpc>
                <a:spcPct val="100000"/>
              </a:lnSpc>
              <a:spcBef>
                <a:spcPts val="0"/>
              </a:spcBef>
              <a:buNone/>
            </a:pPr>
            <a:r>
              <a:rPr lang="es-MX" sz="2100" dirty="0">
                <a:solidFill>
                  <a:schemeClr val="tx1"/>
                </a:solidFill>
                <a:latin typeface="Arial" panose="020B0604020202020204" pitchFamily="34" charset="0"/>
                <a:cs typeface="Arial" panose="020B0604020202020204" pitchFamily="34" charset="0"/>
              </a:rPr>
              <a:t>In </a:t>
            </a:r>
            <a:r>
              <a:rPr lang="es-MX" sz="2100" dirty="0" err="1">
                <a:solidFill>
                  <a:schemeClr val="tx1"/>
                </a:solidFill>
                <a:latin typeface="Arial" panose="020B0604020202020204" pitchFamily="34" charset="0"/>
                <a:cs typeface="Arial" panose="020B0604020202020204" pitchFamily="34" charset="0"/>
              </a:rPr>
              <a:t>this</a:t>
            </a:r>
            <a:r>
              <a:rPr lang="es-MX" sz="2100" dirty="0">
                <a:solidFill>
                  <a:schemeClr val="tx1"/>
                </a:solidFill>
                <a:latin typeface="Arial" panose="020B0604020202020204" pitchFamily="34" charset="0"/>
                <a:cs typeface="Arial" panose="020B0604020202020204" pitchFamily="34" charset="0"/>
              </a:rPr>
              <a:t> </a:t>
            </a:r>
            <a:r>
              <a:rPr lang="es-MX" sz="2100" dirty="0" err="1">
                <a:solidFill>
                  <a:schemeClr val="tx1"/>
                </a:solidFill>
                <a:latin typeface="Arial" panose="020B0604020202020204" pitchFamily="34" charset="0"/>
                <a:cs typeface="Arial" panose="020B0604020202020204" pitchFamily="34" charset="0"/>
              </a:rPr>
              <a:t>day</a:t>
            </a:r>
            <a:r>
              <a:rPr lang="es-MX" sz="2100" dirty="0">
                <a:solidFill>
                  <a:schemeClr val="tx1"/>
                </a:solidFill>
                <a:latin typeface="Arial" panose="020B0604020202020204" pitchFamily="34" charset="0"/>
                <a:cs typeface="Arial" panose="020B0604020202020204" pitchFamily="34" charset="0"/>
              </a:rPr>
              <a:t>, </a:t>
            </a:r>
            <a:r>
              <a:rPr lang="es-MX" sz="2100" dirty="0" err="1">
                <a:solidFill>
                  <a:schemeClr val="tx1"/>
                </a:solidFill>
                <a:latin typeface="Arial" panose="020B0604020202020204" pitchFamily="34" charset="0"/>
                <a:cs typeface="Arial" panose="020B0604020202020204" pitchFamily="34" charset="0"/>
              </a:rPr>
              <a:t>the</a:t>
            </a:r>
            <a:r>
              <a:rPr lang="es-MX" sz="2100" dirty="0">
                <a:solidFill>
                  <a:schemeClr val="tx1"/>
                </a:solidFill>
                <a:latin typeface="Arial" panose="020B0604020202020204" pitchFamily="34" charset="0"/>
                <a:cs typeface="Arial" panose="020B0604020202020204" pitchFamily="34" charset="0"/>
              </a:rPr>
              <a:t> </a:t>
            </a:r>
            <a:r>
              <a:rPr lang="es-MX" sz="2100" dirty="0" err="1">
                <a:solidFill>
                  <a:schemeClr val="tx1"/>
                </a:solidFill>
                <a:latin typeface="Arial" panose="020B0604020202020204" pitchFamily="34" charset="0"/>
                <a:cs typeface="Arial" panose="020B0604020202020204" pitchFamily="34" charset="0"/>
              </a:rPr>
              <a:t>topics</a:t>
            </a:r>
            <a:r>
              <a:rPr lang="es-MX" sz="2100" dirty="0">
                <a:solidFill>
                  <a:schemeClr val="tx1"/>
                </a:solidFill>
                <a:latin typeface="Arial" panose="020B0604020202020204" pitchFamily="34" charset="0"/>
                <a:cs typeface="Arial" panose="020B0604020202020204" pitchFamily="34" charset="0"/>
              </a:rPr>
              <a:t> </a:t>
            </a:r>
            <a:r>
              <a:rPr lang="es-MX" sz="2100" dirty="0" err="1">
                <a:solidFill>
                  <a:schemeClr val="tx1"/>
                </a:solidFill>
                <a:latin typeface="Arial" panose="020B0604020202020204" pitchFamily="34" charset="0"/>
                <a:cs typeface="Arial" panose="020B0604020202020204" pitchFamily="34" charset="0"/>
              </a:rPr>
              <a:t>about</a:t>
            </a:r>
            <a:r>
              <a:rPr lang="es-MX" sz="2100" dirty="0">
                <a:solidFill>
                  <a:schemeClr val="tx1"/>
                </a:solidFill>
                <a:latin typeface="Arial" panose="020B0604020202020204" pitchFamily="34" charset="0"/>
                <a:cs typeface="Arial" panose="020B0604020202020204" pitchFamily="34" charset="0"/>
              </a:rPr>
              <a:t> </a:t>
            </a:r>
            <a:r>
              <a:rPr lang="es-MX" sz="2100" dirty="0" err="1">
                <a:solidFill>
                  <a:schemeClr val="tx1"/>
                </a:solidFill>
                <a:latin typeface="Arial" panose="020B0604020202020204" pitchFamily="34" charset="0"/>
                <a:cs typeface="Arial" panose="020B0604020202020204" pitchFamily="34" charset="0"/>
              </a:rPr>
              <a:t>what</a:t>
            </a:r>
            <a:r>
              <a:rPr lang="es-MX" sz="2100" dirty="0">
                <a:solidFill>
                  <a:schemeClr val="tx1"/>
                </a:solidFill>
                <a:latin typeface="Arial" panose="020B0604020202020204" pitchFamily="34" charset="0"/>
                <a:cs typeface="Arial" panose="020B0604020202020204" pitchFamily="34" charset="0"/>
              </a:rPr>
              <a:t> </a:t>
            </a:r>
            <a:r>
              <a:rPr lang="es-MX" sz="2100" dirty="0" err="1">
                <a:solidFill>
                  <a:schemeClr val="tx1"/>
                </a:solidFill>
                <a:latin typeface="Arial" panose="020B0604020202020204" pitchFamily="34" charset="0"/>
                <a:cs typeface="Arial" panose="020B0604020202020204" pitchFamily="34" charset="0"/>
              </a:rPr>
              <a:t>is</a:t>
            </a:r>
            <a:r>
              <a:rPr lang="es-MX" sz="2100" dirty="0">
                <a:solidFill>
                  <a:schemeClr val="tx1"/>
                </a:solidFill>
                <a:latin typeface="Arial" panose="020B0604020202020204" pitchFamily="34" charset="0"/>
                <a:cs typeface="Arial" panose="020B0604020202020204" pitchFamily="34" charset="0"/>
              </a:rPr>
              <a:t> </a:t>
            </a:r>
            <a:r>
              <a:rPr lang="es-MX" sz="2100" dirty="0" err="1">
                <a:solidFill>
                  <a:schemeClr val="tx1"/>
                </a:solidFill>
                <a:latin typeface="Arial" panose="020B0604020202020204" pitchFamily="34" charset="0"/>
                <a:cs typeface="Arial" panose="020B0604020202020204" pitchFamily="34" charset="0"/>
              </a:rPr>
              <a:t>TransGlobal</a:t>
            </a:r>
            <a:r>
              <a:rPr lang="es-MX" sz="2100" dirty="0">
                <a:solidFill>
                  <a:schemeClr val="tx1"/>
                </a:solidFill>
                <a:latin typeface="Arial" panose="020B0604020202020204" pitchFamily="34" charset="0"/>
                <a:cs typeface="Arial" panose="020B0604020202020204" pitchFamily="34" charset="0"/>
              </a:rPr>
              <a:t> SOS and </a:t>
            </a:r>
            <a:r>
              <a:rPr lang="es-MX" sz="2100" dirty="0" err="1">
                <a:solidFill>
                  <a:schemeClr val="tx1"/>
                </a:solidFill>
                <a:latin typeface="Arial" panose="020B0604020202020204" pitchFamily="34" charset="0"/>
                <a:cs typeface="Arial" panose="020B0604020202020204" pitchFamily="34" charset="0"/>
              </a:rPr>
              <a:t>what</a:t>
            </a:r>
            <a:r>
              <a:rPr lang="es-MX" sz="2100" dirty="0">
                <a:solidFill>
                  <a:schemeClr val="tx1"/>
                </a:solidFill>
                <a:latin typeface="Arial" panose="020B0604020202020204" pitchFamily="34" charset="0"/>
                <a:cs typeface="Arial" panose="020B0604020202020204" pitchFamily="34" charset="0"/>
              </a:rPr>
              <a:t> </a:t>
            </a:r>
            <a:r>
              <a:rPr lang="es-MX" sz="2100" dirty="0" err="1">
                <a:solidFill>
                  <a:schemeClr val="tx1"/>
                </a:solidFill>
                <a:latin typeface="Arial" panose="020B0604020202020204" pitchFamily="34" charset="0"/>
                <a:cs typeface="Arial" panose="020B0604020202020204" pitchFamily="34" charset="0"/>
              </a:rPr>
              <a:t>is</a:t>
            </a:r>
            <a:r>
              <a:rPr lang="es-MX" sz="2100" dirty="0">
                <a:solidFill>
                  <a:schemeClr val="tx1"/>
                </a:solidFill>
                <a:latin typeface="Arial" panose="020B0604020202020204" pitchFamily="34" charset="0"/>
                <a:cs typeface="Arial" panose="020B0604020202020204" pitchFamily="34" charset="0"/>
              </a:rPr>
              <a:t> </a:t>
            </a:r>
            <a:r>
              <a:rPr lang="es-MX" sz="2100" dirty="0" err="1">
                <a:solidFill>
                  <a:schemeClr val="tx1"/>
                </a:solidFill>
                <a:latin typeface="Arial" panose="020B0604020202020204" pitchFamily="34" charset="0"/>
                <a:cs typeface="Arial" panose="020B0604020202020204" pitchFamily="34" charset="0"/>
              </a:rPr>
              <a:t>your</a:t>
            </a:r>
            <a:r>
              <a:rPr lang="es-MX" sz="2100" dirty="0">
                <a:solidFill>
                  <a:schemeClr val="tx1"/>
                </a:solidFill>
                <a:latin typeface="Arial" panose="020B0604020202020204" pitchFamily="34" charset="0"/>
                <a:cs typeface="Arial" panose="020B0604020202020204" pitchFamily="34" charset="0"/>
              </a:rPr>
              <a:t> </a:t>
            </a:r>
            <a:r>
              <a:rPr lang="es-MX" sz="2100" dirty="0" err="1">
                <a:solidFill>
                  <a:schemeClr val="tx1"/>
                </a:solidFill>
                <a:latin typeface="Arial" panose="020B0604020202020204" pitchFamily="34" charset="0"/>
                <a:cs typeface="Arial" panose="020B0604020202020204" pitchFamily="34" charset="0"/>
              </a:rPr>
              <a:t>job</a:t>
            </a:r>
            <a:r>
              <a:rPr lang="es-MX" sz="2100" dirty="0">
                <a:solidFill>
                  <a:schemeClr val="tx1"/>
                </a:solidFill>
                <a:latin typeface="Arial" panose="020B0604020202020204" pitchFamily="34" charset="0"/>
                <a:cs typeface="Arial" panose="020B0604020202020204" pitchFamily="34" charset="0"/>
              </a:rPr>
              <a:t> are </a:t>
            </a:r>
            <a:r>
              <a:rPr lang="es-MX" sz="2100" dirty="0" err="1">
                <a:solidFill>
                  <a:schemeClr val="tx1"/>
                </a:solidFill>
                <a:latin typeface="Arial" panose="020B0604020202020204" pitchFamily="34" charset="0"/>
                <a:cs typeface="Arial" panose="020B0604020202020204" pitchFamily="34" charset="0"/>
              </a:rPr>
              <a:t>discloused</a:t>
            </a:r>
            <a:r>
              <a:rPr lang="es-MX" sz="2100" dirty="0">
                <a:solidFill>
                  <a:schemeClr val="tx1"/>
                </a:solidFill>
                <a:latin typeface="Arial" panose="020B0604020202020204" pitchFamily="34" charset="0"/>
                <a:cs typeface="Arial" panose="020B0604020202020204" pitchFamily="34" charset="0"/>
              </a:rPr>
              <a:t>.</a:t>
            </a:r>
          </a:p>
          <a:p>
            <a:pPr marL="0" indent="0">
              <a:lnSpc>
                <a:spcPct val="100000"/>
              </a:lnSpc>
              <a:spcBef>
                <a:spcPts val="0"/>
              </a:spcBef>
              <a:buNone/>
            </a:pPr>
            <a:endParaRPr lang="es-MX" sz="2100" b="1" dirty="0">
              <a:solidFill>
                <a:schemeClr val="tx1"/>
              </a:solidFill>
              <a:latin typeface="Arial" panose="020B0604020202020204" pitchFamily="34" charset="0"/>
              <a:cs typeface="Arial" panose="020B0604020202020204" pitchFamily="34" charset="0"/>
            </a:endParaRPr>
          </a:p>
          <a:p>
            <a:pPr marL="0" indent="0">
              <a:lnSpc>
                <a:spcPct val="100000"/>
              </a:lnSpc>
              <a:spcBef>
                <a:spcPts val="0"/>
              </a:spcBef>
              <a:buNone/>
            </a:pPr>
            <a:r>
              <a:rPr lang="es-MX" sz="2100" b="1" dirty="0">
                <a:solidFill>
                  <a:schemeClr val="tx1"/>
                </a:solidFill>
                <a:latin typeface="Arial" panose="020B0604020202020204" pitchFamily="34" charset="0"/>
                <a:cs typeface="Arial" panose="020B0604020202020204" pitchFamily="34" charset="0"/>
              </a:rPr>
              <a:t>MATERIAL REFERENCES</a:t>
            </a:r>
          </a:p>
          <a:p>
            <a:pPr marL="0" indent="0">
              <a:lnSpc>
                <a:spcPct val="100000"/>
              </a:lnSpc>
              <a:spcBef>
                <a:spcPts val="0"/>
              </a:spcBef>
              <a:buNone/>
            </a:pPr>
            <a:endParaRPr lang="es-MX" sz="2100" dirty="0">
              <a:solidFill>
                <a:schemeClr val="tx1"/>
              </a:solidFill>
              <a:latin typeface="Arial" panose="020B0604020202020204" pitchFamily="34" charset="0"/>
              <a:cs typeface="Arial" panose="020B0604020202020204" pitchFamily="34" charset="0"/>
            </a:endParaRPr>
          </a:p>
          <a:p>
            <a:pPr>
              <a:lnSpc>
                <a:spcPct val="100000"/>
              </a:lnSpc>
              <a:spcBef>
                <a:spcPts val="0"/>
              </a:spcBef>
              <a:buFont typeface="Wingdings" panose="05000000000000000000" pitchFamily="2" charset="2"/>
              <a:buChar char="§"/>
            </a:pPr>
            <a:r>
              <a:rPr lang="es-MX" sz="2100" i="1" dirty="0" err="1">
                <a:solidFill>
                  <a:schemeClr val="tx1"/>
                </a:solidFill>
                <a:latin typeface="Arial" panose="020B0604020202020204" pitchFamily="34" charset="0"/>
                <a:cs typeface="Arial" panose="020B0604020202020204" pitchFamily="34" charset="0"/>
              </a:rPr>
              <a:t>Capt</a:t>
            </a:r>
            <a:r>
              <a:rPr lang="es-MX" sz="2100" i="1" dirty="0">
                <a:solidFill>
                  <a:schemeClr val="tx1"/>
                </a:solidFill>
                <a:latin typeface="Arial" panose="020B0604020202020204" pitchFamily="34" charset="0"/>
                <a:cs typeface="Arial" panose="020B0604020202020204" pitchFamily="34" charset="0"/>
              </a:rPr>
              <a:t>. C.B. Thompson</a:t>
            </a:r>
            <a:r>
              <a:rPr lang="es-MX" sz="2100" dirty="0">
                <a:solidFill>
                  <a:schemeClr val="tx1"/>
                </a:solidFill>
                <a:latin typeface="Arial" panose="020B0604020202020204" pitchFamily="34" charset="0"/>
                <a:cs typeface="Arial" panose="020B0604020202020204" pitchFamily="34" charset="0"/>
              </a:rPr>
              <a:t>, </a:t>
            </a:r>
            <a:r>
              <a:rPr lang="es-MX" sz="2100" b="1" dirty="0">
                <a:solidFill>
                  <a:schemeClr val="tx1"/>
                </a:solidFill>
                <a:latin typeface="Arial" panose="020B0604020202020204" pitchFamily="34" charset="0"/>
                <a:cs typeface="Arial" panose="020B0604020202020204" pitchFamily="34" charset="0"/>
              </a:rPr>
              <a:t>SURVEYING MARINE DAMAGE</a:t>
            </a:r>
            <a:r>
              <a:rPr lang="es-MX" sz="2100" dirty="0">
                <a:solidFill>
                  <a:schemeClr val="tx1"/>
                </a:solidFill>
                <a:latin typeface="Arial" panose="020B0604020202020204" pitchFamily="34" charset="0"/>
                <a:cs typeface="Arial" panose="020B0604020202020204" pitchFamily="34" charset="0"/>
              </a:rPr>
              <a:t>, </a:t>
            </a:r>
            <a:r>
              <a:rPr lang="es-MX" sz="2100" dirty="0" err="1">
                <a:solidFill>
                  <a:schemeClr val="tx1"/>
                </a:solidFill>
                <a:latin typeface="Arial" panose="020B0604020202020204" pitchFamily="34" charset="0"/>
                <a:cs typeface="Arial" panose="020B0604020202020204" pitchFamily="34" charset="0"/>
              </a:rPr>
              <a:t>Edited</a:t>
            </a:r>
            <a:r>
              <a:rPr lang="es-MX" sz="2100" dirty="0">
                <a:solidFill>
                  <a:schemeClr val="tx1"/>
                </a:solidFill>
                <a:latin typeface="Arial" panose="020B0604020202020204" pitchFamily="34" charset="0"/>
                <a:cs typeface="Arial" panose="020B0604020202020204" pitchFamily="34" charset="0"/>
              </a:rPr>
              <a:t> </a:t>
            </a:r>
            <a:r>
              <a:rPr lang="es-MX" sz="2100" dirty="0" err="1">
                <a:solidFill>
                  <a:schemeClr val="tx1"/>
                </a:solidFill>
                <a:latin typeface="Arial" panose="020B0604020202020204" pitchFamily="34" charset="0"/>
                <a:cs typeface="Arial" panose="020B0604020202020204" pitchFamily="34" charset="0"/>
              </a:rPr>
              <a:t>by</a:t>
            </a:r>
            <a:r>
              <a:rPr lang="es-MX" sz="2100" dirty="0">
                <a:solidFill>
                  <a:schemeClr val="tx1"/>
                </a:solidFill>
                <a:latin typeface="Arial" panose="020B0604020202020204" pitchFamily="34" charset="0"/>
                <a:cs typeface="Arial" panose="020B0604020202020204" pitchFamily="34" charset="0"/>
              </a:rPr>
              <a:t> </a:t>
            </a:r>
            <a:r>
              <a:rPr lang="es-MX" sz="2100" dirty="0" err="1">
                <a:solidFill>
                  <a:schemeClr val="tx1"/>
                </a:solidFill>
                <a:latin typeface="Arial" panose="020B0604020202020204" pitchFamily="34" charset="0"/>
                <a:cs typeface="Arial" panose="020B0604020202020204" pitchFamily="34" charset="0"/>
              </a:rPr>
              <a:t>Witherby</a:t>
            </a:r>
            <a:r>
              <a:rPr lang="es-MX" sz="2100" dirty="0">
                <a:solidFill>
                  <a:schemeClr val="tx1"/>
                </a:solidFill>
                <a:latin typeface="Arial" panose="020B0604020202020204" pitchFamily="34" charset="0"/>
                <a:cs typeface="Arial" panose="020B0604020202020204" pitchFamily="34" charset="0"/>
              </a:rPr>
              <a:t> </a:t>
            </a:r>
            <a:r>
              <a:rPr lang="es-MX" sz="2100" dirty="0" err="1">
                <a:solidFill>
                  <a:schemeClr val="tx1"/>
                </a:solidFill>
                <a:latin typeface="Arial" panose="020B0604020202020204" pitchFamily="34" charset="0"/>
                <a:cs typeface="Arial" panose="020B0604020202020204" pitchFamily="34" charset="0"/>
              </a:rPr>
              <a:t>Publishers</a:t>
            </a:r>
            <a:r>
              <a:rPr lang="es-MX" sz="2100" dirty="0">
                <a:solidFill>
                  <a:schemeClr val="tx1"/>
                </a:solidFill>
                <a:latin typeface="Arial" panose="020B0604020202020204" pitchFamily="34" charset="0"/>
                <a:cs typeface="Arial" panose="020B0604020202020204" pitchFamily="34" charset="0"/>
              </a:rPr>
              <a:t>.</a:t>
            </a:r>
          </a:p>
          <a:p>
            <a:pPr>
              <a:lnSpc>
                <a:spcPct val="100000"/>
              </a:lnSpc>
              <a:spcBef>
                <a:spcPts val="0"/>
              </a:spcBef>
              <a:buFont typeface="Wingdings" panose="05000000000000000000" pitchFamily="2" charset="2"/>
              <a:buChar char="§"/>
            </a:pPr>
            <a:r>
              <a:rPr lang="es-MX" sz="2100" i="1" dirty="0">
                <a:solidFill>
                  <a:schemeClr val="tx1"/>
                </a:solidFill>
                <a:latin typeface="Arial" panose="020B0604020202020204" pitchFamily="34" charset="0"/>
                <a:cs typeface="Arial" panose="020B0604020202020204" pitchFamily="34" charset="0"/>
              </a:rPr>
              <a:t>Kenneth Gale</a:t>
            </a:r>
            <a:r>
              <a:rPr lang="es-MX" sz="2100" dirty="0">
                <a:solidFill>
                  <a:schemeClr val="tx1"/>
                </a:solidFill>
                <a:latin typeface="Arial" panose="020B0604020202020204" pitchFamily="34" charset="0"/>
                <a:cs typeface="Arial" panose="020B0604020202020204" pitchFamily="34" charset="0"/>
              </a:rPr>
              <a:t>, </a:t>
            </a:r>
            <a:r>
              <a:rPr lang="es-MX" sz="2100" b="1" dirty="0">
                <a:solidFill>
                  <a:schemeClr val="tx1"/>
                </a:solidFill>
                <a:latin typeface="Arial" panose="020B0604020202020204" pitchFamily="34" charset="0"/>
                <a:cs typeface="Arial" panose="020B0604020202020204" pitchFamily="34" charset="0"/>
              </a:rPr>
              <a:t>MARITIME SECURITY</a:t>
            </a:r>
            <a:r>
              <a:rPr lang="es-MX" sz="2100" dirty="0">
                <a:solidFill>
                  <a:schemeClr val="tx1"/>
                </a:solidFill>
                <a:latin typeface="Arial" panose="020B0604020202020204" pitchFamily="34" charset="0"/>
                <a:cs typeface="Arial" panose="020B0604020202020204" pitchFamily="34" charset="0"/>
              </a:rPr>
              <a:t>, </a:t>
            </a:r>
            <a:r>
              <a:rPr lang="es-MX" sz="2100" dirty="0" err="1">
                <a:solidFill>
                  <a:schemeClr val="tx1"/>
                </a:solidFill>
                <a:latin typeface="Arial" panose="020B0604020202020204" pitchFamily="34" charset="0"/>
                <a:cs typeface="Arial" panose="020B0604020202020204" pitchFamily="34" charset="0"/>
              </a:rPr>
              <a:t>Edited</a:t>
            </a:r>
            <a:r>
              <a:rPr lang="es-MX" sz="2100" dirty="0">
                <a:solidFill>
                  <a:schemeClr val="tx1"/>
                </a:solidFill>
                <a:latin typeface="Arial" panose="020B0604020202020204" pitchFamily="34" charset="0"/>
                <a:cs typeface="Arial" panose="020B0604020202020204" pitchFamily="34" charset="0"/>
              </a:rPr>
              <a:t> </a:t>
            </a:r>
            <a:r>
              <a:rPr lang="es-MX" sz="2100" dirty="0" err="1">
                <a:solidFill>
                  <a:schemeClr val="tx1"/>
                </a:solidFill>
                <a:latin typeface="Arial" panose="020B0604020202020204" pitchFamily="34" charset="0"/>
                <a:cs typeface="Arial" panose="020B0604020202020204" pitchFamily="34" charset="0"/>
              </a:rPr>
              <a:t>by</a:t>
            </a:r>
            <a:r>
              <a:rPr lang="es-MX" sz="2100" dirty="0">
                <a:solidFill>
                  <a:schemeClr val="tx1"/>
                </a:solidFill>
                <a:latin typeface="Arial" panose="020B0604020202020204" pitchFamily="34" charset="0"/>
                <a:cs typeface="Arial" panose="020B0604020202020204" pitchFamily="34" charset="0"/>
              </a:rPr>
              <a:t> </a:t>
            </a:r>
            <a:r>
              <a:rPr lang="es-MX" sz="2100" dirty="0" err="1">
                <a:solidFill>
                  <a:schemeClr val="tx1"/>
                </a:solidFill>
                <a:latin typeface="Arial" panose="020B0604020202020204" pitchFamily="34" charset="0"/>
                <a:cs typeface="Arial" panose="020B0604020202020204" pitchFamily="34" charset="0"/>
              </a:rPr>
              <a:t>Cornell</a:t>
            </a:r>
            <a:r>
              <a:rPr lang="es-MX" sz="2100" dirty="0">
                <a:solidFill>
                  <a:schemeClr val="tx1"/>
                </a:solidFill>
                <a:latin typeface="Arial" panose="020B0604020202020204" pitchFamily="34" charset="0"/>
                <a:cs typeface="Arial" panose="020B0604020202020204" pitchFamily="34" charset="0"/>
              </a:rPr>
              <a:t> </a:t>
            </a:r>
            <a:r>
              <a:rPr lang="es-MX" sz="2100" dirty="0" err="1">
                <a:solidFill>
                  <a:schemeClr val="tx1"/>
                </a:solidFill>
                <a:latin typeface="Arial" panose="020B0604020202020204" pitchFamily="34" charset="0"/>
                <a:cs typeface="Arial" panose="020B0604020202020204" pitchFamily="34" charset="0"/>
              </a:rPr>
              <a:t>Maritime</a:t>
            </a:r>
            <a:r>
              <a:rPr lang="es-MX" sz="2100" dirty="0">
                <a:solidFill>
                  <a:schemeClr val="tx1"/>
                </a:solidFill>
                <a:latin typeface="Arial" panose="020B0604020202020204" pitchFamily="34" charset="0"/>
                <a:cs typeface="Arial" panose="020B0604020202020204" pitchFamily="34" charset="0"/>
              </a:rPr>
              <a:t> </a:t>
            </a:r>
            <a:r>
              <a:rPr lang="es-MX" sz="2100" dirty="0" err="1">
                <a:solidFill>
                  <a:schemeClr val="tx1"/>
                </a:solidFill>
                <a:latin typeface="Arial" panose="020B0604020202020204" pitchFamily="34" charset="0"/>
                <a:cs typeface="Arial" panose="020B0604020202020204" pitchFamily="34" charset="0"/>
              </a:rPr>
              <a:t>Press</a:t>
            </a:r>
            <a:r>
              <a:rPr lang="es-MX" sz="2100" dirty="0">
                <a:solidFill>
                  <a:schemeClr val="tx1"/>
                </a:solidFill>
                <a:latin typeface="Arial" panose="020B0604020202020204" pitchFamily="34" charset="0"/>
                <a:cs typeface="Arial" panose="020B0604020202020204" pitchFamily="34" charset="0"/>
              </a:rPr>
              <a:t>.</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62" y="302784"/>
            <a:ext cx="2583012" cy="27589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60836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p:cNvGrpSpPr/>
          <p:nvPr/>
        </p:nvGrpSpPr>
        <p:grpSpPr>
          <a:xfrm>
            <a:off x="4153524" y="1265698"/>
            <a:ext cx="4990476" cy="5592302"/>
            <a:chOff x="4153524" y="1265698"/>
            <a:chExt cx="4990476" cy="5592302"/>
          </a:xfrm>
        </p:grpSpPr>
        <p:pic>
          <p:nvPicPr>
            <p:cNvPr id="5" name="Imagen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153524" y="1265698"/>
              <a:ext cx="4990476" cy="4317460"/>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370" y="5962410"/>
              <a:ext cx="2437701" cy="895590"/>
            </a:xfrm>
            <a:prstGeom prst="rect">
              <a:avLst/>
            </a:prstGeom>
          </p:spPr>
        </p:pic>
      </p:grpSp>
      <p:sp>
        <p:nvSpPr>
          <p:cNvPr id="2" name="Título 1"/>
          <p:cNvSpPr>
            <a:spLocks noGrp="1"/>
          </p:cNvSpPr>
          <p:nvPr>
            <p:ph type="title"/>
          </p:nvPr>
        </p:nvSpPr>
        <p:spPr/>
        <p:txBody>
          <a:bodyPr/>
          <a:lstStyle/>
          <a:p>
            <a:pPr algn="ctr"/>
            <a:r>
              <a:rPr lang="en-US" dirty="0"/>
              <a:t>VISION</a:t>
            </a:r>
            <a:endParaRPr lang="es-MX" dirty="0"/>
          </a:p>
        </p:txBody>
      </p:sp>
      <p:sp>
        <p:nvSpPr>
          <p:cNvPr id="3" name="Marcador de contenido 2"/>
          <p:cNvSpPr>
            <a:spLocks noGrp="1"/>
          </p:cNvSpPr>
          <p:nvPr>
            <p:ph idx="1"/>
          </p:nvPr>
        </p:nvSpPr>
        <p:spPr>
          <a:xfrm>
            <a:off x="2590800" y="742950"/>
            <a:ext cx="6251271" cy="5353050"/>
          </a:xfrm>
        </p:spPr>
        <p:txBody>
          <a:bodyPr>
            <a:normAutofit/>
          </a:bodyPr>
          <a:lstStyle/>
          <a:p>
            <a:pPr marL="0" indent="0" algn="just">
              <a:lnSpc>
                <a:spcPct val="100000"/>
              </a:lnSpc>
              <a:spcBef>
                <a:spcPts val="0"/>
              </a:spcBef>
              <a:buNone/>
            </a:pPr>
            <a:r>
              <a:rPr lang="en-US" sz="2200" b="1" dirty="0">
                <a:solidFill>
                  <a:schemeClr val="tx1"/>
                </a:solidFill>
              </a:rPr>
              <a:t>Integrity: </a:t>
            </a:r>
          </a:p>
          <a:p>
            <a:pPr marL="0" indent="0" algn="just">
              <a:lnSpc>
                <a:spcPct val="100000"/>
              </a:lnSpc>
              <a:spcBef>
                <a:spcPts val="0"/>
              </a:spcBef>
              <a:buNone/>
            </a:pPr>
            <a:r>
              <a:rPr lang="en-US" sz="2200" dirty="0">
                <a:solidFill>
                  <a:schemeClr val="tx1"/>
                </a:solidFill>
              </a:rPr>
              <a:t>Honesty, transparency, and ethical behavior</a:t>
            </a:r>
          </a:p>
          <a:p>
            <a:pPr marL="0" indent="0" algn="just">
              <a:lnSpc>
                <a:spcPct val="100000"/>
              </a:lnSpc>
              <a:spcBef>
                <a:spcPts val="0"/>
              </a:spcBef>
              <a:buNone/>
            </a:pPr>
            <a:endParaRPr lang="es-MX" sz="2200" dirty="0">
              <a:solidFill>
                <a:schemeClr val="tx1"/>
              </a:solidFill>
            </a:endParaRPr>
          </a:p>
          <a:p>
            <a:pPr marL="0" indent="0" algn="just">
              <a:lnSpc>
                <a:spcPct val="100000"/>
              </a:lnSpc>
              <a:spcBef>
                <a:spcPts val="0"/>
              </a:spcBef>
              <a:buNone/>
            </a:pPr>
            <a:r>
              <a:rPr lang="en-US" sz="2200" b="1" dirty="0">
                <a:solidFill>
                  <a:schemeClr val="tx1"/>
                </a:solidFill>
              </a:rPr>
              <a:t>Respect: </a:t>
            </a:r>
          </a:p>
          <a:p>
            <a:pPr marL="0" indent="0" algn="just">
              <a:lnSpc>
                <a:spcPct val="100000"/>
              </a:lnSpc>
              <a:spcBef>
                <a:spcPts val="0"/>
              </a:spcBef>
              <a:buNone/>
            </a:pPr>
            <a:r>
              <a:rPr lang="en-US" sz="2200" dirty="0">
                <a:solidFill>
                  <a:schemeClr val="tx1"/>
                </a:solidFill>
              </a:rPr>
              <a:t>Respectful, courteous, and considerate of others</a:t>
            </a:r>
            <a:endParaRPr lang="es-MX" sz="2200" dirty="0">
              <a:solidFill>
                <a:schemeClr val="tx1"/>
              </a:solidFill>
            </a:endParaRPr>
          </a:p>
          <a:p>
            <a:pPr marL="0" indent="0" algn="just">
              <a:lnSpc>
                <a:spcPct val="100000"/>
              </a:lnSpc>
              <a:spcBef>
                <a:spcPts val="0"/>
              </a:spcBef>
              <a:buNone/>
            </a:pPr>
            <a:endParaRPr lang="en-US" sz="2200" b="1" dirty="0">
              <a:solidFill>
                <a:schemeClr val="tx1"/>
              </a:solidFill>
            </a:endParaRPr>
          </a:p>
          <a:p>
            <a:pPr marL="0" indent="0" algn="just">
              <a:lnSpc>
                <a:spcPct val="100000"/>
              </a:lnSpc>
              <a:spcBef>
                <a:spcPts val="0"/>
              </a:spcBef>
              <a:buNone/>
            </a:pPr>
            <a:r>
              <a:rPr lang="en-US" sz="2200" b="1" dirty="0">
                <a:solidFill>
                  <a:schemeClr val="tx1"/>
                </a:solidFill>
              </a:rPr>
              <a:t>Help Each Other Succeed: </a:t>
            </a:r>
          </a:p>
          <a:p>
            <a:pPr marL="0" indent="0" algn="just">
              <a:lnSpc>
                <a:spcPct val="100000"/>
              </a:lnSpc>
              <a:spcBef>
                <a:spcPts val="0"/>
              </a:spcBef>
              <a:buNone/>
            </a:pPr>
            <a:r>
              <a:rPr lang="en-US" sz="2200" dirty="0">
                <a:solidFill>
                  <a:schemeClr val="tx1"/>
                </a:solidFill>
              </a:rPr>
              <a:t>Collaborate, support, and inspire accomplishment</a:t>
            </a:r>
            <a:endParaRPr lang="es-MX" sz="2200" dirty="0">
              <a:solidFill>
                <a:schemeClr val="tx1"/>
              </a:solidFill>
            </a:endParaRPr>
          </a:p>
          <a:p>
            <a:pPr marL="0" indent="0" algn="just">
              <a:lnSpc>
                <a:spcPct val="100000"/>
              </a:lnSpc>
              <a:spcBef>
                <a:spcPts val="0"/>
              </a:spcBef>
              <a:buNone/>
            </a:pPr>
            <a:endParaRPr lang="en-US" sz="2200" b="1" dirty="0">
              <a:solidFill>
                <a:schemeClr val="tx1"/>
              </a:solidFill>
            </a:endParaRPr>
          </a:p>
          <a:p>
            <a:pPr marL="0" indent="0" algn="just">
              <a:lnSpc>
                <a:spcPct val="100000"/>
              </a:lnSpc>
              <a:spcBef>
                <a:spcPts val="0"/>
              </a:spcBef>
              <a:buNone/>
            </a:pPr>
            <a:r>
              <a:rPr lang="en-US" sz="2200" b="1" dirty="0">
                <a:solidFill>
                  <a:schemeClr val="tx1"/>
                </a:solidFill>
              </a:rPr>
              <a:t>Dedication to Excellence: </a:t>
            </a:r>
          </a:p>
          <a:p>
            <a:pPr marL="0" indent="0" algn="just">
              <a:lnSpc>
                <a:spcPct val="100000"/>
              </a:lnSpc>
              <a:spcBef>
                <a:spcPts val="0"/>
              </a:spcBef>
              <a:buNone/>
            </a:pPr>
            <a:r>
              <a:rPr lang="en-US" sz="2200" dirty="0">
                <a:solidFill>
                  <a:schemeClr val="tx1"/>
                </a:solidFill>
              </a:rPr>
              <a:t>High standards, high expectations, and great results</a:t>
            </a:r>
            <a:endParaRPr lang="es-MX" sz="2200" dirty="0">
              <a:solidFill>
                <a:schemeClr val="tx1"/>
              </a:solidFill>
            </a:endParaRPr>
          </a:p>
          <a:p>
            <a:pPr marL="0" indent="0" algn="just">
              <a:lnSpc>
                <a:spcPct val="100000"/>
              </a:lnSpc>
              <a:spcBef>
                <a:spcPts val="0"/>
              </a:spcBef>
              <a:buNone/>
            </a:pPr>
            <a:endParaRPr lang="en-US" sz="2200" b="1" dirty="0">
              <a:solidFill>
                <a:schemeClr val="tx1"/>
              </a:solidFill>
            </a:endParaRPr>
          </a:p>
          <a:p>
            <a:pPr marL="0" indent="0" algn="just">
              <a:lnSpc>
                <a:spcPct val="100000"/>
              </a:lnSpc>
              <a:spcBef>
                <a:spcPts val="0"/>
              </a:spcBef>
              <a:buNone/>
            </a:pPr>
            <a:r>
              <a:rPr lang="en-US" sz="2200" b="1" dirty="0">
                <a:solidFill>
                  <a:schemeClr val="tx1"/>
                </a:solidFill>
              </a:rPr>
              <a:t>Efficiency: </a:t>
            </a:r>
          </a:p>
          <a:p>
            <a:pPr marL="0" indent="0" algn="just">
              <a:lnSpc>
                <a:spcPct val="100000"/>
              </a:lnSpc>
              <a:spcBef>
                <a:spcPts val="0"/>
              </a:spcBef>
              <a:buNone/>
            </a:pPr>
            <a:r>
              <a:rPr lang="en-US" sz="2200" dirty="0">
                <a:solidFill>
                  <a:schemeClr val="tx1"/>
                </a:solidFill>
              </a:rPr>
              <a:t>Minimize waste of time, effort and resources</a:t>
            </a:r>
            <a:endParaRPr lang="es-MX" sz="2200" dirty="0">
              <a:solidFill>
                <a:schemeClr val="tx1"/>
              </a:solidFill>
            </a:endParaRPr>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411" y="87682"/>
            <a:ext cx="1444589" cy="1444589"/>
          </a:xfrm>
          <a:prstGeom prst="rect">
            <a:avLst/>
          </a:prstGeom>
          <a:ln>
            <a:noFill/>
          </a:ln>
          <a:effectLst>
            <a:outerShdw blurRad="292100" dist="139700" dir="2700000" algn="tl" rotWithShape="0">
              <a:srgbClr val="333333">
                <a:alpha val="65000"/>
              </a:srgbClr>
            </a:outerShdw>
          </a:effectLst>
        </p:spPr>
      </p:pic>
      <p:pic>
        <p:nvPicPr>
          <p:cNvPr id="8" name="Picture 3">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7691" y="6170188"/>
            <a:ext cx="556407" cy="5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1547003"/>
      </p:ext>
    </p:extLst>
  </p:cSld>
  <p:clrMapOvr>
    <a:masterClrMapping/>
  </p:clrMapOvr>
</p:sld>
</file>

<file path=ppt/theme/theme1.xml><?xml version="1.0" encoding="utf-8"?>
<a:theme xmlns:a="http://schemas.openxmlformats.org/drawingml/2006/main" name="Marco">
  <a:themeElements>
    <a:clrScheme name="Marco">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Marco">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arco">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TM03457475[[fn=Marco]]</Template>
  <TotalTime>9505</TotalTime>
  <Words>4258</Words>
  <Application>Microsoft Office PowerPoint</Application>
  <PresentationFormat>Presentación en pantalla (4:3)</PresentationFormat>
  <Paragraphs>386</Paragraphs>
  <Slides>82</Slides>
  <Notes>11</Notes>
  <HiddenSlides>1</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82</vt:i4>
      </vt:variant>
    </vt:vector>
  </HeadingPairs>
  <TitlesOfParts>
    <vt:vector size="89" baseType="lpstr">
      <vt:lpstr>Arial</vt:lpstr>
      <vt:lpstr>Calibri</vt:lpstr>
      <vt:lpstr>Corbel</vt:lpstr>
      <vt:lpstr>Times New Roman</vt:lpstr>
      <vt:lpstr>Wingdings</vt:lpstr>
      <vt:lpstr>Wingdings 2</vt:lpstr>
      <vt:lpstr>Marco</vt:lpstr>
      <vt:lpstr>Presentación de PowerPoint</vt:lpstr>
      <vt:lpstr> DAY  ONE</vt:lpstr>
      <vt:lpstr> DAY  ONE</vt:lpstr>
      <vt:lpstr> DAY  ONE</vt:lpstr>
      <vt:lpstr>A. WELCOME</vt:lpstr>
      <vt:lpstr>WHO WE ARE?</vt:lpstr>
      <vt:lpstr>ABOUT TRANSGLOBAL SOS</vt:lpstr>
      <vt:lpstr>MISSION  </vt:lpstr>
      <vt:lpstr>VISION</vt:lpstr>
      <vt:lpstr>VISION</vt:lpstr>
      <vt:lpstr>OBJECTIVES</vt:lpstr>
      <vt:lpstr>OUR GLOBAL SERVICES</vt:lpstr>
      <vt:lpstr>OUR GLOBAL SERVICES</vt:lpstr>
      <vt:lpstr>OUR GLOBAL SERVICES</vt:lpstr>
      <vt:lpstr>OUR GLOBAL SERVICES</vt:lpstr>
      <vt:lpstr>OUR GLOBAL SERVICES</vt:lpstr>
      <vt:lpstr>OUR GLOBAL SERVICES</vt:lpstr>
      <vt:lpstr>OUR GLOBAL SERVICES</vt:lpstr>
      <vt:lpstr>OUR GLOBAL SERVICES</vt:lpstr>
      <vt:lpstr>OUR GLOBAL SERVICES</vt:lpstr>
      <vt:lpstr>WHAT WE EXPECT FROM YOU</vt:lpstr>
      <vt:lpstr>WHAT WE EXPECT FROM YOU</vt:lpstr>
      <vt:lpstr>WHAT WE EXPECT FROM YOU</vt:lpstr>
      <vt:lpstr>WHAT WE EXPECT FROM YOU</vt:lpstr>
      <vt:lpstr>WHAT WE EXPECT FROM YOU</vt:lpstr>
      <vt:lpstr>PROYECTED GROWING</vt:lpstr>
      <vt:lpstr>PROYECTED GROWING</vt:lpstr>
      <vt:lpstr>I. INTRODUCTION</vt:lpstr>
      <vt:lpstr>DEFINITIONS OF INSPECTIONS AND SURVEYS</vt:lpstr>
      <vt:lpstr>DEFINITIONS OF INSPECTIONS AND SURVEYS</vt:lpstr>
      <vt:lpstr>DIFERENCE BETWEEN INSPECTORS AND SURVEYORS</vt:lpstr>
      <vt:lpstr>DIFERENCE BETWEEN INSPECTORS AND SURVEYORS</vt:lpstr>
      <vt:lpstr>DIFERENCE BETWEEN INSPECTORS AND SURVEYORS</vt:lpstr>
      <vt:lpstr>DIFERENCE BETWEEN INSPECTORS AND SURVEYORS</vt:lpstr>
      <vt:lpstr>DIFERENCE BETWEEN INSPECTORS AND SURVEYORS</vt:lpstr>
      <vt:lpstr>DIFERENCE BETWEEN SURVEYS AND SURVEYORS</vt:lpstr>
      <vt:lpstr> DAY  ONE</vt:lpstr>
      <vt:lpstr> DAY  ONE</vt:lpstr>
      <vt:lpstr>WHAT IS A  MARINE CARGO SURVEYOR?</vt:lpstr>
      <vt:lpstr>WHAT IS A  MARINE CARGO SURVEYOR?</vt:lpstr>
      <vt:lpstr>WHAT IS A  MARINE CARGO SURVEYOR?</vt:lpstr>
      <vt:lpstr>MAIN FUNCTIONS OF AN  MARINE CARGO SURVEYOR</vt:lpstr>
      <vt:lpstr>MAIN FUNCTIONS OF AN  MARINE CARGO SURVEYOR</vt:lpstr>
      <vt:lpstr>MAIN FUNCTIONS OF AN  MARINE CARGO SURVEYOR</vt:lpstr>
      <vt:lpstr>MAIN FUNCTIONS OF AN  MARINE CARGO SURVEYOR</vt:lpstr>
      <vt:lpstr>MAIN FUNCTIONS OF AN MARINE CARGO SURVEYOR</vt:lpstr>
      <vt:lpstr>MAIN FUNCTIONS OF AN MARINE CARGO SURVEYOR</vt:lpstr>
      <vt:lpstr>MAIN FUNCTIONS OF AN MARINE CARGO SURVEYOR</vt:lpstr>
      <vt:lpstr>TERMS AND WIDE ROLE</vt:lpstr>
      <vt:lpstr>TERMS AND WIDE ROLE</vt:lpstr>
      <vt:lpstr>REGULAR AND OCASIONAL SURVEYORS</vt:lpstr>
      <vt:lpstr>PERSONAL PROTECTIVE EQUIPMENT</vt:lpstr>
      <vt:lpstr>PERSONAL PROTECTIVE EQUIPMENT</vt:lpstr>
      <vt:lpstr>PERSONAL PROTECTIVE EQUIPMENT</vt:lpstr>
      <vt:lpstr>PERSONAL PROTECTIVE EQUIPMENT</vt:lpstr>
      <vt:lpstr>PERSONAL PROTECTIVE EQUIPMENT</vt:lpstr>
      <vt:lpstr>PERSONAL PROTECTIVE EQUIPMENT</vt:lpstr>
      <vt:lpstr>PERSONAL PROTECTIVE EQUIPMENT</vt:lpstr>
      <vt:lpstr>EXAMPLE OF REQUISITES OF SECURITY MEASSURES ON ABOARD </vt:lpstr>
      <vt:lpstr> EXAMPLE OF REQUISITES OF SECURITY MEASSURES ON ABOARD </vt:lpstr>
      <vt:lpstr> EXAMPLE OF REQUISITES OF SECURITY MEASSURES ON  ABOARD </vt:lpstr>
      <vt:lpstr>II. INTRODUCTION TO MARINE CARGO SURVEYING</vt:lpstr>
      <vt:lpstr>INTRODUCTION TO MARINE CARGO SURVEY</vt:lpstr>
      <vt:lpstr> INTRODUCTION TO MARINE CARGO SURVEY  TYPES OF SURVEYS </vt:lpstr>
      <vt:lpstr>  INTRODUCTION TO MARINE CARGO SURVEY  PREVENTION AND CERTIFICATION SURVEYS </vt:lpstr>
      <vt:lpstr>  INTRODUCTION TO MARINE CARGO SURVEY  PREVENTION AND CERTIFICATION SURVEYS </vt:lpstr>
      <vt:lpstr>  INTRODUCTION TO MARINE CARGO SURVEY  PREVENTION AND CERTIFICATION SURVEYS </vt:lpstr>
      <vt:lpstr>INTRODUCTION TO MARINE CARGO SURVEY  INVESTIGATION SURVEYS </vt:lpstr>
      <vt:lpstr>INTRODUCTION TO MARINE CARGO SURVEY  TYPE OF SURVEY EXAMPLES</vt:lpstr>
      <vt:lpstr>INTRODUCTION TO MARINE CARGO SURVEY  SURVEY EXAMPLES</vt:lpstr>
      <vt:lpstr>INTRODUCTION TO MARINE CARGO SURVEY  SURVEY EXAMPLES</vt:lpstr>
      <vt:lpstr>INTRODUCTION TO MARINE CARGO SURVEY  SURVEY EXAMPLES</vt:lpstr>
      <vt:lpstr>INTRODUCTION TO MARINE CARGO SURVEY  SURVEY EXAMPLES</vt:lpstr>
      <vt:lpstr> INTRODUCTION TO MARINE CARGO SURVEY  SURVEY EXAMPLES</vt:lpstr>
      <vt:lpstr> INTRODUCTION TO MARINE CARGO SURVEY  UPSTREAM / DOWNSTREAM </vt:lpstr>
      <vt:lpstr>  INTRODUCTION TO MARINE CARGO SURVEY  TYPES OF SURVEYS </vt:lpstr>
      <vt:lpstr>  INTRODUCTION TO MARINE CARGO SURVEY  TYPES OF SURVEYS </vt:lpstr>
      <vt:lpstr> Evaluation   Day 1 </vt:lpstr>
      <vt:lpstr> DAY  ONE</vt:lpstr>
      <vt:lpstr> DAY  ONE</vt:lpstr>
      <vt:lpstr> DAY  ONE</vt:lpstr>
      <vt:lpstr> DAY  ONE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I.S.C. Esteban Bolaños Perez</dc:creator>
  <cp:lastModifiedBy>Dalila Bautista Urquijo</cp:lastModifiedBy>
  <cp:revision>550</cp:revision>
  <dcterms:created xsi:type="dcterms:W3CDTF">2016-04-15T18:53:29Z</dcterms:created>
  <dcterms:modified xsi:type="dcterms:W3CDTF">2017-08-23T16:09:46Z</dcterms:modified>
</cp:coreProperties>
</file>