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586" r:id="rId3"/>
    <p:sldId id="685" r:id="rId4"/>
    <p:sldId id="631" r:id="rId5"/>
    <p:sldId id="632" r:id="rId6"/>
    <p:sldId id="633" r:id="rId7"/>
    <p:sldId id="634" r:id="rId8"/>
    <p:sldId id="635" r:id="rId9"/>
    <p:sldId id="636" r:id="rId10"/>
    <p:sldId id="637" r:id="rId11"/>
    <p:sldId id="638" r:id="rId12"/>
    <p:sldId id="639" r:id="rId13"/>
    <p:sldId id="640" r:id="rId14"/>
    <p:sldId id="648" r:id="rId15"/>
    <p:sldId id="641" r:id="rId16"/>
    <p:sldId id="642" r:id="rId17"/>
    <p:sldId id="643" r:id="rId18"/>
    <p:sldId id="645" r:id="rId19"/>
    <p:sldId id="644" r:id="rId20"/>
    <p:sldId id="646" r:id="rId21"/>
    <p:sldId id="647" r:id="rId22"/>
    <p:sldId id="649" r:id="rId23"/>
    <p:sldId id="650" r:id="rId24"/>
    <p:sldId id="651" r:id="rId25"/>
    <p:sldId id="652" r:id="rId26"/>
    <p:sldId id="653" r:id="rId27"/>
    <p:sldId id="654" r:id="rId28"/>
    <p:sldId id="655" r:id="rId29"/>
    <p:sldId id="656" r:id="rId30"/>
    <p:sldId id="657" r:id="rId31"/>
    <p:sldId id="659" r:id="rId32"/>
    <p:sldId id="658" r:id="rId33"/>
    <p:sldId id="660" r:id="rId34"/>
    <p:sldId id="662" r:id="rId35"/>
    <p:sldId id="663" r:id="rId36"/>
    <p:sldId id="664" r:id="rId37"/>
    <p:sldId id="627" r:id="rId38"/>
    <p:sldId id="275" r:id="rId39"/>
    <p:sldId id="286" r:id="rId40"/>
    <p:sldId id="420" r:id="rId41"/>
    <p:sldId id="421" r:id="rId42"/>
    <p:sldId id="422" r:id="rId43"/>
    <p:sldId id="423" r:id="rId44"/>
    <p:sldId id="623" r:id="rId45"/>
    <p:sldId id="424" r:id="rId46"/>
    <p:sldId id="425" r:id="rId47"/>
    <p:sldId id="426" r:id="rId48"/>
    <p:sldId id="624" r:id="rId49"/>
    <p:sldId id="625" r:id="rId50"/>
    <p:sldId id="427" r:id="rId51"/>
    <p:sldId id="428" r:id="rId52"/>
    <p:sldId id="626" r:id="rId53"/>
    <p:sldId id="429" r:id="rId54"/>
    <p:sldId id="430" r:id="rId55"/>
    <p:sldId id="431" r:id="rId56"/>
    <p:sldId id="665" r:id="rId57"/>
    <p:sldId id="432" r:id="rId58"/>
    <p:sldId id="292" r:id="rId59"/>
    <p:sldId id="449" r:id="rId60"/>
    <p:sldId id="441" r:id="rId61"/>
    <p:sldId id="442" r:id="rId62"/>
    <p:sldId id="577" r:id="rId63"/>
    <p:sldId id="576" r:id="rId64"/>
    <p:sldId id="684"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719" autoAdjust="0"/>
  </p:normalViewPr>
  <p:slideViewPr>
    <p:cSldViewPr snapToGrid="0">
      <p:cViewPr varScale="1">
        <p:scale>
          <a:sx n="86" d="100"/>
          <a:sy n="86" d="100"/>
        </p:scale>
        <p:origin x="90" y="63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Lst>
  </p:outlin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5" Type="http://schemas.openxmlformats.org/officeDocument/2006/relationships/slide" Target="slides/slide5.xml"/><Relationship Id="rId61" Type="http://schemas.openxmlformats.org/officeDocument/2006/relationships/slide" Target="slides/slide61.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4" Type="http://schemas.openxmlformats.org/officeDocument/2006/relationships/slide" Target="slides/slide4.xml"/><Relationship Id="rId9"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052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46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230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947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386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826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28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446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161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093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10/30/2017</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42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10/30/2017</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979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jp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image" Target="../media/image1.jp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Recursos/Dia%202/Contenedor%20marino,%20Tipos,%20dimensiones%20e%20identificaci&#243;n..docx" TargetMode="External"/><Relationship Id="rId5" Type="http://schemas.openxmlformats.org/officeDocument/2006/relationships/image" Target="../media/image11.jpe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Recursos/Dia%202/iinspeccion%20de%20contenedores%20FINALIZADO%20con%20fotos.doc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Recursos/Dia%202/Contenedores%20Refrigerados.pptx"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shippingcontainers24.com/types/flat-rack/" TargetMode="External"/><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5.jpeg"/><Relationship Id="rId10" Type="http://schemas.openxmlformats.org/officeDocument/2006/relationships/hyperlink" Target="https://prezi.com/r2shzgfsygvv/contenedor-flat-rack/"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Tank_container" TargetMode="External"/><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6.jpeg"/><Relationship Id="rId4" Type="http://schemas.openxmlformats.org/officeDocument/2006/relationships/image" Target="../media/image6.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hyperlink" Target="https://es.wikipedia.org/wiki/Perito_marino"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www.rocram.net/prontus_rocram/site/artic/20100618/asocfile/20100618123417/curso_modelo_globalreg_diciembre_2009.pdf" TargetMode="External"/><Relationship Id="rId5" Type="http://schemas.openxmlformats.org/officeDocument/2006/relationships/slide" Target="slide3.xml"/><Relationship Id="rId10" Type="http://schemas.openxmlformats.org/officeDocument/2006/relationships/hyperlink" Target="http://serviciosgdp.com/course/basico-de-inspecciones-de-buques-mercantes/" TargetMode="External"/><Relationship Id="rId4" Type="http://schemas.openxmlformats.org/officeDocument/2006/relationships/image" Target="../media/image6.png"/><Relationship Id="rId9" Type="http://schemas.openxmlformats.org/officeDocument/2006/relationships/hyperlink" Target="http://captmsalinas.blogspot.mx/2012/09/el-marine-surveyor-perito-maritimo.htm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Recursos/Dia%202/Curso%20IICL%20Material%20curso%20Ing.%20Malerva.pdf" TargetMode="External"/><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0.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0.xml"/><Relationship Id="rId18" Type="http://schemas.openxmlformats.org/officeDocument/2006/relationships/slide" Target="slide34.xml"/><Relationship Id="rId3" Type="http://schemas.openxmlformats.org/officeDocument/2006/relationships/image" Target="../media/image1.jpg"/><Relationship Id="rId21" Type="http://schemas.openxmlformats.org/officeDocument/2006/relationships/slide" Target="slide39.xml"/><Relationship Id="rId7" Type="http://schemas.openxmlformats.org/officeDocument/2006/relationships/slide" Target="slide5.xml"/><Relationship Id="rId12" Type="http://schemas.openxmlformats.org/officeDocument/2006/relationships/slide" Target="slide15.xml"/><Relationship Id="rId17" Type="http://schemas.openxmlformats.org/officeDocument/2006/relationships/slide" Target="slide33.xml"/><Relationship Id="rId2" Type="http://schemas.openxmlformats.org/officeDocument/2006/relationships/image" Target="../media/image2.png"/><Relationship Id="rId16" Type="http://schemas.openxmlformats.org/officeDocument/2006/relationships/slide" Target="slide30.xml"/><Relationship Id="rId20"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image" Target="../media/image4.png"/><Relationship Id="rId15" Type="http://schemas.openxmlformats.org/officeDocument/2006/relationships/slide" Target="slide26.xml"/><Relationship Id="rId23" Type="http://schemas.openxmlformats.org/officeDocument/2006/relationships/slide" Target="slide60.xml"/><Relationship Id="rId10" Type="http://schemas.openxmlformats.org/officeDocument/2006/relationships/slide" Target="slide11.xml"/><Relationship Id="rId19" Type="http://schemas.openxmlformats.org/officeDocument/2006/relationships/slide" Target="slide37.xml"/><Relationship Id="rId4" Type="http://schemas.openxmlformats.org/officeDocument/2006/relationships/image" Target="../media/image3.png"/><Relationship Id="rId9" Type="http://schemas.openxmlformats.org/officeDocument/2006/relationships/slide" Target="slide8.xml"/><Relationship Id="rId14" Type="http://schemas.openxmlformats.org/officeDocument/2006/relationships/slide" Target="slide21.xml"/><Relationship Id="rId22" Type="http://schemas.openxmlformats.org/officeDocument/2006/relationships/slide" Target="slide58.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1.jpg"/><Relationship Id="rId9" Type="http://schemas.openxmlformats.org/officeDocument/2006/relationships/slide" Target="slide3.xml"/></Relationships>
</file>

<file path=ppt/slides/_rels/slide33.xml.rels><?xml version="1.0" encoding="UTF-8" standalone="yes"?>
<Relationships xmlns="http://schemas.openxmlformats.org/package/2006/relationships"><Relationship Id="rId8" Type="http://schemas.openxmlformats.org/officeDocument/2006/relationships/hyperlink" Target="http://www.standard-club.com/media/24168/amastersguidetocontainersecuring2ndedition-3.pdf" TargetMode="External"/><Relationship Id="rId13" Type="http://schemas.openxmlformats.org/officeDocument/2006/relationships/hyperlink" Target="https://translate.google.com.mx/translate?hl=es&amp;sl=en&amp;u=http://www.nmsa.us/download/document/15/Container_Lashing_Sheet_as_of_6-11-09.pdf&amp;prev=search" TargetMode="External"/><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hyperlink" Target="https://www.ukpandi.com/fileadmin/uploads/uk-pi/LP%20Documents/Carefully_to_Carry/Lashing%20containers%20on%20deck.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hyperlink" Target="https://www.marineinsight.com/marine-safety/important-points-for-safe-container-lashing/" TargetMode="External"/><Relationship Id="rId5" Type="http://schemas.openxmlformats.org/officeDocument/2006/relationships/image" Target="../media/image33.jpeg"/><Relationship Id="rId10" Type="http://schemas.openxmlformats.org/officeDocument/2006/relationships/hyperlink" Target="http://rules.dnvgl.com/docs/pdf/gl/maritimerules2016Jan/gl_i-1-20_e.pdf"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icontainers.com/es/grupaje-contenedor-maritimo/" TargetMode="External"/><Relationship Id="rId3" Type="http://schemas.openxmlformats.org/officeDocument/2006/relationships/image" Target="../media/image1.jpg"/><Relationship Id="rId7" Type="http://schemas.openxmlformats.org/officeDocument/2006/relationships/hyperlink" Target="https://shippingandfreightresource.com/what-is-cy-cy-term-in-container-shipping/" TargetMode="External"/><Relationship Id="rId12" Type="http://schemas.openxmlformats.org/officeDocument/2006/relationships/hyperlink" Target="http://www.rcmfreight.com/index_archivos/page0014.ht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www.plancameral.org/web/portal-internacional/preguntas-comercio-exterior/-/preguntas-comercio-exterior/45831e34-e72f-4ac9-9e49-f9b7c1edfb6d" TargetMode="External"/><Relationship Id="rId5" Type="http://schemas.openxmlformats.org/officeDocument/2006/relationships/slide" Target="slide3.xml"/><Relationship Id="rId10" Type="http://schemas.openxmlformats.org/officeDocument/2006/relationships/hyperlink" Target="http://www.veintepies.com/secciones/blegal_more.php?id=D46685_0_20_0_M" TargetMode="External"/><Relationship Id="rId4" Type="http://schemas.openxmlformats.org/officeDocument/2006/relationships/image" Target="../media/image6.png"/><Relationship Id="rId9" Type="http://schemas.openxmlformats.org/officeDocument/2006/relationships/hyperlink" Target="https://www.veconinter.com/cual-es-la-diferencia-entre-condiciones-fcl-y-lcl/" TargetMode="External"/><Relationship Id="rId14" Type="http://schemas.openxmlformats.org/officeDocument/2006/relationships/hyperlink" Target="https://www.hg.org/article.asp?id=31395"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hyperlink" Target="http://www.buenastareas.com/materias/contrato-de-comodato-para-arriendo-de-contenedores-definicion/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jp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 Id="rId9"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2.jpg"/><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hyperlink" Target="http://www.atcoasia.com/media/2016/11/DOW_ISO_Tank_Container_Operation_Safety_EN.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38.png"/><Relationship Id="rId4" Type="http://schemas.openxmlformats.org/officeDocument/2006/relationships/image" Target="../media/image43.jp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38.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51.emf"/><Relationship Id="rId12"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image" Target="../media/image55.png"/><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38.png"/><Relationship Id="rId9" Type="http://schemas.openxmlformats.org/officeDocument/2006/relationships/image" Target="../media/image53.emf"/></Relationships>
</file>

<file path=ppt/slides/_rels/slide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5800" y="4866893"/>
            <a:ext cx="5486400" cy="914400"/>
          </a:xfrm>
        </p:spPr>
        <p:txBody>
          <a:bodyPr>
            <a:normAutofit/>
          </a:bodyPr>
          <a:lstStyle/>
          <a:p>
            <a:pPr algn="ctr"/>
            <a:r>
              <a:rPr lang="en-US" sz="2400" b="1" dirty="0">
                <a:solidFill>
                  <a:schemeClr val="bg1"/>
                </a:solidFill>
                <a:effectLst>
                  <a:outerShdw blurRad="38100" dist="38100" dir="2700000" algn="tl">
                    <a:srgbClr val="000000">
                      <a:alpha val="43137"/>
                    </a:srgbClr>
                  </a:outerShdw>
                </a:effectLst>
              </a:rPr>
              <a:t>MARINE CARGO SURVEYORS TRAINING</a:t>
            </a:r>
            <a:endParaRPr lang="es-MX" sz="2400" b="1" dirty="0">
              <a:solidFill>
                <a:schemeClr val="bg1"/>
              </a:solidFill>
              <a:effectLst>
                <a:outerShdw blurRad="38100" dist="38100" dir="2700000" algn="tl">
                  <a:srgbClr val="000000">
                    <a:alpha val="43137"/>
                  </a:srgbClr>
                </a:outerShdw>
              </a:effectLst>
            </a:endParaRPr>
          </a:p>
        </p:txBody>
      </p:sp>
      <p:grpSp>
        <p:nvGrpSpPr>
          <p:cNvPr id="6" name="Grupo 5"/>
          <p:cNvGrpSpPr/>
          <p:nvPr/>
        </p:nvGrpSpPr>
        <p:grpSpPr>
          <a:xfrm>
            <a:off x="0" y="688258"/>
            <a:ext cx="6858000" cy="3962637"/>
            <a:chOff x="0" y="688258"/>
            <a:chExt cx="6858000" cy="396263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1326"/>
              <a:ext cx="6858000" cy="2519569"/>
            </a:xfrm>
            <a:prstGeom prst="rect">
              <a:avLst/>
            </a:prstGeom>
          </p:spPr>
        </p:pic>
        <p:sp>
          <p:nvSpPr>
            <p:cNvPr id="2" name="Rectángulo 1"/>
            <p:cNvSpPr/>
            <p:nvPr/>
          </p:nvSpPr>
          <p:spPr>
            <a:xfrm>
              <a:off x="0" y="688258"/>
              <a:ext cx="6858000" cy="144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1062227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PROS &amp; CONS</a:t>
            </a:r>
          </a:p>
        </p:txBody>
      </p:sp>
      <p:sp>
        <p:nvSpPr>
          <p:cNvPr id="3" name="Marcador de contenido 2"/>
          <p:cNvSpPr>
            <a:spLocks noGrp="1"/>
          </p:cNvSpPr>
          <p:nvPr>
            <p:ph idx="1"/>
          </p:nvPr>
        </p:nvSpPr>
        <p:spPr>
          <a:xfrm>
            <a:off x="2599362" y="864108"/>
            <a:ext cx="6242709" cy="5120640"/>
          </a:xfrm>
        </p:spPr>
        <p:txBody>
          <a:bodyPr>
            <a:normAutofit/>
          </a:bodyPr>
          <a:lstStyle/>
          <a:p>
            <a:pPr marL="0" lvl="2" indent="0" algn="just">
              <a:buNone/>
              <a:defRPr/>
            </a:pPr>
            <a:r>
              <a:rPr lang="es-ES_tradnl" sz="2100" b="1" dirty="0">
                <a:solidFill>
                  <a:schemeClr val="tx1"/>
                </a:solidFill>
              </a:rPr>
              <a:t>DESVENTAJAS</a:t>
            </a:r>
          </a:p>
          <a:p>
            <a:pPr marL="342900" lvl="2" indent="-342900" algn="just">
              <a:buFont typeface="Wingdings" panose="05000000000000000000" pitchFamily="2" charset="2"/>
              <a:buChar char="§"/>
            </a:pPr>
            <a:r>
              <a:rPr lang="es-ES_tradnl" sz="2100" dirty="0">
                <a:solidFill>
                  <a:schemeClr val="tx1"/>
                </a:solidFill>
              </a:rPr>
              <a:t>Alta inversión de capital.</a:t>
            </a:r>
          </a:p>
          <a:p>
            <a:pPr marL="342900" lvl="2" indent="-342900" algn="just">
              <a:buFont typeface="Wingdings" panose="05000000000000000000" pitchFamily="2" charset="2"/>
              <a:buChar char="§"/>
            </a:pPr>
            <a:r>
              <a:rPr lang="es-ES_tradnl" sz="2100" dirty="0">
                <a:solidFill>
                  <a:schemeClr val="tx1"/>
                </a:solidFill>
              </a:rPr>
              <a:t>Se reduce la utilización de mano de obra.</a:t>
            </a:r>
          </a:p>
          <a:p>
            <a:pPr marL="342900" lvl="2" indent="-342900" algn="just">
              <a:buFont typeface="Wingdings" panose="05000000000000000000" pitchFamily="2" charset="2"/>
              <a:buChar char="§"/>
            </a:pPr>
            <a:r>
              <a:rPr lang="es-ES_tradnl" sz="2100" dirty="0">
                <a:solidFill>
                  <a:schemeClr val="tx1"/>
                </a:solidFill>
              </a:rPr>
              <a:t>A pesar de que se ha luchado para lograr la normalización de los contenedores, existe en la actualidad un por ciento de contenedores, que no puede ser considerado despreciable, que tienen especificaciones técnicas diferentes a las establecidas por la ISO.</a:t>
            </a:r>
          </a:p>
          <a:p>
            <a:pPr marL="342900" lvl="2" indent="-342900" algn="just">
              <a:buFont typeface="Wingdings" panose="05000000000000000000" pitchFamily="2" charset="2"/>
              <a:buChar char="§"/>
            </a:pPr>
            <a:r>
              <a:rPr lang="es-ES_tradnl" sz="2100" dirty="0">
                <a:solidFill>
                  <a:schemeClr val="tx1"/>
                </a:solidFill>
              </a:rPr>
              <a:t>Desequilibrio del flujo de importación y exportación de contenedores.</a:t>
            </a: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28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TYPES</a:t>
            </a:r>
          </a:p>
        </p:txBody>
      </p:sp>
      <p:graphicFrame>
        <p:nvGraphicFramePr>
          <p:cNvPr id="8" name="Object 3"/>
          <p:cNvGraphicFramePr>
            <a:graphicFrameLocks noChangeAspect="1"/>
          </p:cNvGraphicFramePr>
          <p:nvPr>
            <p:extLst>
              <p:ext uri="{D42A27DB-BD31-4B8C-83A1-F6EECF244321}">
                <p14:modId xmlns:p14="http://schemas.microsoft.com/office/powerpoint/2010/main" val="265793430"/>
              </p:ext>
            </p:extLst>
          </p:nvPr>
        </p:nvGraphicFramePr>
        <p:xfrm>
          <a:off x="2228045" y="1042988"/>
          <a:ext cx="6701643" cy="4386262"/>
        </p:xfrm>
        <a:graphic>
          <a:graphicData uri="http://schemas.openxmlformats.org/presentationml/2006/ole">
            <mc:AlternateContent xmlns:mc="http://schemas.openxmlformats.org/markup-compatibility/2006">
              <mc:Choice xmlns:v="urn:schemas-microsoft-com:vml" Requires="v">
                <p:oleObj spid="_x0000_s1090" name="Document" r:id="rId5" imgW="6609459" imgH="4242399" progId="Word.Document.8">
                  <p:embed/>
                </p:oleObj>
              </mc:Choice>
              <mc:Fallback>
                <p:oleObj name="Document" r:id="rId5" imgW="6609459" imgH="4242399" progId="Word.Document.8">
                  <p:embed/>
                  <p:pic>
                    <p:nvPicPr>
                      <p:cNvPr id="0" name=""/>
                      <p:cNvPicPr>
                        <a:picLocks noChangeAspect="1" noChangeArrowheads="1"/>
                      </p:cNvPicPr>
                      <p:nvPr/>
                    </p:nvPicPr>
                    <p:blipFill>
                      <a:blip r:embed="rId6"/>
                      <a:srcRect/>
                      <a:stretch>
                        <a:fillRect/>
                      </a:stretch>
                    </p:blipFill>
                    <p:spPr bwMode="auto">
                      <a:xfrm>
                        <a:off x="2228045" y="1042988"/>
                        <a:ext cx="6701643" cy="4386262"/>
                      </a:xfrm>
                      <a:prstGeom prst="rect">
                        <a:avLst/>
                      </a:prstGeom>
                      <a:solidFill>
                        <a:srgbClr val="FFFF00"/>
                      </a:solidFill>
                      <a:ln>
                        <a:solidFill>
                          <a:schemeClr val="tx1"/>
                        </a:solidFill>
                      </a:ln>
                      <a:effectLst/>
                    </p:spPr>
                  </p:pic>
                </p:oleObj>
              </mc:Fallback>
            </mc:AlternateContent>
          </a:graphicData>
        </a:graphic>
      </p:graphicFrame>
      <p:pic>
        <p:nvPicPr>
          <p:cNvPr id="7"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880"/>
            <a:ext cx="1695679" cy="1695679"/>
          </a:xfrm>
          <a:prstGeom prst="rect">
            <a:avLst/>
          </a:prstGeom>
          <a:ln>
            <a:noFill/>
          </a:ln>
          <a:effectLst>
            <a:outerShdw blurRad="292100" dist="139700" dir="2700000" algn="tl" rotWithShape="0">
              <a:srgbClr val="333333">
                <a:alpha val="65000"/>
              </a:srgbClr>
            </a:outerShdw>
          </a:effectLst>
        </p:spPr>
      </p:pic>
      <p:pic>
        <p:nvPicPr>
          <p:cNvPr id="10" name="Picture 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97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CONSTITUTION</a:t>
            </a:r>
          </a:p>
        </p:txBody>
      </p:sp>
      <p:sp>
        <p:nvSpPr>
          <p:cNvPr id="3" name="Marcador de contenido 2"/>
          <p:cNvSpPr>
            <a:spLocks noGrp="1"/>
          </p:cNvSpPr>
          <p:nvPr>
            <p:ph idx="1"/>
          </p:nvPr>
        </p:nvSpPr>
        <p:spPr>
          <a:xfrm>
            <a:off x="2599362" y="864108"/>
            <a:ext cx="6242709" cy="5120640"/>
          </a:xfrm>
        </p:spPr>
        <p:txBody>
          <a:bodyPr>
            <a:normAutofit/>
          </a:bodyPr>
          <a:lstStyle/>
          <a:p>
            <a:pPr marL="0" indent="0" algn="just">
              <a:buNone/>
              <a:defRPr/>
            </a:pPr>
            <a:r>
              <a:rPr lang="es-ES" sz="2100" dirty="0">
                <a:solidFill>
                  <a:schemeClr val="tx1"/>
                </a:solidFill>
              </a:rPr>
              <a:t>Un contenedor esta compuesto por un marco rígido usualmente construido en acero o aluminio, con paneles entre los miembros del marco. El marco es la parte estructural principal y esta compuesto por las vigas, los rieles y cuatro postes esquineros con cuatro acoples de donde puede ser manipulado el contenedor. Hacen también parte del marco los travesaños  los cuales soportan el piso que normalmente esta hecho de madera.</a:t>
            </a:r>
          </a:p>
          <a:p>
            <a:pPr marL="0" indent="0" algn="just">
              <a:buNone/>
              <a:defRPr/>
            </a:pPr>
            <a:r>
              <a:rPr lang="es-ES" sz="2100" dirty="0">
                <a:solidFill>
                  <a:schemeClr val="tx1"/>
                </a:solidFill>
              </a:rPr>
              <a:t>En la parte trasera del contenedor hay dos puertas, las cuales están normalmente compuestas de paneles lisos o corrugados sobre el exterior, soportados por un marco desde el interior.</a:t>
            </a:r>
            <a:endParaRPr lang="es-ES_tradnl" sz="2100" dirty="0">
              <a:solidFill>
                <a:schemeClr val="tx1"/>
              </a:solidFill>
            </a:endParaRP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07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CONSTITUTION</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4" descr="PARTEScontenedor01"/>
          <p:cNvPicPr>
            <a:picLocks noChangeAspect="1" noChangeArrowheads="1"/>
          </p:cNvPicPr>
          <p:nvPr/>
        </p:nvPicPr>
        <p:blipFill>
          <a:blip r:embed="rId5">
            <a:extLst>
              <a:ext uri="{28A0092B-C50C-407E-A947-70E740481C1C}">
                <a14:useLocalDpi xmlns:a14="http://schemas.microsoft.com/office/drawing/2010/main" val="0"/>
              </a:ext>
            </a:extLst>
          </a:blip>
          <a:srcRect l="2216" r="4710" b="15425"/>
          <a:stretch>
            <a:fillRect/>
          </a:stretch>
        </p:blipFill>
        <p:spPr bwMode="auto">
          <a:xfrm>
            <a:off x="3647675" y="426891"/>
            <a:ext cx="4659200" cy="5420117"/>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0"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17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CONSTITUTION</a:t>
            </a:r>
          </a:p>
        </p:txBody>
      </p:sp>
      <p:pic>
        <p:nvPicPr>
          <p:cNvPr id="7"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graphicFrame>
        <p:nvGraphicFramePr>
          <p:cNvPr id="8" name="Object 4"/>
          <p:cNvGraphicFramePr>
            <a:graphicFrameLocks noChangeAspect="1"/>
          </p:cNvGraphicFramePr>
          <p:nvPr>
            <p:extLst>
              <p:ext uri="{D42A27DB-BD31-4B8C-83A1-F6EECF244321}">
                <p14:modId xmlns:p14="http://schemas.microsoft.com/office/powerpoint/2010/main" val="1290879993"/>
              </p:ext>
            </p:extLst>
          </p:nvPr>
        </p:nvGraphicFramePr>
        <p:xfrm>
          <a:off x="2712096" y="1541271"/>
          <a:ext cx="5980967" cy="3935646"/>
        </p:xfrm>
        <a:graphic>
          <a:graphicData uri="http://schemas.openxmlformats.org/presentationml/2006/ole">
            <mc:AlternateContent xmlns:mc="http://schemas.openxmlformats.org/markup-compatibility/2006">
              <mc:Choice xmlns:v="urn:schemas-microsoft-com:vml" Requires="v">
                <p:oleObj spid="_x0000_s2104" r:id="rId6" imgW="6981038" imgH="4585331" progId="CPaint5">
                  <p:embed/>
                </p:oleObj>
              </mc:Choice>
              <mc:Fallback>
                <p:oleObj r:id="rId6" imgW="6981038" imgH="4585331" progId="CPaint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2096" y="1541271"/>
                        <a:ext cx="5980967" cy="3935646"/>
                      </a:xfrm>
                      <a:prstGeom prst="rect">
                        <a:avLst/>
                      </a:prstGeom>
                      <a:noFill/>
                    </p:spPr>
                  </p:pic>
                </p:oleObj>
              </mc:Fallback>
            </mc:AlternateContent>
          </a:graphicData>
        </a:graphic>
      </p:graphicFrame>
      <p:pic>
        <p:nvPicPr>
          <p:cNvPr id="10" name="Picture 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81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TYPES OF CONTAINERS</a:t>
            </a:r>
            <a:br>
              <a:rPr lang="es-MX" sz="2800" dirty="0"/>
            </a:br>
            <a:r>
              <a:rPr lang="es-MX" sz="2800" dirty="0"/>
              <a:t>(DESCRIPTION)</a:t>
            </a:r>
          </a:p>
        </p:txBody>
      </p:sp>
      <p:sp>
        <p:nvSpPr>
          <p:cNvPr id="3" name="Marcador de contenido 2"/>
          <p:cNvSpPr>
            <a:spLocks noGrp="1"/>
          </p:cNvSpPr>
          <p:nvPr>
            <p:ph idx="1"/>
          </p:nvPr>
        </p:nvSpPr>
        <p:spPr>
          <a:xfrm>
            <a:off x="2599362" y="864108"/>
            <a:ext cx="6242709" cy="5120640"/>
          </a:xfrm>
        </p:spPr>
        <p:txBody>
          <a:bodyPr>
            <a:normAutofit/>
          </a:bodyPr>
          <a:lstStyle/>
          <a:p>
            <a:pPr algn="just">
              <a:buNone/>
              <a:defRPr/>
            </a:pPr>
            <a:r>
              <a:rPr lang="es-ES" sz="2100" b="1" dirty="0">
                <a:solidFill>
                  <a:schemeClr val="tx1"/>
                </a:solidFill>
              </a:rPr>
              <a:t>ESTANDAR 20 O 40</a:t>
            </a:r>
          </a:p>
          <a:p>
            <a:pPr marL="0" indent="0" algn="just">
              <a:buNone/>
              <a:defRPr/>
            </a:pPr>
            <a:r>
              <a:rPr lang="es-ES" sz="2100" dirty="0">
                <a:solidFill>
                  <a:schemeClr val="tx1"/>
                </a:solidFill>
              </a:rPr>
              <a:t>Contenedor en forma de caja metálica. 20 o 40 pies. Se utiliza para transportar carga convencional, </a:t>
            </a:r>
            <a:r>
              <a:rPr lang="es-ES" sz="2100" dirty="0" err="1">
                <a:solidFill>
                  <a:schemeClr val="tx1"/>
                </a:solidFill>
              </a:rPr>
              <a:t>paletizada</a:t>
            </a:r>
            <a:r>
              <a:rPr lang="es-ES" sz="2100" dirty="0">
                <a:solidFill>
                  <a:schemeClr val="tx1"/>
                </a:solidFill>
              </a:rPr>
              <a:t>, bultos, cajas, general. Sin ventilación, ventilados o hiperventilados.</a:t>
            </a: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8" name="Picture 5" descr="STANDARD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363" y="3135295"/>
            <a:ext cx="3043024" cy="219451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9" name="Picture 6" descr="STANDARD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9159" y="3135295"/>
            <a:ext cx="3122912" cy="219451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9" action="ppaction://hlinkfile"/>
            <a:extLst>
              <a:ext uri="{FF2B5EF4-FFF2-40B4-BE49-F238E27FC236}">
                <a16:creationId xmlns:a16="http://schemas.microsoft.com/office/drawing/2014/main" id="{F56EF23E-C9BA-4357-BDEC-84D31A8409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278" y="4020325"/>
            <a:ext cx="915210" cy="808343"/>
          </a:xfrm>
          <a:prstGeom prst="rect">
            <a:avLst/>
          </a:prstGeom>
        </p:spPr>
      </p:pic>
      <p:pic>
        <p:nvPicPr>
          <p:cNvPr id="13" name="Picture 12">
            <a:hlinkClick r:id="rId11" action="ppaction://hlinkfile"/>
            <a:extLst>
              <a:ext uri="{FF2B5EF4-FFF2-40B4-BE49-F238E27FC236}">
                <a16:creationId xmlns:a16="http://schemas.microsoft.com/office/drawing/2014/main" id="{0B1F5DD9-5320-412C-AB4A-1312CA5D2A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8161" y="4232551"/>
            <a:ext cx="915210" cy="808343"/>
          </a:xfrm>
          <a:prstGeom prst="rect">
            <a:avLst/>
          </a:prstGeom>
        </p:spPr>
      </p:pic>
    </p:spTree>
    <p:extLst>
      <p:ext uri="{BB962C8B-B14F-4D97-AF65-F5344CB8AC3E}">
        <p14:creationId xmlns:p14="http://schemas.microsoft.com/office/powerpoint/2010/main" val="39443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TYPES OF CONTAINERS</a:t>
            </a:r>
            <a:br>
              <a:rPr lang="es-MX" sz="2800" dirty="0"/>
            </a:br>
            <a:r>
              <a:rPr lang="es-MX" sz="2800" dirty="0"/>
              <a:t>(DESCRIPTION)</a:t>
            </a:r>
          </a:p>
        </p:txBody>
      </p:sp>
      <p:sp>
        <p:nvSpPr>
          <p:cNvPr id="3" name="Marcador de contenido 2"/>
          <p:cNvSpPr>
            <a:spLocks noGrp="1"/>
          </p:cNvSpPr>
          <p:nvPr>
            <p:ph idx="1"/>
          </p:nvPr>
        </p:nvSpPr>
        <p:spPr>
          <a:xfrm>
            <a:off x="2599362" y="864108"/>
            <a:ext cx="6242709" cy="5120640"/>
          </a:xfrm>
        </p:spPr>
        <p:txBody>
          <a:bodyPr>
            <a:normAutofit/>
          </a:bodyPr>
          <a:lstStyle/>
          <a:p>
            <a:pPr algn="just">
              <a:buNone/>
              <a:defRPr/>
            </a:pPr>
            <a:r>
              <a:rPr lang="es-ES" sz="2100" b="1" dirty="0">
                <a:solidFill>
                  <a:schemeClr val="tx1"/>
                </a:solidFill>
              </a:rPr>
              <a:t>REFRIGERADO</a:t>
            </a:r>
          </a:p>
          <a:p>
            <a:pPr algn="just">
              <a:buNone/>
              <a:defRPr/>
            </a:pPr>
            <a:endParaRPr lang="es-ES" sz="2100" b="1" dirty="0">
              <a:solidFill>
                <a:schemeClr val="tx1"/>
              </a:solidFill>
            </a:endParaRPr>
          </a:p>
          <a:p>
            <a:pPr marL="0" indent="0">
              <a:spcBef>
                <a:spcPct val="0"/>
              </a:spcBef>
              <a:buNone/>
              <a:defRPr/>
            </a:pPr>
            <a:r>
              <a:rPr lang="es-ES" sz="2100" dirty="0">
                <a:solidFill>
                  <a:schemeClr val="tx1"/>
                </a:solidFill>
                <a:latin typeface="Times New Roman" pitchFamily="18" charset="0"/>
              </a:rPr>
              <a:t>Unidad de refrigeración o Gen-set, generador. Utilizado especialmente para carga perecedera.</a:t>
            </a:r>
            <a:endParaRPr lang="es-ES_tradnl" sz="2100" dirty="0">
              <a:solidFill>
                <a:schemeClr val="tx1"/>
              </a:solidFill>
              <a:latin typeface="Times New Roman" pitchFamily="18" charset="0"/>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10" name="Picture 1027" descr="REFEER01"/>
          <p:cNvPicPr>
            <a:picLocks noChangeAspect="1" noChangeArrowheads="1"/>
          </p:cNvPicPr>
          <p:nvPr/>
        </p:nvPicPr>
        <p:blipFill rotWithShape="1">
          <a:blip r:embed="rId5">
            <a:extLst>
              <a:ext uri="{28A0092B-C50C-407E-A947-70E740481C1C}">
                <a14:useLocalDpi xmlns:a14="http://schemas.microsoft.com/office/drawing/2010/main" val="0"/>
              </a:ext>
            </a:extLst>
          </a:blip>
          <a:srcRect l="14544" r="15938"/>
          <a:stretch/>
        </p:blipFill>
        <p:spPr bwMode="auto">
          <a:xfrm>
            <a:off x="2642991" y="2938603"/>
            <a:ext cx="2354893" cy="237161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1028" descr="REFEER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783" y="2938603"/>
            <a:ext cx="3710996" cy="2384138"/>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3"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9" action="ppaction://hlinkpres?slideindex=1&amp;slidetitle="/>
            <a:extLst>
              <a:ext uri="{FF2B5EF4-FFF2-40B4-BE49-F238E27FC236}">
                <a16:creationId xmlns:a16="http://schemas.microsoft.com/office/drawing/2014/main" id="{F2FAF4DF-F3C3-4B4E-8992-A496DE7D48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9782" y="4501872"/>
            <a:ext cx="915210" cy="808343"/>
          </a:xfrm>
          <a:prstGeom prst="rect">
            <a:avLst/>
          </a:prstGeom>
        </p:spPr>
      </p:pic>
    </p:spTree>
    <p:extLst>
      <p:ext uri="{BB962C8B-B14F-4D97-AF65-F5344CB8AC3E}">
        <p14:creationId xmlns:p14="http://schemas.microsoft.com/office/powerpoint/2010/main" val="331438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TYPES OF CONTAINERS</a:t>
            </a:r>
            <a:br>
              <a:rPr lang="es-MX" sz="2800" dirty="0"/>
            </a:br>
            <a:r>
              <a:rPr lang="es-MX" sz="2800" dirty="0"/>
              <a:t>(DESCRIPTION)</a:t>
            </a:r>
          </a:p>
        </p:txBody>
      </p:sp>
      <p:sp>
        <p:nvSpPr>
          <p:cNvPr id="3" name="Marcador de contenido 2"/>
          <p:cNvSpPr>
            <a:spLocks noGrp="1"/>
          </p:cNvSpPr>
          <p:nvPr>
            <p:ph idx="1"/>
          </p:nvPr>
        </p:nvSpPr>
        <p:spPr>
          <a:xfrm>
            <a:off x="2599362" y="864108"/>
            <a:ext cx="6242709" cy="5120640"/>
          </a:xfrm>
        </p:spPr>
        <p:txBody>
          <a:bodyPr>
            <a:normAutofit/>
          </a:bodyPr>
          <a:lstStyle/>
          <a:p>
            <a:pPr algn="just">
              <a:buNone/>
              <a:defRPr/>
            </a:pPr>
            <a:r>
              <a:rPr lang="es-ES" sz="2100" b="1" dirty="0">
                <a:solidFill>
                  <a:schemeClr val="tx1"/>
                </a:solidFill>
              </a:rPr>
              <a:t>FLAT RACK</a:t>
            </a:r>
          </a:p>
          <a:p>
            <a:pPr algn="just">
              <a:buNone/>
              <a:defRPr/>
            </a:pPr>
            <a:endParaRPr lang="es-ES" sz="2100" b="1" dirty="0">
              <a:solidFill>
                <a:schemeClr val="tx1"/>
              </a:solidFill>
            </a:endParaRPr>
          </a:p>
          <a:p>
            <a:pPr marL="0" indent="0">
              <a:spcBef>
                <a:spcPct val="0"/>
              </a:spcBef>
              <a:buNone/>
              <a:defRPr/>
            </a:pPr>
            <a:r>
              <a:rPr lang="es-MX" sz="2100" dirty="0">
                <a:solidFill>
                  <a:schemeClr val="tx1"/>
                </a:solidFill>
              </a:rPr>
              <a:t>No tienen techo y no tienen lados el frente y la parte de atrás abatibles. Utilizado para Cargamentos especiales no uniformes, CKD, maquinaria pesada. Se manipula con equipos frontales ayudados por cadenas.</a:t>
            </a: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12" name="Picture 3" descr="FLAT-RACK"/>
          <p:cNvPicPr>
            <a:picLocks noChangeAspect="1" noChangeArrowheads="1"/>
          </p:cNvPicPr>
          <p:nvPr/>
        </p:nvPicPr>
        <p:blipFill rotWithShape="1">
          <a:blip r:embed="rId5">
            <a:extLst>
              <a:ext uri="{28A0092B-C50C-407E-A947-70E740481C1C}">
                <a14:useLocalDpi xmlns:a14="http://schemas.microsoft.com/office/drawing/2010/main" val="0"/>
              </a:ext>
            </a:extLst>
          </a:blip>
          <a:srcRect t="19157" b="11265"/>
          <a:stretch/>
        </p:blipFill>
        <p:spPr bwMode="auto">
          <a:xfrm>
            <a:off x="3281758" y="3331924"/>
            <a:ext cx="4691063" cy="239247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0"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hlinkClick r:id="rId8"/>
            <a:extLst>
              <a:ext uri="{FF2B5EF4-FFF2-40B4-BE49-F238E27FC236}">
                <a16:creationId xmlns:a16="http://schemas.microsoft.com/office/drawing/2014/main" id="{85BF2281-B47B-40BC-905A-B448DFB6D9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782" y="4501872"/>
            <a:ext cx="915210" cy="808343"/>
          </a:xfrm>
          <a:prstGeom prst="rect">
            <a:avLst/>
          </a:prstGeom>
        </p:spPr>
      </p:pic>
      <p:pic>
        <p:nvPicPr>
          <p:cNvPr id="13" name="Picture 12">
            <a:hlinkClick r:id="rId10"/>
            <a:extLst>
              <a:ext uri="{FF2B5EF4-FFF2-40B4-BE49-F238E27FC236}">
                <a16:creationId xmlns:a16="http://schemas.microsoft.com/office/drawing/2014/main" id="{107B4632-DC26-4153-BD60-74FC8F8145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4676" y="4501871"/>
            <a:ext cx="915210" cy="808343"/>
          </a:xfrm>
          <a:prstGeom prst="rect">
            <a:avLst/>
          </a:prstGeom>
        </p:spPr>
      </p:pic>
    </p:spTree>
    <p:extLst>
      <p:ext uri="{BB962C8B-B14F-4D97-AF65-F5344CB8AC3E}">
        <p14:creationId xmlns:p14="http://schemas.microsoft.com/office/powerpoint/2010/main" val="400838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TYPES OF CONTAINERS</a:t>
            </a:r>
            <a:br>
              <a:rPr lang="es-MX" sz="2800" dirty="0"/>
            </a:br>
            <a:r>
              <a:rPr lang="es-MX" sz="2800" dirty="0"/>
              <a:t>(DESCRIPTION)</a:t>
            </a:r>
          </a:p>
        </p:txBody>
      </p:sp>
      <p:sp>
        <p:nvSpPr>
          <p:cNvPr id="3" name="Marcador de contenido 2"/>
          <p:cNvSpPr>
            <a:spLocks noGrp="1"/>
          </p:cNvSpPr>
          <p:nvPr>
            <p:ph idx="1"/>
          </p:nvPr>
        </p:nvSpPr>
        <p:spPr>
          <a:xfrm>
            <a:off x="2599362" y="864108"/>
            <a:ext cx="6242709" cy="5120640"/>
          </a:xfrm>
        </p:spPr>
        <p:txBody>
          <a:bodyPr>
            <a:normAutofit/>
          </a:bodyPr>
          <a:lstStyle/>
          <a:p>
            <a:pPr algn="just">
              <a:buNone/>
              <a:defRPr/>
            </a:pPr>
            <a:r>
              <a:rPr lang="es-ES" sz="2100" b="1" dirty="0">
                <a:solidFill>
                  <a:schemeClr val="tx1"/>
                </a:solidFill>
              </a:rPr>
              <a:t>TANQUE</a:t>
            </a:r>
          </a:p>
          <a:p>
            <a:pPr algn="just">
              <a:buNone/>
              <a:defRPr/>
            </a:pPr>
            <a:endParaRPr lang="es-ES" sz="2100" b="1" dirty="0">
              <a:solidFill>
                <a:schemeClr val="tx1"/>
              </a:solidFill>
            </a:endParaRPr>
          </a:p>
          <a:p>
            <a:pPr marL="0" indent="0" algn="just">
              <a:spcBef>
                <a:spcPct val="0"/>
              </a:spcBef>
              <a:buNone/>
              <a:defRPr/>
            </a:pPr>
            <a:r>
              <a:rPr lang="es-ES" sz="2100" dirty="0" err="1">
                <a:solidFill>
                  <a:schemeClr val="tx1"/>
                </a:solidFill>
              </a:rPr>
              <a:t>Container</a:t>
            </a:r>
            <a:r>
              <a:rPr lang="es-ES" sz="2100" dirty="0">
                <a:solidFill>
                  <a:schemeClr val="tx1"/>
                </a:solidFill>
              </a:rPr>
              <a:t> en forma cilíndrica para cargar fluidos. Capacidad entre 19000 y 23000 litros, tienen un manejo y un tipo de reparación especializado.</a:t>
            </a:r>
            <a:endParaRPr lang="es-ES_tradnl" sz="21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descr="T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399" y="2961044"/>
            <a:ext cx="3960821" cy="2889055"/>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8"/>
            <a:extLst>
              <a:ext uri="{FF2B5EF4-FFF2-40B4-BE49-F238E27FC236}">
                <a16:creationId xmlns:a16="http://schemas.microsoft.com/office/drawing/2014/main" id="{86FD55CB-E773-417D-BA37-BDD7AA375B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782" y="4501872"/>
            <a:ext cx="915210" cy="808343"/>
          </a:xfrm>
          <a:prstGeom prst="rect">
            <a:avLst/>
          </a:prstGeom>
        </p:spPr>
      </p:pic>
    </p:spTree>
    <p:extLst>
      <p:ext uri="{BB962C8B-B14F-4D97-AF65-F5344CB8AC3E}">
        <p14:creationId xmlns:p14="http://schemas.microsoft.com/office/powerpoint/2010/main" val="24298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TYPES OF CONTAINERS</a:t>
            </a:r>
            <a:br>
              <a:rPr lang="es-MX" sz="2800" dirty="0"/>
            </a:br>
            <a:r>
              <a:rPr lang="es-MX" sz="2800" dirty="0"/>
              <a:t>(DESCRIPTION)</a:t>
            </a:r>
          </a:p>
        </p:txBody>
      </p:sp>
      <p:sp>
        <p:nvSpPr>
          <p:cNvPr id="3" name="Marcador de contenido 2"/>
          <p:cNvSpPr>
            <a:spLocks noGrp="1"/>
          </p:cNvSpPr>
          <p:nvPr>
            <p:ph idx="1"/>
          </p:nvPr>
        </p:nvSpPr>
        <p:spPr>
          <a:xfrm>
            <a:off x="2599362" y="864108"/>
            <a:ext cx="6242709" cy="5120640"/>
          </a:xfrm>
        </p:spPr>
        <p:txBody>
          <a:bodyPr>
            <a:normAutofit/>
          </a:bodyPr>
          <a:lstStyle/>
          <a:p>
            <a:pPr algn="just">
              <a:buNone/>
              <a:defRPr/>
            </a:pPr>
            <a:r>
              <a:rPr lang="es-ES" sz="2100" b="1" dirty="0">
                <a:solidFill>
                  <a:schemeClr val="tx1"/>
                </a:solidFill>
              </a:rPr>
              <a:t>OPEN TOP</a:t>
            </a:r>
          </a:p>
          <a:p>
            <a:pPr algn="just">
              <a:buNone/>
              <a:defRPr/>
            </a:pPr>
            <a:endParaRPr lang="es-ES" sz="2100" b="1" dirty="0">
              <a:solidFill>
                <a:schemeClr val="tx1"/>
              </a:solidFill>
            </a:endParaRPr>
          </a:p>
          <a:p>
            <a:pPr marL="0" indent="0" algn="just">
              <a:spcBef>
                <a:spcPct val="0"/>
              </a:spcBef>
              <a:buNone/>
              <a:defRPr/>
            </a:pPr>
            <a:r>
              <a:rPr lang="es-ES" sz="2100" dirty="0">
                <a:solidFill>
                  <a:schemeClr val="tx1"/>
                </a:solidFill>
              </a:rPr>
              <a:t>Destapado en su parte superior, carpa, cordón, viga trasera superior y arco de techo removible. Se utiliza generalmente para trasportar carga sobredimensionada, maquinaria mediana.</a:t>
            </a: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descr="OPEN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5490" y="3356975"/>
            <a:ext cx="3765417" cy="2604088"/>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23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DAY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TWO</a:t>
            </a:r>
            <a:endParaRPr lang="es-MX" sz="4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nSpc>
                <a:spcPct val="100000"/>
              </a:lnSpc>
              <a:spcBef>
                <a:spcPts val="0"/>
              </a:spcBef>
              <a:buNone/>
            </a:pPr>
            <a:r>
              <a:rPr lang="es-MX" sz="2100" b="1" dirty="0">
                <a:solidFill>
                  <a:schemeClr val="tx1"/>
                </a:solidFill>
                <a:latin typeface="Arial" panose="020B0604020202020204" pitchFamily="34" charset="0"/>
                <a:cs typeface="Arial" panose="020B0604020202020204" pitchFamily="34" charset="0"/>
              </a:rPr>
              <a:t>OVERVIEW</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dirty="0">
                <a:solidFill>
                  <a:schemeClr val="tx1"/>
                </a:solidFill>
                <a:latin typeface="Arial" panose="020B0604020202020204" pitchFamily="34" charset="0"/>
                <a:cs typeface="Arial" panose="020B0604020202020204" pitchFamily="34" charset="0"/>
              </a:rPr>
              <a:t>In </a:t>
            </a:r>
            <a:r>
              <a:rPr lang="es-MX" sz="2100" dirty="0" err="1">
                <a:solidFill>
                  <a:schemeClr val="tx1"/>
                </a:solidFill>
                <a:latin typeface="Arial" panose="020B0604020202020204" pitchFamily="34" charset="0"/>
                <a:cs typeface="Arial" panose="020B0604020202020204" pitchFamily="34" charset="0"/>
              </a:rPr>
              <a:t>this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day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the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topics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about</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what</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is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TransGlobal</a:t>
            </a:r>
            <a:r>
              <a:rPr lang="es-MX" sz="2100" dirty="0">
                <a:solidFill>
                  <a:schemeClr val="tx1"/>
                </a:solidFill>
                <a:latin typeface="Arial" panose="020B0604020202020204" pitchFamily="34" charset="0"/>
                <a:cs typeface="Arial" panose="020B0604020202020204" pitchFamily="34" charset="0"/>
              </a:rPr>
              <a:t> SOS and </a:t>
            </a:r>
            <a:r>
              <a:rPr lang="es-MX" sz="2100" dirty="0" err="1">
                <a:solidFill>
                  <a:schemeClr val="tx1"/>
                </a:solidFill>
                <a:latin typeface="Arial" panose="020B0604020202020204" pitchFamily="34" charset="0"/>
                <a:cs typeface="Arial" panose="020B0604020202020204" pitchFamily="34" charset="0"/>
              </a:rPr>
              <a:t>what</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is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your</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job</a:t>
            </a:r>
            <a:r>
              <a:rPr lang="es-MX" sz="2100" dirty="0">
                <a:solidFill>
                  <a:schemeClr val="tx1"/>
                </a:solidFill>
                <a:latin typeface="Arial" panose="020B0604020202020204" pitchFamily="34" charset="0"/>
                <a:cs typeface="Arial" panose="020B0604020202020204" pitchFamily="34" charset="0"/>
              </a:rPr>
              <a:t> are </a:t>
            </a:r>
            <a:r>
              <a:rPr lang="es-MX" sz="2100" dirty="0" err="1">
                <a:solidFill>
                  <a:schemeClr val="tx1"/>
                </a:solidFill>
                <a:latin typeface="Arial" panose="020B0604020202020204" pitchFamily="34" charset="0"/>
                <a:cs typeface="Arial" panose="020B0604020202020204" pitchFamily="34" charset="0"/>
              </a:rPr>
              <a:t>discloused</a:t>
            </a:r>
            <a:r>
              <a:rPr lang="es-MX" sz="21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s-MX" sz="21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b="1" dirty="0">
                <a:solidFill>
                  <a:schemeClr val="tx1"/>
                </a:solidFill>
                <a:latin typeface="Arial" panose="020B0604020202020204" pitchFamily="34" charset="0"/>
                <a:cs typeface="Arial" panose="020B0604020202020204" pitchFamily="34" charset="0"/>
              </a:rPr>
              <a:t>SURVEYING MARINE DAMAGE</a:t>
            </a:r>
            <a:endParaRPr lang="es-MX" sz="21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432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CONTAINER CODE</a:t>
            </a:r>
          </a:p>
        </p:txBody>
      </p:sp>
      <p:sp>
        <p:nvSpPr>
          <p:cNvPr id="3" name="Marcador de contenido 2"/>
          <p:cNvSpPr>
            <a:spLocks noGrp="1"/>
          </p:cNvSpPr>
          <p:nvPr>
            <p:ph idx="1"/>
          </p:nvPr>
        </p:nvSpPr>
        <p:spPr>
          <a:xfrm>
            <a:off x="2599362" y="864108"/>
            <a:ext cx="6242709" cy="5120640"/>
          </a:xfrm>
        </p:spPr>
        <p:txBody>
          <a:bodyPr>
            <a:normAutofit/>
          </a:bodyPr>
          <a:lstStyle/>
          <a:p>
            <a:pPr>
              <a:buNone/>
              <a:tabLst>
                <a:tab pos="4397375" algn="l"/>
              </a:tabLst>
              <a:defRPr/>
            </a:pPr>
            <a:r>
              <a:rPr lang="es-ES_tradnl" sz="2100" dirty="0">
                <a:solidFill>
                  <a:schemeClr val="tx1"/>
                </a:solidFill>
              </a:rPr>
              <a:t>1. Código del Propietario……………………….4   Letras</a:t>
            </a:r>
          </a:p>
          <a:p>
            <a:pPr>
              <a:buNone/>
              <a:tabLst>
                <a:tab pos="4397375" algn="l"/>
              </a:tabLst>
              <a:defRPr/>
            </a:pPr>
            <a:r>
              <a:rPr lang="es-ES_tradnl" sz="2100" dirty="0">
                <a:solidFill>
                  <a:schemeClr val="tx1"/>
                </a:solidFill>
              </a:rPr>
              <a:t>2. Número de serie…………………................6   Números</a:t>
            </a:r>
          </a:p>
          <a:p>
            <a:pPr>
              <a:buNone/>
              <a:tabLst>
                <a:tab pos="4397375" algn="l"/>
              </a:tabLst>
              <a:defRPr/>
            </a:pPr>
            <a:r>
              <a:rPr lang="es-ES_tradnl" sz="2100" dirty="0">
                <a:solidFill>
                  <a:schemeClr val="tx1"/>
                </a:solidFill>
              </a:rPr>
              <a:t>3.Dígito de comprobación…………………..…1   Número </a:t>
            </a:r>
          </a:p>
          <a:p>
            <a:pPr>
              <a:buNone/>
              <a:tabLst>
                <a:tab pos="4397375" algn="l"/>
              </a:tabLst>
              <a:defRPr/>
            </a:pPr>
            <a:r>
              <a:rPr lang="es-ES_tradnl" sz="2100" dirty="0">
                <a:solidFill>
                  <a:schemeClr val="tx1"/>
                </a:solidFill>
              </a:rPr>
              <a:t>4. Código del País………………………………...2   Letras</a:t>
            </a:r>
          </a:p>
          <a:p>
            <a:pPr>
              <a:buNone/>
              <a:tabLst>
                <a:tab pos="4397375" algn="l"/>
              </a:tabLst>
              <a:defRPr/>
            </a:pPr>
            <a:r>
              <a:rPr lang="es-ES_tradnl" sz="2100" dirty="0">
                <a:solidFill>
                  <a:schemeClr val="tx1"/>
                </a:solidFill>
              </a:rPr>
              <a:t>5. Código de Dimensiones y tipo.................4  Números</a:t>
            </a:r>
          </a:p>
          <a:p>
            <a:pPr>
              <a:buNone/>
              <a:tabLst>
                <a:tab pos="4397375" algn="l"/>
              </a:tabLst>
              <a:defRPr/>
            </a:pPr>
            <a:r>
              <a:rPr lang="es-ES_tradnl" sz="2100" dirty="0">
                <a:solidFill>
                  <a:schemeClr val="tx1"/>
                </a:solidFill>
              </a:rPr>
              <a:t>     4310 o el ISO nuevo 42G1</a:t>
            </a: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marL="0" indent="0" algn="just">
              <a:buNone/>
              <a:defRPr/>
            </a:pPr>
            <a:endParaRPr lang="es-ES" sz="1800" dirty="0">
              <a:solidFill>
                <a:schemeClr val="tx1"/>
              </a:solidFill>
            </a:endParaRP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4521"/>
          <a:stretch/>
        </p:blipFill>
        <p:spPr bwMode="auto">
          <a:xfrm>
            <a:off x="4349236" y="3674235"/>
            <a:ext cx="2556106" cy="2462561"/>
          </a:xfrm>
          <a:prstGeom prst="roundRect">
            <a:avLst>
              <a:gd name="adj" fmla="val 8594"/>
            </a:avLst>
          </a:prstGeom>
          <a:solidFill>
            <a:srgbClr val="FFFFFF">
              <a:shade val="85000"/>
            </a:srgbClr>
          </a:solidFill>
          <a:ln w="9525">
            <a:solidFill>
              <a:schemeClr val="tx1"/>
            </a:solidFill>
            <a:miter lim="800000"/>
            <a:headEnd/>
            <a:tailEnd/>
          </a:ln>
          <a:effectLst/>
          <a:extLst/>
        </p:spPr>
      </p:pic>
      <p:pic>
        <p:nvPicPr>
          <p:cNvPr id="11"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64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INSPECTING A CONTAINER</a:t>
            </a:r>
          </a:p>
        </p:txBody>
      </p:sp>
      <p:sp>
        <p:nvSpPr>
          <p:cNvPr id="3" name="Marcador de contenido 2"/>
          <p:cNvSpPr>
            <a:spLocks noGrp="1"/>
          </p:cNvSpPr>
          <p:nvPr>
            <p:ph idx="1"/>
          </p:nvPr>
        </p:nvSpPr>
        <p:spPr>
          <a:xfrm>
            <a:off x="2599362" y="864108"/>
            <a:ext cx="6242709" cy="5120640"/>
          </a:xfrm>
        </p:spPr>
        <p:txBody>
          <a:bodyPr>
            <a:normAutofit fontScale="92500" lnSpcReduction="20000"/>
          </a:bodyPr>
          <a:lstStyle/>
          <a:p>
            <a:pPr marL="0" indent="0">
              <a:lnSpc>
                <a:spcPct val="120000"/>
              </a:lnSpc>
              <a:spcBef>
                <a:spcPts val="0"/>
              </a:spcBef>
              <a:buNone/>
              <a:defRPr/>
            </a:pPr>
            <a:r>
              <a:rPr lang="es-ES_tradnl" sz="2000" b="1" dirty="0">
                <a:solidFill>
                  <a:schemeClr val="tx1"/>
                </a:solidFill>
              </a:rPr>
              <a:t>FALLAS COMUNES</a:t>
            </a:r>
          </a:p>
          <a:p>
            <a:pPr>
              <a:lnSpc>
                <a:spcPct val="120000"/>
              </a:lnSpc>
              <a:spcBef>
                <a:spcPts val="0"/>
              </a:spcBef>
              <a:buFont typeface="Wingdings" panose="05000000000000000000" pitchFamily="2" charset="2"/>
              <a:buChar char="§"/>
              <a:defRPr/>
            </a:pPr>
            <a:r>
              <a:rPr lang="es-ES_tradnl" sz="2000" dirty="0">
                <a:solidFill>
                  <a:schemeClr val="tx1"/>
                </a:solidFill>
              </a:rPr>
              <a:t>Deformaciones del recubrimiento.</a:t>
            </a:r>
          </a:p>
          <a:p>
            <a:pPr>
              <a:lnSpc>
                <a:spcPct val="120000"/>
              </a:lnSpc>
              <a:spcBef>
                <a:spcPts val="0"/>
              </a:spcBef>
              <a:buFont typeface="Wingdings" panose="05000000000000000000" pitchFamily="2" charset="2"/>
              <a:buChar char="§"/>
              <a:defRPr/>
            </a:pPr>
            <a:r>
              <a:rPr lang="es-ES_tradnl" sz="2000" dirty="0">
                <a:solidFill>
                  <a:schemeClr val="tx1"/>
                </a:solidFill>
              </a:rPr>
              <a:t>Penetración de la oxidación.</a:t>
            </a:r>
          </a:p>
          <a:p>
            <a:pPr>
              <a:lnSpc>
                <a:spcPct val="120000"/>
              </a:lnSpc>
              <a:spcBef>
                <a:spcPts val="0"/>
              </a:spcBef>
              <a:buFont typeface="Wingdings" panose="05000000000000000000" pitchFamily="2" charset="2"/>
              <a:buChar char="§"/>
              <a:defRPr/>
            </a:pPr>
            <a:r>
              <a:rPr lang="es-ES_tradnl" sz="2000" dirty="0">
                <a:solidFill>
                  <a:schemeClr val="tx1"/>
                </a:solidFill>
              </a:rPr>
              <a:t>Rajaduras del piso y de las vigas.</a:t>
            </a:r>
          </a:p>
          <a:p>
            <a:pPr>
              <a:lnSpc>
                <a:spcPct val="120000"/>
              </a:lnSpc>
              <a:spcBef>
                <a:spcPts val="0"/>
              </a:spcBef>
              <a:buFont typeface="Wingdings" panose="05000000000000000000" pitchFamily="2" charset="2"/>
              <a:buChar char="§"/>
              <a:defRPr/>
            </a:pPr>
            <a:r>
              <a:rPr lang="es-ES_tradnl" sz="2000" dirty="0">
                <a:solidFill>
                  <a:schemeClr val="tx1"/>
                </a:solidFill>
              </a:rPr>
              <a:t>Desgaste de las aberturas de los esquineros.</a:t>
            </a:r>
          </a:p>
          <a:p>
            <a:pPr>
              <a:lnSpc>
                <a:spcPct val="120000"/>
              </a:lnSpc>
              <a:spcBef>
                <a:spcPts val="0"/>
              </a:spcBef>
              <a:buFont typeface="Wingdings" panose="05000000000000000000" pitchFamily="2" charset="2"/>
              <a:buChar char="§"/>
              <a:defRPr/>
            </a:pPr>
            <a:r>
              <a:rPr lang="es-ES_tradnl" sz="2000" dirty="0">
                <a:solidFill>
                  <a:schemeClr val="tx1"/>
                </a:solidFill>
              </a:rPr>
              <a:t>Defectos en las puertas.</a:t>
            </a:r>
          </a:p>
          <a:p>
            <a:pPr>
              <a:lnSpc>
                <a:spcPct val="120000"/>
              </a:lnSpc>
              <a:spcBef>
                <a:spcPts val="0"/>
              </a:spcBef>
              <a:buFont typeface="Wingdings" panose="05000000000000000000" pitchFamily="2" charset="2"/>
              <a:buChar char="§"/>
              <a:defRPr/>
            </a:pPr>
            <a:r>
              <a:rPr lang="es-ES_tradnl" sz="2000" dirty="0">
                <a:solidFill>
                  <a:schemeClr val="tx1"/>
                </a:solidFill>
              </a:rPr>
              <a:t>Marcas de identificación faltantes o ilegibles. </a:t>
            </a:r>
          </a:p>
          <a:p>
            <a:pPr marL="0" lvl="2" indent="0" algn="just">
              <a:lnSpc>
                <a:spcPct val="120000"/>
              </a:lnSpc>
              <a:spcBef>
                <a:spcPts val="0"/>
              </a:spcBef>
              <a:spcAft>
                <a:spcPts val="0"/>
              </a:spcAft>
              <a:buNone/>
              <a:defRPr/>
            </a:pPr>
            <a:endParaRPr lang="es-ES_tradnl" sz="2000" b="1" dirty="0">
              <a:solidFill>
                <a:schemeClr val="tx1"/>
              </a:solidFill>
            </a:endParaRPr>
          </a:p>
          <a:p>
            <a:pPr marL="0" lvl="2" indent="0" algn="just">
              <a:lnSpc>
                <a:spcPct val="120000"/>
              </a:lnSpc>
              <a:spcBef>
                <a:spcPts val="0"/>
              </a:spcBef>
              <a:spcAft>
                <a:spcPts val="0"/>
              </a:spcAft>
              <a:buNone/>
              <a:defRPr/>
            </a:pPr>
            <a:r>
              <a:rPr lang="es-ES_tradnl" sz="2000" b="1" dirty="0">
                <a:solidFill>
                  <a:schemeClr val="tx1"/>
                </a:solidFill>
              </a:rPr>
              <a:t>INSPECCIONES COMUNES</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err="1">
                <a:solidFill>
                  <a:schemeClr val="tx1"/>
                </a:solidFill>
              </a:rPr>
              <a:t>On</a:t>
            </a:r>
            <a:r>
              <a:rPr lang="es-ES_tradnl" sz="2000" dirty="0">
                <a:solidFill>
                  <a:schemeClr val="tx1"/>
                </a:solidFill>
              </a:rPr>
              <a:t> </a:t>
            </a:r>
            <a:r>
              <a:rPr lang="es-ES_tradnl" sz="2000" dirty="0" err="1">
                <a:solidFill>
                  <a:schemeClr val="tx1"/>
                </a:solidFill>
              </a:rPr>
              <a:t>Hire</a:t>
            </a:r>
            <a:r>
              <a:rPr lang="es-ES_tradnl" sz="2000" dirty="0">
                <a:solidFill>
                  <a:schemeClr val="tx1"/>
                </a:solidFill>
              </a:rPr>
              <a:t>.</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a:solidFill>
                  <a:schemeClr val="tx1"/>
                </a:solidFill>
              </a:rPr>
              <a:t>Off </a:t>
            </a:r>
            <a:r>
              <a:rPr lang="es-ES_tradnl" sz="2000" dirty="0" err="1">
                <a:solidFill>
                  <a:schemeClr val="tx1"/>
                </a:solidFill>
              </a:rPr>
              <a:t>Hire</a:t>
            </a:r>
            <a:r>
              <a:rPr lang="es-ES_tradnl" sz="2000" dirty="0">
                <a:solidFill>
                  <a:schemeClr val="tx1"/>
                </a:solidFill>
              </a:rPr>
              <a:t>.</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a:solidFill>
                  <a:schemeClr val="tx1"/>
                </a:solidFill>
              </a:rPr>
              <a:t>Pre y pos reparación.</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a:solidFill>
                  <a:schemeClr val="tx1"/>
                </a:solidFill>
              </a:rPr>
              <a:t>Control de calidad.</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a:solidFill>
                  <a:schemeClr val="tx1"/>
                </a:solidFill>
              </a:rPr>
              <a:t>Restauración o reacondicionamiento.</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a:solidFill>
                  <a:schemeClr val="tx1"/>
                </a:solidFill>
              </a:rPr>
              <a:t>Control de Inventario.</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a:solidFill>
                  <a:schemeClr val="tx1"/>
                </a:solidFill>
              </a:rPr>
              <a:t>Control de intercambio (INTERCHANGE).</a:t>
            </a:r>
          </a:p>
          <a:p>
            <a:pPr marL="342900" lvl="2" indent="-342900" algn="just">
              <a:lnSpc>
                <a:spcPct val="120000"/>
              </a:lnSpc>
              <a:spcBef>
                <a:spcPts val="0"/>
              </a:spcBef>
              <a:spcAft>
                <a:spcPts val="0"/>
              </a:spcAft>
              <a:buFont typeface="Wingdings" panose="05000000000000000000" pitchFamily="2" charset="2"/>
              <a:buChar char="§"/>
              <a:defRPr/>
            </a:pPr>
            <a:r>
              <a:rPr lang="es-ES_tradnl" sz="2000" dirty="0">
                <a:solidFill>
                  <a:schemeClr val="tx1"/>
                </a:solidFill>
              </a:rPr>
              <a:t>Avería en la carga.</a:t>
            </a:r>
            <a:endParaRPr lang="es-ES_tradnl" sz="18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78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INSPECTING A CONTAINER</a:t>
            </a:r>
          </a:p>
        </p:txBody>
      </p:sp>
      <p:sp>
        <p:nvSpPr>
          <p:cNvPr id="3" name="Marcador de contenido 2"/>
          <p:cNvSpPr>
            <a:spLocks noGrp="1"/>
          </p:cNvSpPr>
          <p:nvPr>
            <p:ph idx="1"/>
          </p:nvPr>
        </p:nvSpPr>
        <p:spPr>
          <a:xfrm>
            <a:off x="2599362" y="864108"/>
            <a:ext cx="6242709" cy="5120640"/>
          </a:xfrm>
        </p:spPr>
        <p:txBody>
          <a:bodyPr>
            <a:normAutofit/>
          </a:bodyPr>
          <a:lstStyle/>
          <a:p>
            <a:pPr marL="0" indent="0" algn="just">
              <a:buNone/>
              <a:defRPr/>
            </a:pPr>
            <a:r>
              <a:rPr lang="es-ES" sz="2100" dirty="0">
                <a:solidFill>
                  <a:schemeClr val="tx1"/>
                </a:solidFill>
              </a:rPr>
              <a:t>El objetivo de la inspección de contenedores es revelar condiciones o daños que pueden ser riesgosas o las cuales reducen la eficiencia del contenedor. Los cuales deben ser reparados.</a:t>
            </a:r>
          </a:p>
          <a:p>
            <a:pPr marL="0" indent="0" algn="just">
              <a:buNone/>
              <a:defRPr/>
            </a:pPr>
            <a:r>
              <a:rPr lang="es-ES" sz="2100" dirty="0">
                <a:solidFill>
                  <a:schemeClr val="tx1"/>
                </a:solidFill>
              </a:rPr>
              <a:t>El interés de todas las partes involucradas es asegurarse que se están realizando inspecciones apropiadas que certifican que las reparaciones también tienen una calidad aceptable.</a:t>
            </a:r>
          </a:p>
          <a:p>
            <a:pPr marL="0" indent="0" algn="just">
              <a:buNone/>
              <a:defRPr/>
            </a:pPr>
            <a:r>
              <a:rPr lang="es-ES_tradnl" sz="2100" b="1" dirty="0">
                <a:solidFill>
                  <a:schemeClr val="tx1"/>
                </a:solidFill>
              </a:rPr>
              <a:t>EL PAPEL DEL INSPECTOR</a:t>
            </a:r>
            <a:r>
              <a:rPr lang="es-ES_tradnl" sz="2100" dirty="0">
                <a:solidFill>
                  <a:schemeClr val="tx1"/>
                </a:solidFill>
              </a:rPr>
              <a:t>: </a:t>
            </a:r>
            <a:r>
              <a:rPr lang="es-ES" sz="2100" dirty="0">
                <a:solidFill>
                  <a:schemeClr val="tx1"/>
                </a:solidFill>
              </a:rPr>
              <a:t>El es el responsable de asegurar que cualquier daño encontrado sea reparado y que los métodos de trabajo sean los mas apropiados desde el punto de vista técnico y económico. Deberá identificar las condiciones de desgaste y deterioro y hacer las reparaciones oportunas que maximicen la vida del contenedor.</a:t>
            </a:r>
            <a:endParaRPr lang="es-ES_tradnl"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7"/>
            <a:extLst>
              <a:ext uri="{FF2B5EF4-FFF2-40B4-BE49-F238E27FC236}">
                <a16:creationId xmlns:a16="http://schemas.microsoft.com/office/drawing/2014/main" id="{6C0B800F-763D-4480-B0C2-E91BB6444E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298" y="3974929"/>
            <a:ext cx="915210" cy="808343"/>
          </a:xfrm>
          <a:prstGeom prst="rect">
            <a:avLst/>
          </a:prstGeom>
        </p:spPr>
      </p:pic>
      <p:pic>
        <p:nvPicPr>
          <p:cNvPr id="11" name="Picture 10">
            <a:hlinkClick r:id="rId9"/>
            <a:extLst>
              <a:ext uri="{FF2B5EF4-FFF2-40B4-BE49-F238E27FC236}">
                <a16:creationId xmlns:a16="http://schemas.microsoft.com/office/drawing/2014/main" id="{A64A9F4B-ECCA-4626-ACF7-9012691AD8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9790" y="3974929"/>
            <a:ext cx="915210" cy="808343"/>
          </a:xfrm>
          <a:prstGeom prst="rect">
            <a:avLst/>
          </a:prstGeom>
        </p:spPr>
      </p:pic>
      <p:pic>
        <p:nvPicPr>
          <p:cNvPr id="12" name="Picture 11">
            <a:hlinkClick r:id="rId10"/>
            <a:extLst>
              <a:ext uri="{FF2B5EF4-FFF2-40B4-BE49-F238E27FC236}">
                <a16:creationId xmlns:a16="http://schemas.microsoft.com/office/drawing/2014/main" id="{992B3712-5CA4-4B4F-A1ED-309C1DA242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79" y="5046541"/>
            <a:ext cx="915210" cy="808343"/>
          </a:xfrm>
          <a:prstGeom prst="rect">
            <a:avLst/>
          </a:prstGeom>
        </p:spPr>
      </p:pic>
      <p:pic>
        <p:nvPicPr>
          <p:cNvPr id="13" name="Picture 12">
            <a:hlinkClick r:id="rId11"/>
            <a:extLst>
              <a:ext uri="{FF2B5EF4-FFF2-40B4-BE49-F238E27FC236}">
                <a16:creationId xmlns:a16="http://schemas.microsoft.com/office/drawing/2014/main" id="{36F62634-E056-4C4E-81B1-058347BCC8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1433" y="5046540"/>
            <a:ext cx="915210" cy="808343"/>
          </a:xfrm>
          <a:prstGeom prst="rect">
            <a:avLst/>
          </a:prstGeom>
        </p:spPr>
      </p:pic>
    </p:spTree>
    <p:extLst>
      <p:ext uri="{BB962C8B-B14F-4D97-AF65-F5344CB8AC3E}">
        <p14:creationId xmlns:p14="http://schemas.microsoft.com/office/powerpoint/2010/main" val="1855271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INSPECTING A CONTAINER</a:t>
            </a:r>
          </a:p>
        </p:txBody>
      </p:sp>
      <p:sp>
        <p:nvSpPr>
          <p:cNvPr id="3" name="Marcador de contenido 2"/>
          <p:cNvSpPr>
            <a:spLocks noGrp="1"/>
          </p:cNvSpPr>
          <p:nvPr>
            <p:ph idx="1"/>
          </p:nvPr>
        </p:nvSpPr>
        <p:spPr>
          <a:xfrm>
            <a:off x="2599362" y="864108"/>
            <a:ext cx="6242709" cy="5120640"/>
          </a:xfrm>
        </p:spPr>
        <p:txBody>
          <a:bodyPr>
            <a:normAutofit/>
          </a:bodyPr>
          <a:lstStyle/>
          <a:p>
            <a:pPr marL="0" indent="0" algn="just">
              <a:buNone/>
              <a:defRPr/>
            </a:pPr>
            <a:r>
              <a:rPr lang="es-ES_tradnl" sz="2100" b="1" dirty="0">
                <a:solidFill>
                  <a:schemeClr val="tx1"/>
                </a:solidFill>
              </a:rPr>
              <a:t>NOTA DE INSPECCION</a:t>
            </a:r>
          </a:p>
          <a:p>
            <a:pPr marL="0" indent="0" algn="just">
              <a:buNone/>
              <a:defRPr/>
            </a:pPr>
            <a:r>
              <a:rPr lang="es-ES_tradnl" sz="2100" dirty="0">
                <a:solidFill>
                  <a:schemeClr val="tx1"/>
                </a:solidFill>
              </a:rPr>
              <a:t>Documento donde se anota la condición en la cual se entrega el contenedor ya sea vació para ser embalado para exportación o lleno para ser desembalado por el Importador.</a:t>
            </a: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8" name="Picture 5" descr="NOTAinspec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029" y="2276561"/>
            <a:ext cx="3002502" cy="3905298"/>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0"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hlinkClick r:id="rId8" action="ppaction://hlinkfile"/>
            <a:extLst>
              <a:ext uri="{FF2B5EF4-FFF2-40B4-BE49-F238E27FC236}">
                <a16:creationId xmlns:a16="http://schemas.microsoft.com/office/drawing/2014/main" id="{CB655DFC-CBC4-45B8-8AA1-F7272B8A11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579" y="4066820"/>
            <a:ext cx="915210" cy="808343"/>
          </a:xfrm>
          <a:prstGeom prst="rect">
            <a:avLst/>
          </a:prstGeom>
        </p:spPr>
      </p:pic>
    </p:spTree>
    <p:extLst>
      <p:ext uri="{BB962C8B-B14F-4D97-AF65-F5344CB8AC3E}">
        <p14:creationId xmlns:p14="http://schemas.microsoft.com/office/powerpoint/2010/main" val="394495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INSPECTING A CONTAINER</a:t>
            </a:r>
          </a:p>
        </p:txBody>
      </p:sp>
      <p:sp>
        <p:nvSpPr>
          <p:cNvPr id="3" name="Marcador de contenido 2"/>
          <p:cNvSpPr>
            <a:spLocks noGrp="1"/>
          </p:cNvSpPr>
          <p:nvPr>
            <p:ph idx="1"/>
          </p:nvPr>
        </p:nvSpPr>
        <p:spPr>
          <a:xfrm>
            <a:off x="2599362" y="864108"/>
            <a:ext cx="6242709" cy="5120640"/>
          </a:xfrm>
        </p:spPr>
        <p:txBody>
          <a:bodyPr>
            <a:normAutofit/>
          </a:bodyPr>
          <a:lstStyle/>
          <a:p>
            <a:pPr marL="0" indent="0" algn="just">
              <a:buNone/>
              <a:defRPr/>
            </a:pPr>
            <a:r>
              <a:rPr lang="es-ES_tradnl" sz="2100" b="1" dirty="0">
                <a:solidFill>
                  <a:schemeClr val="tx1"/>
                </a:solidFill>
              </a:rPr>
              <a:t>CONTAINER INSPECTION REPORT</a:t>
            </a:r>
          </a:p>
          <a:p>
            <a:pPr marL="0" indent="0" algn="just">
              <a:buNone/>
              <a:defRPr/>
            </a:pPr>
            <a:r>
              <a:rPr lang="es-ES" sz="2100" dirty="0">
                <a:solidFill>
                  <a:schemeClr val="tx1"/>
                </a:solidFill>
              </a:rPr>
              <a:t>Documento interno de los Depósitos de Contenedores donde se codifican los daños del contenedor al igual que su tamaño si aplica, su ubicación y el método de reparación.</a:t>
            </a: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4" descr="CIR02"/>
          <p:cNvPicPr>
            <a:picLocks noChangeAspect="1" noChangeArrowheads="1"/>
          </p:cNvPicPr>
          <p:nvPr/>
        </p:nvPicPr>
        <p:blipFill>
          <a:blip r:embed="rId5">
            <a:extLst>
              <a:ext uri="{28A0092B-C50C-407E-A947-70E740481C1C}">
                <a14:useLocalDpi xmlns:a14="http://schemas.microsoft.com/office/drawing/2010/main" val="0"/>
              </a:ext>
            </a:extLst>
          </a:blip>
          <a:srcRect t="3076"/>
          <a:stretch>
            <a:fillRect/>
          </a:stretch>
        </p:blipFill>
        <p:spPr bwMode="auto">
          <a:xfrm>
            <a:off x="4263263" y="2446936"/>
            <a:ext cx="3043135" cy="3709166"/>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389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INSPECTING A CONTAINER</a:t>
            </a:r>
          </a:p>
        </p:txBody>
      </p:sp>
      <p:sp>
        <p:nvSpPr>
          <p:cNvPr id="3" name="Marcador de contenido 2"/>
          <p:cNvSpPr>
            <a:spLocks noGrp="1"/>
          </p:cNvSpPr>
          <p:nvPr>
            <p:ph idx="1"/>
          </p:nvPr>
        </p:nvSpPr>
        <p:spPr>
          <a:xfrm>
            <a:off x="2599362" y="864108"/>
            <a:ext cx="6242709" cy="5120640"/>
          </a:xfrm>
        </p:spPr>
        <p:txBody>
          <a:bodyPr>
            <a:normAutofit/>
          </a:bodyPr>
          <a:lstStyle/>
          <a:p>
            <a:pPr marL="0" indent="0" algn="just">
              <a:buNone/>
              <a:defRPr/>
            </a:pPr>
            <a:r>
              <a:rPr lang="es-ES_tradnl" sz="2100" b="1" dirty="0">
                <a:solidFill>
                  <a:schemeClr val="tx1"/>
                </a:solidFill>
              </a:rPr>
              <a:t>CONTAINER INSPECTION REPORT</a:t>
            </a:r>
          </a:p>
          <a:p>
            <a:pPr marL="0" indent="0" algn="just">
              <a:buNone/>
              <a:defRPr/>
            </a:pPr>
            <a:endParaRPr lang="es-ES_tradnl" sz="2100" b="1" dirty="0">
              <a:solidFill>
                <a:schemeClr val="tx1"/>
              </a:solidFill>
            </a:endParaRPr>
          </a:p>
          <a:p>
            <a:pPr marL="0" indent="0" algn="just">
              <a:buNone/>
              <a:defRPr/>
            </a:pPr>
            <a:endParaRPr lang="es-ES_tradnl" sz="2100" b="1" dirty="0">
              <a:solidFill>
                <a:schemeClr val="tx1"/>
              </a:solidFill>
            </a:endParaRPr>
          </a:p>
          <a:p>
            <a:pPr marL="0" indent="0" algn="just">
              <a:buNone/>
              <a:defRPr/>
            </a:pPr>
            <a:endParaRPr lang="es-ES_tradnl" sz="2100" b="1" dirty="0">
              <a:solidFill>
                <a:schemeClr val="tx1"/>
              </a:solidFill>
            </a:endParaRPr>
          </a:p>
          <a:p>
            <a:pPr marL="0" indent="0" algn="just">
              <a:buNone/>
              <a:defRPr/>
            </a:pPr>
            <a:endParaRPr lang="es-ES_tradnl" sz="2100" b="1"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10" name="Picture 2" descr="CIR04"/>
          <p:cNvPicPr>
            <a:picLocks noChangeAspect="1" noChangeArrowheads="1"/>
          </p:cNvPicPr>
          <p:nvPr/>
        </p:nvPicPr>
        <p:blipFill>
          <a:blip r:embed="rId5">
            <a:extLst>
              <a:ext uri="{28A0092B-C50C-407E-A947-70E740481C1C}">
                <a14:useLocalDpi xmlns:a14="http://schemas.microsoft.com/office/drawing/2010/main" val="0"/>
              </a:ext>
            </a:extLst>
          </a:blip>
          <a:srcRect l="4976" t="5325" b="2802"/>
          <a:stretch>
            <a:fillRect/>
          </a:stretch>
        </p:blipFill>
        <p:spPr bwMode="auto">
          <a:xfrm>
            <a:off x="2436758" y="1645910"/>
            <a:ext cx="3408735" cy="405343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3" descr="CIR05"/>
          <p:cNvPicPr>
            <a:picLocks noChangeAspect="1" noChangeArrowheads="1"/>
          </p:cNvPicPr>
          <p:nvPr/>
        </p:nvPicPr>
        <p:blipFill>
          <a:blip r:embed="rId6">
            <a:extLst>
              <a:ext uri="{28A0092B-C50C-407E-A947-70E740481C1C}">
                <a14:useLocalDpi xmlns:a14="http://schemas.microsoft.com/office/drawing/2010/main" val="0"/>
              </a:ext>
            </a:extLst>
          </a:blip>
          <a:srcRect l="4094" t="6866" r="725" b="4625"/>
          <a:stretch>
            <a:fillRect/>
          </a:stretch>
        </p:blipFill>
        <p:spPr bwMode="auto">
          <a:xfrm>
            <a:off x="5859438" y="1645910"/>
            <a:ext cx="3234458" cy="405343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3"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500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EXAMPLES OF INSPECTIONS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sp>
        <p:nvSpPr>
          <p:cNvPr id="8" name="Marcador de contenido 7"/>
          <p:cNvSpPr>
            <a:spLocks noGrp="1"/>
          </p:cNvSpPr>
          <p:nvPr>
            <p:ph idx="1"/>
          </p:nvPr>
        </p:nvSpPr>
        <p:spPr/>
        <p:txBody>
          <a:bodyPr/>
          <a:lstStyle/>
          <a:p>
            <a:endParaRPr lang="en-US"/>
          </a:p>
        </p:txBody>
      </p:sp>
      <p:pic>
        <p:nvPicPr>
          <p:cNvPr id="12" name="Picture 9" descr="INSPECCIONdebr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0369" y="1366220"/>
            <a:ext cx="3111362" cy="4461513"/>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3" name="Picture 10" descr="INSPECCIONn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278" y="1386427"/>
            <a:ext cx="3057793" cy="4461513"/>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28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EXAMPLES OF INSPECTIONS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sp>
        <p:nvSpPr>
          <p:cNvPr id="8" name="Marcador de contenido 7"/>
          <p:cNvSpPr>
            <a:spLocks noGrp="1"/>
          </p:cNvSpPr>
          <p:nvPr>
            <p:ph idx="1"/>
          </p:nvPr>
        </p:nvSpPr>
        <p:spPr/>
        <p:txBody>
          <a:bodyPr/>
          <a:lstStyle/>
          <a:p>
            <a:endParaRPr lang="en-US"/>
          </a:p>
        </p:txBody>
      </p:sp>
      <p:pic>
        <p:nvPicPr>
          <p:cNvPr id="10" name="Picture 2" descr="INSPECCIONgrafit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362" y="1136921"/>
            <a:ext cx="3173801" cy="4650730"/>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7" descr="INSPECCIONst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3163" y="1136921"/>
            <a:ext cx="3136195" cy="4650730"/>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3"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6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EXAMPLES OF INSPECTIONS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sp>
        <p:nvSpPr>
          <p:cNvPr id="8" name="Marcador de contenido 7"/>
          <p:cNvSpPr>
            <a:spLocks noGrp="1"/>
          </p:cNvSpPr>
          <p:nvPr>
            <p:ph idx="1"/>
          </p:nvPr>
        </p:nvSpPr>
        <p:spPr/>
        <p:txBody>
          <a:bodyPr/>
          <a:lstStyle/>
          <a:p>
            <a:endParaRPr lang="en-US"/>
          </a:p>
        </p:txBody>
      </p:sp>
      <p:pic>
        <p:nvPicPr>
          <p:cNvPr id="12" name="Picture 4" descr="INSPECCIONdoor01"/>
          <p:cNvPicPr>
            <a:picLocks noChangeAspect="1" noChangeArrowheads="1"/>
          </p:cNvPicPr>
          <p:nvPr/>
        </p:nvPicPr>
        <p:blipFill rotWithShape="1">
          <a:blip r:embed="rId5">
            <a:extLst>
              <a:ext uri="{28A0092B-C50C-407E-A947-70E740481C1C}">
                <a14:useLocalDpi xmlns:a14="http://schemas.microsoft.com/office/drawing/2010/main" val="0"/>
              </a:ext>
            </a:extLst>
          </a:blip>
          <a:srcRect r="10746"/>
          <a:stretch/>
        </p:blipFill>
        <p:spPr bwMode="auto">
          <a:xfrm>
            <a:off x="6064645" y="855059"/>
            <a:ext cx="2753677" cy="5068714"/>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3" name="Picture 5" descr="INSPECCIONdoor02"/>
          <p:cNvPicPr>
            <a:picLocks noChangeAspect="1" noChangeArrowheads="1"/>
          </p:cNvPicPr>
          <p:nvPr/>
        </p:nvPicPr>
        <p:blipFill rotWithShape="1">
          <a:blip r:embed="rId6">
            <a:extLst>
              <a:ext uri="{28A0092B-C50C-407E-A947-70E740481C1C}">
                <a14:useLocalDpi xmlns:a14="http://schemas.microsoft.com/office/drawing/2010/main" val="0"/>
              </a:ext>
            </a:extLst>
          </a:blip>
          <a:srcRect r="9289"/>
          <a:stretch/>
        </p:blipFill>
        <p:spPr bwMode="auto">
          <a:xfrm>
            <a:off x="2776687" y="842820"/>
            <a:ext cx="3060441" cy="506994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3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EXAMPLES OF INSPECTIONS</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sp>
        <p:nvSpPr>
          <p:cNvPr id="8" name="Marcador de contenido 7"/>
          <p:cNvSpPr>
            <a:spLocks noGrp="1"/>
          </p:cNvSpPr>
          <p:nvPr>
            <p:ph idx="1"/>
          </p:nvPr>
        </p:nvSpPr>
        <p:spPr/>
        <p:txBody>
          <a:bodyPr/>
          <a:lstStyle/>
          <a:p>
            <a:endParaRPr lang="en-US" dirty="0"/>
          </a:p>
        </p:txBody>
      </p:sp>
      <p:pic>
        <p:nvPicPr>
          <p:cNvPr id="10" name="Picture 9" descr="INSPECCIONpanel01"/>
          <p:cNvPicPr>
            <a:picLocks noChangeAspect="1" noChangeArrowheads="1"/>
          </p:cNvPicPr>
          <p:nvPr/>
        </p:nvPicPr>
        <p:blipFill rotWithShape="1">
          <a:blip r:embed="rId5">
            <a:extLst>
              <a:ext uri="{28A0092B-C50C-407E-A947-70E740481C1C}">
                <a14:useLocalDpi xmlns:a14="http://schemas.microsoft.com/office/drawing/2010/main" val="0"/>
              </a:ext>
            </a:extLst>
          </a:blip>
          <a:srcRect l="25151" r="16996" b="21196"/>
          <a:stretch/>
        </p:blipFill>
        <p:spPr bwMode="auto">
          <a:xfrm>
            <a:off x="6015303" y="1832854"/>
            <a:ext cx="2923516" cy="3603439"/>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1" name="Picture 10" descr="INSPECCIONpanel02"/>
          <p:cNvPicPr>
            <a:picLocks noChangeAspect="1" noChangeArrowheads="1"/>
          </p:cNvPicPr>
          <p:nvPr/>
        </p:nvPicPr>
        <p:blipFill rotWithShape="1">
          <a:blip r:embed="rId6">
            <a:extLst>
              <a:ext uri="{28A0092B-C50C-407E-A947-70E740481C1C}">
                <a14:useLocalDpi xmlns:a14="http://schemas.microsoft.com/office/drawing/2010/main" val="0"/>
              </a:ext>
            </a:extLst>
          </a:blip>
          <a:srcRect l="28580" r="7722" b="19338"/>
          <a:stretch/>
        </p:blipFill>
        <p:spPr bwMode="auto">
          <a:xfrm>
            <a:off x="2678805" y="1832854"/>
            <a:ext cx="3183173" cy="3603439"/>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3"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55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534" y="271225"/>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4745908" y="364763"/>
            <a:ext cx="1039195" cy="369332"/>
          </a:xfrm>
          <a:prstGeom prst="rect">
            <a:avLst/>
          </a:prstGeom>
          <a:noFill/>
        </p:spPr>
        <p:txBody>
          <a:bodyPr wrap="none" rtlCol="0">
            <a:spAutoFit/>
          </a:bodyPr>
          <a:lstStyle/>
          <a:p>
            <a:r>
              <a:rPr lang="es-MX" b="1" dirty="0"/>
              <a:t>I N D E X</a:t>
            </a:r>
          </a:p>
        </p:txBody>
      </p:sp>
      <p:sp>
        <p:nvSpPr>
          <p:cNvPr id="11" name="10 CuadroTexto"/>
          <p:cNvSpPr txBox="1"/>
          <p:nvPr/>
        </p:nvSpPr>
        <p:spPr>
          <a:xfrm>
            <a:off x="2781837" y="953037"/>
            <a:ext cx="6060234" cy="5047536"/>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Arial" pitchFamily="34" charset="0"/>
                <a:cs typeface="Arial" pitchFamily="34" charset="0"/>
                <a:hlinkClick r:id="rId6" action="ppaction://hlinksldjump"/>
              </a:rPr>
              <a:t>APPENDIX A. CONTAINERS</a:t>
            </a:r>
            <a:endParaRPr lang="en-US" sz="1400" b="1" dirty="0">
              <a:latin typeface="Arial" pitchFamily="34" charset="0"/>
              <a:cs typeface="Arial" pitchFamily="34" charset="0"/>
            </a:endParaRPr>
          </a:p>
          <a:p>
            <a:pPr marL="285750" indent="-285750">
              <a:buFont typeface="Arial" panose="020B0604020202020204" pitchFamily="34" charset="0"/>
              <a:buChar char="•"/>
            </a:pPr>
            <a:endParaRPr lang="en-US" sz="1400" b="1"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7" action="ppaction://hlinksldjump"/>
              </a:rPr>
              <a:t>DEFINITION</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8" action="ppaction://hlinksldjump"/>
              </a:rPr>
              <a:t>FEATURES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9" action="ppaction://hlinksldjump"/>
              </a:rPr>
              <a:t>PROS &amp; CONS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0" action="ppaction://hlinksldjump"/>
              </a:rPr>
              <a:t>TYPES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1" action="ppaction://hlinksldjump"/>
              </a:rPr>
              <a:t>CONSTITUTION</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2" action="ppaction://hlinksldjump"/>
              </a:rPr>
              <a:t>TYPES OF CONTAINERS (DESCRIPTION)</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3" action="ppaction://hlinksldjump"/>
              </a:rPr>
              <a:t>CONTAINER CODE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4" action="ppaction://hlinksldjump"/>
              </a:rPr>
              <a:t>INSPECTING A CONTAINER</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5" action="ppaction://hlinksldjump"/>
              </a:rPr>
              <a:t>EXAMPLES OF INSPECTIONS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6" action="ppaction://hlinksldjump"/>
              </a:rPr>
              <a:t>STOWAGE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7" action="ppaction://hlinksldjump"/>
              </a:rPr>
              <a:t>LASHING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18" action="ppaction://hlinksldjump"/>
              </a:rPr>
              <a:t>CONTRACT TYPES</a:t>
            </a:r>
            <a:endParaRPr lang="en-US" sz="1400" dirty="0">
              <a:latin typeface="Arial" pitchFamily="34" charset="0"/>
              <a:cs typeface="Arial" pitchFamily="34" charset="0"/>
            </a:endParaRPr>
          </a:p>
          <a:p>
            <a:endParaRPr lang="en-US" sz="1400" dirty="0">
              <a:latin typeface="Arial" pitchFamily="34" charset="0"/>
              <a:cs typeface="Arial" pitchFamily="34" charset="0"/>
              <a:hlinkClick r:id="rId19" action="ppaction://hlinksldjump"/>
            </a:endParaRPr>
          </a:p>
          <a:p>
            <a:pPr marL="285750" indent="-285750">
              <a:buFont typeface="Arial" panose="020B0604020202020204" pitchFamily="34" charset="0"/>
              <a:buChar char="•"/>
            </a:pPr>
            <a:r>
              <a:rPr lang="en-US" sz="1400" b="1" dirty="0">
                <a:latin typeface="Arial" pitchFamily="34" charset="0"/>
                <a:cs typeface="Arial" pitchFamily="34" charset="0"/>
                <a:hlinkClick r:id="rId19" action="ppaction://hlinksldjump"/>
              </a:rPr>
              <a:t>III.INTRODUCTION TO MARINE DAMAGE SURVEY</a:t>
            </a:r>
            <a:endParaRPr lang="en-US" sz="1400" b="1"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20" action="ppaction://hlinksldjump"/>
              </a:rPr>
              <a:t>MARINE DAMAGE SURVEY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21" action="ppaction://hlinksldjump"/>
              </a:rPr>
              <a:t>CARGO DAMAGE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22" action="ppaction://hlinksldjump"/>
              </a:rPr>
              <a:t>APPOINTMENT OF THE SURVEYOR</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a:t>
            </a:r>
            <a:r>
              <a:rPr lang="en-US" sz="1400" dirty="0">
                <a:latin typeface="Arial" pitchFamily="34" charset="0"/>
                <a:cs typeface="Arial" pitchFamily="34" charset="0"/>
                <a:hlinkClick r:id="rId23" action="ppaction://hlinksldjump"/>
              </a:rPr>
              <a:t>PRINCIPLES OF SURVEYING AND REPORTING THE NATURE OF DAMAGE AND LOSS</a:t>
            </a:r>
            <a:endParaRPr lang="en-US" sz="1400" dirty="0">
              <a:latin typeface="Arial" pitchFamily="34" charset="0"/>
              <a:cs typeface="Arial" pitchFamily="34" charset="0"/>
            </a:endParaRPr>
          </a:p>
          <a:p>
            <a:endParaRPr lang="es-MX" sz="1400" dirty="0">
              <a:latin typeface="Arial" pitchFamily="34" charset="0"/>
              <a:cs typeface="Arial" pitchFamily="34" charset="0"/>
            </a:endParaRPr>
          </a:p>
        </p:txBody>
      </p:sp>
    </p:spTree>
    <p:extLst>
      <p:ext uri="{BB962C8B-B14F-4D97-AF65-F5344CB8AC3E}">
        <p14:creationId xmlns:p14="http://schemas.microsoft.com/office/powerpoint/2010/main" val="240200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STOWAGE</a:t>
            </a:r>
          </a:p>
        </p:txBody>
      </p:sp>
      <p:sp>
        <p:nvSpPr>
          <p:cNvPr id="3" name="Marcador de contenido 2"/>
          <p:cNvSpPr>
            <a:spLocks noGrp="1"/>
          </p:cNvSpPr>
          <p:nvPr>
            <p:ph idx="1"/>
          </p:nvPr>
        </p:nvSpPr>
        <p:spPr>
          <a:xfrm>
            <a:off x="2599362" y="864108"/>
            <a:ext cx="6242709" cy="5120640"/>
          </a:xfrm>
        </p:spPr>
        <p:txBody>
          <a:bodyPr>
            <a:noAutofit/>
          </a:bodyPr>
          <a:lstStyle/>
          <a:p>
            <a:pPr marL="0" lvl="2" indent="0" algn="just">
              <a:buNone/>
              <a:defRPr/>
            </a:pPr>
            <a:r>
              <a:rPr lang="es-ES_tradnl" sz="2000" dirty="0">
                <a:solidFill>
                  <a:schemeClr val="tx1"/>
                </a:solidFill>
              </a:rPr>
              <a:t>Al colocar las mercaderías dentro de contenedores deben tenerse en cuenta las siguientes medidas:</a:t>
            </a:r>
          </a:p>
          <a:p>
            <a:pPr marL="342900" lvl="2" indent="-342900" algn="just">
              <a:buFont typeface="Wingdings" panose="05000000000000000000" pitchFamily="2" charset="2"/>
              <a:buChar char="§"/>
              <a:defRPr/>
            </a:pPr>
            <a:r>
              <a:rPr lang="es-ES_tradnl" sz="2000" dirty="0">
                <a:solidFill>
                  <a:schemeClr val="tx1"/>
                </a:solidFill>
              </a:rPr>
              <a:t>Verificar si el peso de carga la carga no sobrepasa la capacidad de carga del contenedor.</a:t>
            </a:r>
          </a:p>
          <a:p>
            <a:pPr marL="342900" lvl="2" indent="-342900" algn="just">
              <a:buFont typeface="Wingdings" panose="05000000000000000000" pitchFamily="2" charset="2"/>
              <a:buChar char="§"/>
              <a:defRPr/>
            </a:pPr>
            <a:r>
              <a:rPr lang="es-ES_tradnl" sz="2000" dirty="0">
                <a:solidFill>
                  <a:schemeClr val="tx1"/>
                </a:solidFill>
              </a:rPr>
              <a:t>Distribuir la carga en forma pareja sobre el piso del contenedor.</a:t>
            </a:r>
          </a:p>
          <a:p>
            <a:pPr marL="342900" lvl="2" indent="-342900" algn="just">
              <a:buFont typeface="Wingdings" panose="05000000000000000000" pitchFamily="2" charset="2"/>
              <a:buChar char="§"/>
              <a:defRPr/>
            </a:pPr>
            <a:r>
              <a:rPr lang="es-ES_tradnl" sz="2000" dirty="0">
                <a:solidFill>
                  <a:schemeClr val="tx1"/>
                </a:solidFill>
              </a:rPr>
              <a:t>Observar cuidadosamente las reglas generales para la estiba de mercaderías embaladas en cajas de cartón.</a:t>
            </a:r>
          </a:p>
          <a:p>
            <a:pPr marL="342900" lvl="2" indent="-342900" algn="just">
              <a:buFont typeface="Wingdings" panose="05000000000000000000" pitchFamily="2" charset="2"/>
              <a:buChar char="§"/>
              <a:defRPr/>
            </a:pPr>
            <a:r>
              <a:rPr lang="es-ES_tradnl" sz="2000" dirty="0">
                <a:solidFill>
                  <a:schemeClr val="tx1"/>
                </a:solidFill>
              </a:rPr>
              <a:t>Los espacios vacíos deben llenarse con maderas u otros materiales, que eviten el desplazamiento.</a:t>
            </a:r>
          </a:p>
          <a:p>
            <a:pPr marL="342900" lvl="2" indent="-342900" algn="just">
              <a:buFont typeface="Wingdings" panose="05000000000000000000" pitchFamily="2" charset="2"/>
              <a:buChar char="§"/>
              <a:defRPr/>
            </a:pPr>
            <a:r>
              <a:rPr lang="es-ES_tradnl" sz="2000" dirty="0">
                <a:solidFill>
                  <a:schemeClr val="tx1"/>
                </a:solidFill>
              </a:rPr>
              <a:t>Las barras de soporte o las esquinas de embalajes rígidos no deben ubicarse de manera tal que presionen sobre las paredes del contenedor.</a:t>
            </a:r>
          </a:p>
          <a:p>
            <a:pPr marL="342900" lvl="2" indent="-342900" algn="just">
              <a:buFont typeface="Wingdings" panose="05000000000000000000" pitchFamily="2" charset="2"/>
              <a:buChar char="§"/>
              <a:defRPr/>
            </a:pPr>
            <a:r>
              <a:rPr lang="es-ES_tradnl" sz="2000" dirty="0">
                <a:solidFill>
                  <a:schemeClr val="tx1"/>
                </a:solidFill>
              </a:rPr>
              <a:t>Debe prevenirse la posible caída de bultos contra las puertas del contenedor.</a:t>
            </a:r>
          </a:p>
          <a:p>
            <a:pPr marL="342900" lvl="2" indent="-342900" algn="just">
              <a:buFont typeface="Wingdings" panose="05000000000000000000" pitchFamily="2" charset="2"/>
              <a:buChar char="§"/>
              <a:defRPr/>
            </a:pPr>
            <a:r>
              <a:rPr lang="es-ES_tradnl" sz="2000" dirty="0">
                <a:solidFill>
                  <a:schemeClr val="tx1"/>
                </a:solidFill>
              </a:rPr>
              <a:t>Las reglas relativas al transporte de mercaderías peligrosas deben ser seguidas rígidamente.</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48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STOWAGE</a:t>
            </a:r>
          </a:p>
        </p:txBody>
      </p:sp>
      <p:sp>
        <p:nvSpPr>
          <p:cNvPr id="3" name="Marcador de contenido 2"/>
          <p:cNvSpPr>
            <a:spLocks noGrp="1"/>
          </p:cNvSpPr>
          <p:nvPr>
            <p:ph idx="1"/>
          </p:nvPr>
        </p:nvSpPr>
        <p:spPr>
          <a:xfrm>
            <a:off x="2599362" y="864108"/>
            <a:ext cx="6242709" cy="5120640"/>
          </a:xfrm>
        </p:spPr>
        <p:txBody>
          <a:bodyPr>
            <a:noAutofit/>
          </a:bodyPr>
          <a:lstStyle/>
          <a:p>
            <a:pPr marL="342900" lvl="2" indent="-342900" algn="just">
              <a:spcAft>
                <a:spcPts val="0"/>
              </a:spcAft>
              <a:buFont typeface="Wingdings" panose="05000000000000000000" pitchFamily="2" charset="2"/>
              <a:buChar char="§"/>
              <a:defRPr/>
            </a:pPr>
            <a:r>
              <a:rPr lang="es-ES_tradnl" sz="2100" dirty="0">
                <a:solidFill>
                  <a:schemeClr val="tx1"/>
                </a:solidFill>
              </a:rPr>
              <a:t>Los contenedores pesados deben ubicarse en las bodegas o celdas inferiores de un buque porta contenedor celular y hacía popa.</a:t>
            </a:r>
          </a:p>
          <a:p>
            <a:pPr marL="342900" lvl="2" indent="-342900" algn="just">
              <a:spcAft>
                <a:spcPts val="0"/>
              </a:spcAft>
              <a:buFont typeface="Wingdings" panose="05000000000000000000" pitchFamily="2" charset="2"/>
              <a:buChar char="§"/>
              <a:defRPr/>
            </a:pPr>
            <a:r>
              <a:rPr lang="es-ES_tradnl" sz="2100" dirty="0">
                <a:solidFill>
                  <a:schemeClr val="tx1"/>
                </a:solidFill>
              </a:rPr>
              <a:t>Deben ubicarse los contenedores de tal manera que no se produzca escora.</a:t>
            </a:r>
          </a:p>
          <a:p>
            <a:pPr marL="342900" lvl="2" indent="-342900" algn="just">
              <a:spcAft>
                <a:spcPts val="0"/>
              </a:spcAft>
              <a:buFont typeface="Wingdings" panose="05000000000000000000" pitchFamily="2" charset="2"/>
              <a:buChar char="§"/>
              <a:defRPr/>
            </a:pPr>
            <a:r>
              <a:rPr lang="es-ES_tradnl" sz="2100" dirty="0">
                <a:solidFill>
                  <a:schemeClr val="tx1"/>
                </a:solidFill>
              </a:rPr>
              <a:t>La ubicación definitiva de los contenedores debe contemplar la rotación de puertos que tendrá el buque con el fin de evitar remociones.</a:t>
            </a:r>
          </a:p>
          <a:p>
            <a:pPr marL="342900" lvl="2" indent="-342900" algn="just">
              <a:spcAft>
                <a:spcPts val="0"/>
              </a:spcAft>
              <a:buFont typeface="Wingdings" panose="05000000000000000000" pitchFamily="2" charset="2"/>
              <a:buChar char="§"/>
              <a:defRPr/>
            </a:pPr>
            <a:r>
              <a:rPr lang="es-ES_tradnl" sz="2100" dirty="0">
                <a:solidFill>
                  <a:schemeClr val="tx1"/>
                </a:solidFill>
              </a:rPr>
              <a:t>Los contenedores con cargas peligrosas deben estibarse sobre cubierta.</a:t>
            </a:r>
          </a:p>
          <a:p>
            <a:pPr marL="342900" lvl="2" indent="-342900" algn="just">
              <a:spcAft>
                <a:spcPts val="0"/>
              </a:spcAft>
              <a:buFont typeface="Wingdings" panose="05000000000000000000" pitchFamily="2" charset="2"/>
              <a:buChar char="§"/>
              <a:defRPr/>
            </a:pPr>
            <a:r>
              <a:rPr lang="es-ES_tradnl" sz="2100" dirty="0">
                <a:solidFill>
                  <a:schemeClr val="tx1"/>
                </a:solidFill>
              </a:rPr>
              <a:t>Debe ser pareja la distribución de contenedores a lo largo del buque con el fin de aprovechar mejor los medios de manipulación ubicados en el terminal (grúas pórtico).</a:t>
            </a:r>
          </a:p>
          <a:p>
            <a:pPr marL="342900" lvl="2" indent="-342900" algn="just">
              <a:spcAft>
                <a:spcPts val="0"/>
              </a:spcAft>
              <a:buFont typeface="Wingdings" panose="05000000000000000000" pitchFamily="2" charset="2"/>
              <a:buChar char="§"/>
              <a:defRPr/>
            </a:pPr>
            <a:r>
              <a:rPr lang="es-ES_tradnl" sz="2100" dirty="0">
                <a:solidFill>
                  <a:schemeClr val="tx1"/>
                </a:solidFill>
              </a:rPr>
              <a:t>Para la estiba de contenedores en los buques tiene especial significado el </a:t>
            </a:r>
            <a:r>
              <a:rPr lang="es-ES_tradnl" sz="2100" dirty="0" err="1">
                <a:solidFill>
                  <a:schemeClr val="tx1"/>
                </a:solidFill>
              </a:rPr>
              <a:t>trincaje</a:t>
            </a:r>
            <a:r>
              <a:rPr lang="es-ES_tradnl" sz="2100" dirty="0">
                <a:solidFill>
                  <a:schemeClr val="tx1"/>
                </a:solidFill>
              </a:rPr>
              <a:t>.</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764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STOWAGE</a:t>
            </a:r>
            <a:br>
              <a:rPr lang="es-MX" sz="2800" dirty="0"/>
            </a:br>
            <a:r>
              <a:rPr lang="es-MX" sz="2800" dirty="0"/>
              <a:t>EXAMPLE</a:t>
            </a:r>
          </a:p>
        </p:txBody>
      </p:sp>
      <p:pic>
        <p:nvPicPr>
          <p:cNvPr id="7"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graphicFrame>
        <p:nvGraphicFramePr>
          <p:cNvPr id="9" name="Object 4"/>
          <p:cNvGraphicFramePr>
            <a:graphicFrameLocks noChangeAspect="1"/>
          </p:cNvGraphicFramePr>
          <p:nvPr>
            <p:extLst>
              <p:ext uri="{D42A27DB-BD31-4B8C-83A1-F6EECF244321}">
                <p14:modId xmlns:p14="http://schemas.microsoft.com/office/powerpoint/2010/main" val="3412309497"/>
              </p:ext>
            </p:extLst>
          </p:nvPr>
        </p:nvGraphicFramePr>
        <p:xfrm>
          <a:off x="2676618" y="3549996"/>
          <a:ext cx="3727752" cy="2795814"/>
        </p:xfrm>
        <a:graphic>
          <a:graphicData uri="http://schemas.openxmlformats.org/presentationml/2006/ole">
            <mc:AlternateContent xmlns:mc="http://schemas.openxmlformats.org/markup-compatibility/2006">
              <mc:Choice xmlns:v="urn:schemas-microsoft-com:vml" Requires="v">
                <p:oleObj spid="_x0000_s3121" name="Fotografía de Photo Editor" r:id="rId6" imgW="6857143" imgH="5144218" progId="MSPhotoEd.3">
                  <p:embed/>
                </p:oleObj>
              </mc:Choice>
              <mc:Fallback>
                <p:oleObj name="Fotografía de Photo Editor" r:id="rId6" imgW="6857143" imgH="514421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618" y="3549996"/>
                        <a:ext cx="3727752" cy="2795814"/>
                      </a:xfrm>
                      <a:prstGeom prst="rect">
                        <a:avLst/>
                      </a:prstGeom>
                      <a:noFill/>
                      <a:ln>
                        <a:solidFill>
                          <a:schemeClr val="tx1"/>
                        </a:solidFill>
                      </a:ln>
                      <a:effectLst/>
                    </p:spPr>
                  </p:pic>
                </p:oleObj>
              </mc:Fallback>
            </mc:AlternateContent>
          </a:graphicData>
        </a:graphic>
      </p:graphicFrame>
      <p:pic>
        <p:nvPicPr>
          <p:cNvPr id="10" name="Picture 6" descr="ca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7120" y="424354"/>
            <a:ext cx="3903283" cy="2934992"/>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2" name="Picture 3">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06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LASHING</a:t>
            </a:r>
          </a:p>
        </p:txBody>
      </p:sp>
      <p:sp>
        <p:nvSpPr>
          <p:cNvPr id="3" name="Marcador de contenido 2"/>
          <p:cNvSpPr>
            <a:spLocks noGrp="1"/>
          </p:cNvSpPr>
          <p:nvPr>
            <p:ph idx="1"/>
          </p:nvPr>
        </p:nvSpPr>
        <p:spPr>
          <a:xfrm>
            <a:off x="2599362" y="864108"/>
            <a:ext cx="6242709" cy="5120640"/>
          </a:xfrm>
        </p:spPr>
        <p:txBody>
          <a:bodyPr>
            <a:noAutofit/>
          </a:bodyPr>
          <a:lstStyle/>
          <a:p>
            <a:pPr marL="0" indent="0" algn="just">
              <a:buNone/>
              <a:defRPr/>
            </a:pPr>
            <a:r>
              <a:rPr lang="es-ES_tradnl" sz="2100" dirty="0">
                <a:solidFill>
                  <a:schemeClr val="tx1"/>
                </a:solidFill>
              </a:rPr>
              <a:t>Los sistemas de aseguramiento para los contenedores están diseñados para asegurar una estiba eficiente y segura de los contenedores en los compartimientos o en cubierta, haciendo que sean una parte integral del buque de modo que las fuerzas debidas a los movimientos propios de la travesía marítima, no causen daños a los mismos, a sus contenidos, a la nave o a la tripulación. </a:t>
            </a: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8" name="Picture 4" descr="cont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520" y="3141209"/>
            <a:ext cx="3989255" cy="2718169"/>
          </a:xfrm>
          <a:prstGeom prst="roundRect">
            <a:avLst>
              <a:gd name="adj" fmla="val 8594"/>
            </a:avLst>
          </a:prstGeom>
          <a:solidFill>
            <a:srgbClr val="FFFFFF">
              <a:shade val="85000"/>
            </a:srgbClr>
          </a:solidFill>
          <a:ln w="9525">
            <a:solidFill>
              <a:srgbClr val="000000"/>
            </a:solidFill>
            <a:miter lim="800000"/>
            <a:headEnd/>
            <a:tailEnd/>
          </a:ln>
          <a:effectLst/>
          <a:extLst/>
        </p:spPr>
      </p:pic>
      <p:pic>
        <p:nvPicPr>
          <p:cNvPr id="10"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hlinkClick r:id="rId8"/>
            <a:extLst>
              <a:ext uri="{FF2B5EF4-FFF2-40B4-BE49-F238E27FC236}">
                <a16:creationId xmlns:a16="http://schemas.microsoft.com/office/drawing/2014/main" id="{7AAF0D4F-33B3-4972-8186-A5275898DD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56" y="3711588"/>
            <a:ext cx="915210" cy="808343"/>
          </a:xfrm>
          <a:prstGeom prst="rect">
            <a:avLst/>
          </a:prstGeom>
        </p:spPr>
      </p:pic>
      <p:pic>
        <p:nvPicPr>
          <p:cNvPr id="12" name="Picture 11">
            <a:hlinkClick r:id="rId10"/>
            <a:extLst>
              <a:ext uri="{FF2B5EF4-FFF2-40B4-BE49-F238E27FC236}">
                <a16:creationId xmlns:a16="http://schemas.microsoft.com/office/drawing/2014/main" id="{1F9C18FE-E79B-4C06-8AA7-F35C3E7570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6445" y="3668861"/>
            <a:ext cx="973882" cy="808343"/>
          </a:xfrm>
          <a:prstGeom prst="rect">
            <a:avLst/>
          </a:prstGeom>
        </p:spPr>
      </p:pic>
      <p:pic>
        <p:nvPicPr>
          <p:cNvPr id="13" name="Picture 12">
            <a:hlinkClick r:id="rId11"/>
            <a:extLst>
              <a:ext uri="{FF2B5EF4-FFF2-40B4-BE49-F238E27FC236}">
                <a16:creationId xmlns:a16="http://schemas.microsoft.com/office/drawing/2014/main" id="{F33679C4-0262-422C-A720-A12B4D92E8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452" y="5046541"/>
            <a:ext cx="725064" cy="808343"/>
          </a:xfrm>
          <a:prstGeom prst="rect">
            <a:avLst/>
          </a:prstGeom>
        </p:spPr>
      </p:pic>
      <p:pic>
        <p:nvPicPr>
          <p:cNvPr id="14" name="Picture 13">
            <a:hlinkClick r:id="rId12"/>
            <a:extLst>
              <a:ext uri="{FF2B5EF4-FFF2-40B4-BE49-F238E27FC236}">
                <a16:creationId xmlns:a16="http://schemas.microsoft.com/office/drawing/2014/main" id="{F5337213-4E37-4F29-BEB2-6A457ACF97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345" y="4292769"/>
            <a:ext cx="456621" cy="808343"/>
          </a:xfrm>
          <a:prstGeom prst="rect">
            <a:avLst/>
          </a:prstGeom>
        </p:spPr>
      </p:pic>
      <p:pic>
        <p:nvPicPr>
          <p:cNvPr id="15" name="Picture 14">
            <a:hlinkClick r:id="rId13"/>
            <a:extLst>
              <a:ext uri="{FF2B5EF4-FFF2-40B4-BE49-F238E27FC236}">
                <a16:creationId xmlns:a16="http://schemas.microsoft.com/office/drawing/2014/main" id="{409BE324-C475-4763-96B2-76160B604A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2811" y="5103920"/>
            <a:ext cx="456621" cy="808343"/>
          </a:xfrm>
          <a:prstGeom prst="rect">
            <a:avLst/>
          </a:prstGeom>
        </p:spPr>
      </p:pic>
    </p:spTree>
    <p:extLst>
      <p:ext uri="{BB962C8B-B14F-4D97-AF65-F5344CB8AC3E}">
        <p14:creationId xmlns:p14="http://schemas.microsoft.com/office/powerpoint/2010/main" val="63674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CONTRACT TYPES</a:t>
            </a:r>
          </a:p>
        </p:txBody>
      </p:sp>
      <p:sp>
        <p:nvSpPr>
          <p:cNvPr id="3" name="Marcador de contenido 2"/>
          <p:cNvSpPr>
            <a:spLocks noGrp="1"/>
          </p:cNvSpPr>
          <p:nvPr>
            <p:ph idx="1"/>
          </p:nvPr>
        </p:nvSpPr>
        <p:spPr>
          <a:xfrm>
            <a:off x="2599362" y="864108"/>
            <a:ext cx="6242709" cy="5120640"/>
          </a:xfrm>
        </p:spPr>
        <p:txBody>
          <a:bodyPr>
            <a:noAutofit/>
          </a:bodyPr>
          <a:lstStyle/>
          <a:p>
            <a:pPr>
              <a:buFont typeface="Arial" charset="0"/>
              <a:buChar char="•"/>
              <a:defRPr/>
            </a:pPr>
            <a:endParaRPr lang="es-ES_tradnl" sz="2400" dirty="0">
              <a:solidFill>
                <a:srgbClr val="002060"/>
              </a:solidFill>
              <a:effectLst>
                <a:outerShdw blurRad="38100" dist="38100" dir="2700000" algn="tl">
                  <a:srgbClr val="000000">
                    <a:alpha val="43137"/>
                  </a:srgbClr>
                </a:outerShdw>
              </a:effectLst>
            </a:endParaRPr>
          </a:p>
          <a:p>
            <a:pPr>
              <a:buFont typeface="Arial" charset="0"/>
              <a:buChar char="•"/>
              <a:defRPr/>
            </a:pPr>
            <a:endParaRPr lang="es-ES_tradnl" sz="2400" dirty="0">
              <a:solidFill>
                <a:srgbClr val="002060"/>
              </a:solidFill>
              <a:effectLst>
                <a:outerShdw blurRad="38100" dist="38100" dir="2700000" algn="tl">
                  <a:srgbClr val="000000">
                    <a:alpha val="43137"/>
                  </a:srgbClr>
                </a:outerShdw>
              </a:effectLst>
            </a:endParaRPr>
          </a:p>
          <a:p>
            <a:pPr>
              <a:buFont typeface="Arial" charset="0"/>
              <a:buChar char="•"/>
              <a:defRPr/>
            </a:pPr>
            <a:endParaRPr lang="es-ES_tradnl" sz="2400" dirty="0">
              <a:solidFill>
                <a:srgbClr val="002060"/>
              </a:solidFill>
              <a:effectLst>
                <a:outerShdw blurRad="38100" dist="38100" dir="2700000" algn="tl">
                  <a:srgbClr val="000000">
                    <a:alpha val="43137"/>
                  </a:srgbClr>
                </a:outerShdw>
              </a:effectLst>
            </a:endParaRPr>
          </a:p>
          <a:p>
            <a:pPr>
              <a:buFont typeface="Arial" charset="0"/>
              <a:buChar char="•"/>
              <a:defRPr/>
            </a:pPr>
            <a:endParaRPr lang="es-ES_tradnl" sz="2400" dirty="0">
              <a:solidFill>
                <a:srgbClr val="002060"/>
              </a:solidFill>
              <a:effectLst>
                <a:outerShdw blurRad="38100" dist="38100" dir="2700000" algn="tl">
                  <a:srgbClr val="000000">
                    <a:alpha val="43137"/>
                  </a:srgbClr>
                </a:outerShdw>
              </a:effectLst>
            </a:endParaRPr>
          </a:p>
          <a:p>
            <a:pPr>
              <a:buFont typeface="Arial" charset="0"/>
              <a:buChar char="•"/>
              <a:defRPr/>
            </a:pPr>
            <a:endParaRPr lang="es-ES_tradnl" sz="2400" dirty="0">
              <a:solidFill>
                <a:srgbClr val="002060"/>
              </a:solidFill>
              <a:effectLst>
                <a:outerShdw blurRad="38100" dist="38100" dir="2700000" algn="tl">
                  <a:srgbClr val="000000">
                    <a:alpha val="43137"/>
                  </a:srgbClr>
                </a:outerShdw>
              </a:effectLst>
            </a:endParaRPr>
          </a:p>
          <a:p>
            <a:pPr>
              <a:buFont typeface="Arial" charset="0"/>
              <a:buChar char="•"/>
              <a:defRPr/>
            </a:pPr>
            <a:endParaRPr lang="es-ES_tradnl" sz="2400" dirty="0">
              <a:solidFill>
                <a:srgbClr val="002060"/>
              </a:solidFill>
              <a:effectLst>
                <a:outerShdw blurRad="38100" dist="38100" dir="2700000" algn="tl">
                  <a:srgbClr val="000000">
                    <a:alpha val="43137"/>
                  </a:srgbClr>
                </a:outerShdw>
              </a:effectLst>
            </a:endParaRPr>
          </a:p>
          <a:p>
            <a:pPr algn="just">
              <a:buFont typeface="Wingdings" panose="05000000000000000000" pitchFamily="2" charset="2"/>
              <a:buChar char="§"/>
              <a:defRPr/>
            </a:pPr>
            <a:r>
              <a:rPr lang="es-ES_tradnl" sz="2400" dirty="0">
                <a:solidFill>
                  <a:schemeClr val="tx1"/>
                </a:solidFill>
              </a:rPr>
              <a:t>Alquiler </a:t>
            </a:r>
            <a:r>
              <a:rPr lang="en-US" sz="2400" dirty="0">
                <a:solidFill>
                  <a:schemeClr val="tx1"/>
                </a:solidFill>
              </a:rPr>
              <a:t>o</a:t>
            </a:r>
            <a:r>
              <a:rPr lang="es-ES_tradnl" sz="2400" dirty="0">
                <a:solidFill>
                  <a:schemeClr val="tx1"/>
                </a:solidFill>
              </a:rPr>
              <a:t> arriendo</a:t>
            </a:r>
          </a:p>
          <a:p>
            <a:pPr algn="just">
              <a:buFont typeface="Wingdings" panose="05000000000000000000" pitchFamily="2" charset="2"/>
              <a:buChar char="§"/>
              <a:defRPr/>
            </a:pPr>
            <a:r>
              <a:rPr lang="es-ES_tradnl" sz="2400" dirty="0">
                <a:solidFill>
                  <a:schemeClr val="tx1"/>
                </a:solidFill>
              </a:rPr>
              <a:t>FCL y LCL (Variantes)</a:t>
            </a:r>
          </a:p>
          <a:p>
            <a:pPr algn="just">
              <a:buFont typeface="Wingdings" panose="05000000000000000000" pitchFamily="2" charset="2"/>
              <a:buChar char="§"/>
              <a:defRPr/>
            </a:pPr>
            <a:r>
              <a:rPr lang="es-ES_tradnl" sz="2400" dirty="0">
                <a:solidFill>
                  <a:schemeClr val="tx1"/>
                </a:solidFill>
              </a:rPr>
              <a:t>Otro modo (CY-CY ó CFS-CFS)</a:t>
            </a:r>
          </a:p>
          <a:p>
            <a:pPr algn="just">
              <a:buFont typeface="Wingdings" panose="05000000000000000000" pitchFamily="2" charset="2"/>
              <a:buChar char="§"/>
              <a:defRPr/>
            </a:pPr>
            <a:r>
              <a:rPr lang="es-ES_tradnl" sz="2400" dirty="0">
                <a:solidFill>
                  <a:schemeClr val="tx1"/>
                </a:solidFill>
              </a:rPr>
              <a:t>Alternativas (FCL, LCL, FCL-LCL y LCL-FCL)</a:t>
            </a:r>
          </a:p>
          <a:p>
            <a:pPr algn="just">
              <a:buFont typeface="Wingdings" panose="05000000000000000000" pitchFamily="2" charset="2"/>
              <a:buChar char="§"/>
              <a:defRPr/>
            </a:pPr>
            <a:r>
              <a:rPr lang="es-ES_tradnl" sz="2400" dirty="0">
                <a:solidFill>
                  <a:schemeClr val="tx1"/>
                </a:solidFill>
              </a:rPr>
              <a:t>Servicios de líneas regulares (</a:t>
            </a:r>
            <a:r>
              <a:rPr lang="es-ES_tradnl" sz="2400" dirty="0" err="1">
                <a:solidFill>
                  <a:schemeClr val="tx1"/>
                </a:solidFill>
              </a:rPr>
              <a:t>Pier</a:t>
            </a:r>
            <a:r>
              <a:rPr lang="es-ES_tradnl" sz="2400" dirty="0">
                <a:solidFill>
                  <a:schemeClr val="tx1"/>
                </a:solidFill>
              </a:rPr>
              <a:t>/</a:t>
            </a:r>
            <a:r>
              <a:rPr lang="es-ES_tradnl" sz="2400" dirty="0" err="1">
                <a:solidFill>
                  <a:schemeClr val="tx1"/>
                </a:solidFill>
              </a:rPr>
              <a:t>Pier</a:t>
            </a:r>
            <a:r>
              <a:rPr lang="es-ES_tradnl" sz="2400" dirty="0">
                <a:solidFill>
                  <a:schemeClr val="tx1"/>
                </a:solidFill>
              </a:rPr>
              <a:t>, </a:t>
            </a:r>
            <a:r>
              <a:rPr lang="es-ES_tradnl" sz="2400" dirty="0" err="1">
                <a:solidFill>
                  <a:schemeClr val="tx1"/>
                </a:solidFill>
              </a:rPr>
              <a:t>Pier</a:t>
            </a:r>
            <a:r>
              <a:rPr lang="es-ES_tradnl" sz="2400" dirty="0">
                <a:solidFill>
                  <a:schemeClr val="tx1"/>
                </a:solidFill>
              </a:rPr>
              <a:t>/</a:t>
            </a:r>
            <a:r>
              <a:rPr lang="es-ES_tradnl" sz="2400" dirty="0" err="1">
                <a:solidFill>
                  <a:schemeClr val="tx1"/>
                </a:solidFill>
              </a:rPr>
              <a:t>House</a:t>
            </a:r>
            <a:r>
              <a:rPr lang="es-ES_tradnl" sz="2400" dirty="0">
                <a:solidFill>
                  <a:schemeClr val="tx1"/>
                </a:solidFill>
              </a:rPr>
              <a:t>, </a:t>
            </a:r>
            <a:r>
              <a:rPr lang="es-ES_tradnl" sz="2400" dirty="0" err="1">
                <a:solidFill>
                  <a:schemeClr val="tx1"/>
                </a:solidFill>
              </a:rPr>
              <a:t>House</a:t>
            </a:r>
            <a:r>
              <a:rPr lang="es-ES_tradnl" sz="2400" dirty="0">
                <a:solidFill>
                  <a:schemeClr val="tx1"/>
                </a:solidFill>
              </a:rPr>
              <a:t>/</a:t>
            </a:r>
            <a:r>
              <a:rPr lang="es-ES_tradnl" sz="2400" dirty="0" err="1">
                <a:solidFill>
                  <a:schemeClr val="tx1"/>
                </a:solidFill>
              </a:rPr>
              <a:t>Pier</a:t>
            </a:r>
            <a:r>
              <a:rPr lang="es-ES_tradnl" sz="2400" dirty="0">
                <a:solidFill>
                  <a:schemeClr val="tx1"/>
                </a:solidFill>
              </a:rPr>
              <a:t>, </a:t>
            </a:r>
            <a:r>
              <a:rPr lang="es-ES_tradnl" sz="2400" dirty="0" err="1">
                <a:solidFill>
                  <a:schemeClr val="tx1"/>
                </a:solidFill>
              </a:rPr>
              <a:t>House</a:t>
            </a:r>
            <a:r>
              <a:rPr lang="es-ES_tradnl" sz="2400" dirty="0">
                <a:solidFill>
                  <a:schemeClr val="tx1"/>
                </a:solidFill>
              </a:rPr>
              <a:t>/</a:t>
            </a:r>
            <a:r>
              <a:rPr lang="es-ES_tradnl" sz="2400" dirty="0" err="1">
                <a:solidFill>
                  <a:schemeClr val="tx1"/>
                </a:solidFill>
              </a:rPr>
              <a:t>House</a:t>
            </a:r>
            <a:r>
              <a:rPr lang="es-ES_tradnl" sz="2400" dirty="0">
                <a:solidFill>
                  <a:schemeClr val="tx1"/>
                </a:solidFill>
              </a:rPr>
              <a:t>, Grupaje y </a:t>
            </a:r>
            <a:r>
              <a:rPr lang="es-ES_tradnl" sz="2400" dirty="0" err="1">
                <a:solidFill>
                  <a:schemeClr val="tx1"/>
                </a:solidFill>
              </a:rPr>
              <a:t>Ship’s</a:t>
            </a:r>
            <a:r>
              <a:rPr lang="es-ES_tradnl" sz="2400" dirty="0">
                <a:solidFill>
                  <a:schemeClr val="tx1"/>
                </a:solidFill>
              </a:rPr>
              <a:t> </a:t>
            </a:r>
            <a:r>
              <a:rPr lang="es-ES_tradnl" sz="2400" dirty="0" err="1">
                <a:solidFill>
                  <a:schemeClr val="tx1"/>
                </a:solidFill>
              </a:rPr>
              <a:t>Convinience</a:t>
            </a:r>
            <a:r>
              <a:rPr lang="es-ES_tradnl" sz="2400" dirty="0">
                <a:solidFill>
                  <a:schemeClr val="tx1"/>
                </a:solidFill>
              </a:rPr>
              <a:t>)</a:t>
            </a: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a:p>
            <a:pPr marL="0" indent="0" algn="just">
              <a:buNone/>
              <a:defRPr/>
            </a:pPr>
            <a:endParaRPr lang="es-ES_tradnl"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7"/>
            <a:extLst>
              <a:ext uri="{FF2B5EF4-FFF2-40B4-BE49-F238E27FC236}">
                <a16:creationId xmlns:a16="http://schemas.microsoft.com/office/drawing/2014/main" id="{A37F45C6-1772-401F-B7A5-CCBE2C9B20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531" y="4000861"/>
            <a:ext cx="390581" cy="529562"/>
          </a:xfrm>
          <a:prstGeom prst="rect">
            <a:avLst/>
          </a:prstGeom>
        </p:spPr>
      </p:pic>
      <p:pic>
        <p:nvPicPr>
          <p:cNvPr id="11" name="Picture 10">
            <a:hlinkClick r:id="rId9"/>
            <a:extLst>
              <a:ext uri="{FF2B5EF4-FFF2-40B4-BE49-F238E27FC236}">
                <a16:creationId xmlns:a16="http://schemas.microsoft.com/office/drawing/2014/main" id="{3646CD7E-0FDF-47F4-A3D2-89DC7D9A8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60" y="4013765"/>
            <a:ext cx="573906" cy="523872"/>
          </a:xfrm>
          <a:prstGeom prst="rect">
            <a:avLst/>
          </a:prstGeom>
        </p:spPr>
      </p:pic>
      <p:pic>
        <p:nvPicPr>
          <p:cNvPr id="12" name="Picture 11">
            <a:hlinkClick r:id="rId7"/>
            <a:extLst>
              <a:ext uri="{FF2B5EF4-FFF2-40B4-BE49-F238E27FC236}">
                <a16:creationId xmlns:a16="http://schemas.microsoft.com/office/drawing/2014/main" id="{D798023E-666E-4B27-B722-D1B2B96846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925" y="3976839"/>
            <a:ext cx="390581" cy="529562"/>
          </a:xfrm>
          <a:prstGeom prst="rect">
            <a:avLst/>
          </a:prstGeom>
        </p:spPr>
      </p:pic>
      <p:pic>
        <p:nvPicPr>
          <p:cNvPr id="13" name="Picture 12">
            <a:hlinkClick r:id="rId10"/>
            <a:extLst>
              <a:ext uri="{FF2B5EF4-FFF2-40B4-BE49-F238E27FC236}">
                <a16:creationId xmlns:a16="http://schemas.microsoft.com/office/drawing/2014/main" id="{E885ADAF-885E-4C6B-9F90-C29C570940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3902" y="3981717"/>
            <a:ext cx="390581" cy="529562"/>
          </a:xfrm>
          <a:prstGeom prst="rect">
            <a:avLst/>
          </a:prstGeom>
        </p:spPr>
      </p:pic>
      <p:pic>
        <p:nvPicPr>
          <p:cNvPr id="14" name="Picture 13">
            <a:hlinkClick r:id="rId11"/>
            <a:extLst>
              <a:ext uri="{FF2B5EF4-FFF2-40B4-BE49-F238E27FC236}">
                <a16:creationId xmlns:a16="http://schemas.microsoft.com/office/drawing/2014/main" id="{F6B74792-C70A-498E-84E8-0A31FFB5A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106167" y="4031200"/>
            <a:ext cx="234858" cy="529562"/>
          </a:xfrm>
          <a:prstGeom prst="rect">
            <a:avLst/>
          </a:prstGeom>
        </p:spPr>
      </p:pic>
      <p:pic>
        <p:nvPicPr>
          <p:cNvPr id="15" name="Picture 14">
            <a:hlinkClick r:id="rId12"/>
            <a:extLst>
              <a:ext uri="{FF2B5EF4-FFF2-40B4-BE49-F238E27FC236}">
                <a16:creationId xmlns:a16="http://schemas.microsoft.com/office/drawing/2014/main" id="{1DCAB6DC-ED36-450F-B458-E5FC16222B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32917" y="4907858"/>
            <a:ext cx="234858" cy="529562"/>
          </a:xfrm>
          <a:prstGeom prst="rect">
            <a:avLst/>
          </a:prstGeom>
        </p:spPr>
      </p:pic>
      <p:pic>
        <p:nvPicPr>
          <p:cNvPr id="16" name="Picture 15">
            <a:hlinkClick r:id="rId13"/>
            <a:extLst>
              <a:ext uri="{FF2B5EF4-FFF2-40B4-BE49-F238E27FC236}">
                <a16:creationId xmlns:a16="http://schemas.microsoft.com/office/drawing/2014/main" id="{E1FE04C1-0A67-4506-812C-6608A99529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931" y="4925069"/>
            <a:ext cx="417922" cy="529562"/>
          </a:xfrm>
          <a:prstGeom prst="rect">
            <a:avLst/>
          </a:prstGeom>
        </p:spPr>
      </p:pic>
      <p:pic>
        <p:nvPicPr>
          <p:cNvPr id="17" name="Picture 16">
            <a:hlinkClick r:id="rId14"/>
            <a:extLst>
              <a:ext uri="{FF2B5EF4-FFF2-40B4-BE49-F238E27FC236}">
                <a16:creationId xmlns:a16="http://schemas.microsoft.com/office/drawing/2014/main" id="{27F360C2-91F5-4DAB-BC35-801E0A946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2262" y="4926649"/>
            <a:ext cx="417922" cy="529562"/>
          </a:xfrm>
          <a:prstGeom prst="rect">
            <a:avLst/>
          </a:prstGeom>
        </p:spPr>
      </p:pic>
    </p:spTree>
    <p:extLst>
      <p:ext uri="{BB962C8B-B14F-4D97-AF65-F5344CB8AC3E}">
        <p14:creationId xmlns:p14="http://schemas.microsoft.com/office/powerpoint/2010/main" val="2505520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CONTRACT TYPES</a:t>
            </a:r>
          </a:p>
        </p:txBody>
      </p:sp>
      <p:sp>
        <p:nvSpPr>
          <p:cNvPr id="3" name="Marcador de contenido 2"/>
          <p:cNvSpPr>
            <a:spLocks noGrp="1"/>
          </p:cNvSpPr>
          <p:nvPr>
            <p:ph idx="1"/>
          </p:nvPr>
        </p:nvSpPr>
        <p:spPr>
          <a:xfrm>
            <a:off x="2599362" y="864108"/>
            <a:ext cx="6242709" cy="5120640"/>
          </a:xfrm>
        </p:spPr>
        <p:txBody>
          <a:bodyPr>
            <a:normAutofit fontScale="92500" lnSpcReduction="10000"/>
          </a:bodyPr>
          <a:lstStyle/>
          <a:p>
            <a:pPr marL="0" indent="0" algn="just">
              <a:buNone/>
              <a:defRPr/>
            </a:pPr>
            <a:r>
              <a:rPr lang="es-ES_tradnl" sz="2000" b="1" dirty="0">
                <a:solidFill>
                  <a:schemeClr val="tx1"/>
                </a:solidFill>
              </a:rPr>
              <a:t>CONTRATO DE COMODATO</a:t>
            </a:r>
          </a:p>
          <a:p>
            <a:pPr marL="0" indent="0" algn="just">
              <a:buNone/>
              <a:defRPr/>
            </a:pPr>
            <a:r>
              <a:rPr lang="es-ES" sz="2000" dirty="0">
                <a:solidFill>
                  <a:schemeClr val="tx1"/>
                </a:solidFill>
              </a:rPr>
              <a:t>Contrato en que las partes entrega la otra gratuitamente un bien en este caso un contenedor,  para que haga uso del y el cual debe restituir en la misma forma como le fue prestado y dentro del plazo y bajo las condiciones que se establezcan en él.</a:t>
            </a:r>
            <a:r>
              <a:rPr lang="es-ES_tradnl" sz="2000" dirty="0">
                <a:solidFill>
                  <a:schemeClr val="tx1"/>
                </a:solidFill>
              </a:rPr>
              <a:t> </a:t>
            </a:r>
          </a:p>
          <a:p>
            <a:pPr marL="342900" lvl="1" indent="-342900" algn="just">
              <a:buFont typeface="Wingdings" panose="05000000000000000000" pitchFamily="2" charset="2"/>
              <a:buChar char="§"/>
              <a:defRPr/>
            </a:pPr>
            <a:r>
              <a:rPr lang="es-ES" sz="2000" dirty="0">
                <a:solidFill>
                  <a:schemeClr val="tx1"/>
                </a:solidFill>
              </a:rPr>
              <a:t>Se perfecciona con la entrega de la cosa en este caso el contenedor.</a:t>
            </a:r>
          </a:p>
          <a:p>
            <a:pPr marL="342900" lvl="1" indent="-342900" algn="just">
              <a:buFont typeface="Wingdings" panose="05000000000000000000" pitchFamily="2" charset="2"/>
              <a:buChar char="§"/>
              <a:defRPr/>
            </a:pPr>
            <a:r>
              <a:rPr lang="es-ES" sz="2000" dirty="0">
                <a:solidFill>
                  <a:schemeClr val="tx1"/>
                </a:solidFill>
              </a:rPr>
              <a:t>Es un préstamo donde una parte le entrega a otra un contenedor confiriéndole el derecho de servirse del con el compromiso de restituirlo tal como se le entrego.</a:t>
            </a:r>
          </a:p>
          <a:p>
            <a:pPr marL="342900" lvl="1" indent="-342900" algn="just">
              <a:buFont typeface="Wingdings" panose="05000000000000000000" pitchFamily="2" charset="2"/>
              <a:buChar char="§"/>
              <a:defRPr/>
            </a:pPr>
            <a:r>
              <a:rPr lang="es-ES" sz="2000" dirty="0">
                <a:solidFill>
                  <a:schemeClr val="tx1"/>
                </a:solidFill>
              </a:rPr>
              <a:t>El prestamista o comodante o el representante del mismo, conserva el dominio sobre el Contenedor y el prestamista o comodatario se convierte en el deudor de un cuerpo cierto con unas características especificas.</a:t>
            </a:r>
          </a:p>
          <a:p>
            <a:pPr marL="342900" lvl="1" indent="-342900" algn="just">
              <a:buFont typeface="Wingdings" panose="05000000000000000000" pitchFamily="2" charset="2"/>
              <a:buChar char="§"/>
              <a:defRPr/>
            </a:pPr>
            <a:r>
              <a:rPr lang="es-ES" sz="2000" dirty="0">
                <a:solidFill>
                  <a:schemeClr val="tx1"/>
                </a:solidFill>
              </a:rPr>
              <a:t>La gratuidad es la esencia de este contrato. Si se pide una contraprestación por el servicio se convierte en un tipo de contrato diferente (Contrato Diverso)</a:t>
            </a:r>
            <a:endParaRPr lang="es-ES_tradnl"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7"/>
            <a:extLst>
              <a:ext uri="{FF2B5EF4-FFF2-40B4-BE49-F238E27FC236}">
                <a16:creationId xmlns:a16="http://schemas.microsoft.com/office/drawing/2014/main" id="{04C0E1DD-5F51-4FF5-A90A-D02C0F3FD0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2262" y="4926649"/>
            <a:ext cx="417922" cy="529562"/>
          </a:xfrm>
          <a:prstGeom prst="rect">
            <a:avLst/>
          </a:prstGeom>
        </p:spPr>
      </p:pic>
    </p:spTree>
    <p:extLst>
      <p:ext uri="{BB962C8B-B14F-4D97-AF65-F5344CB8AC3E}">
        <p14:creationId xmlns:p14="http://schemas.microsoft.com/office/powerpoint/2010/main" val="151696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99362" cy="4601183"/>
          </a:xfrm>
        </p:spPr>
        <p:txBody>
          <a:bodyPr>
            <a:normAutofit/>
          </a:bodyPr>
          <a:lstStyle/>
          <a:p>
            <a:pPr algn="ctr"/>
            <a:r>
              <a:rPr lang="es-MX" sz="2800" dirty="0"/>
              <a:t>CONTRACT TYPES</a:t>
            </a:r>
          </a:p>
        </p:txBody>
      </p:sp>
      <p:sp>
        <p:nvSpPr>
          <p:cNvPr id="3" name="Marcador de contenido 2"/>
          <p:cNvSpPr>
            <a:spLocks noGrp="1"/>
          </p:cNvSpPr>
          <p:nvPr>
            <p:ph idx="1"/>
          </p:nvPr>
        </p:nvSpPr>
        <p:spPr>
          <a:xfrm>
            <a:off x="2599362" y="864108"/>
            <a:ext cx="6242709" cy="5120640"/>
          </a:xfrm>
        </p:spPr>
        <p:txBody>
          <a:bodyPr>
            <a:normAutofit/>
          </a:bodyPr>
          <a:lstStyle/>
          <a:p>
            <a:pPr algn="just">
              <a:buNone/>
              <a:defRPr/>
            </a:pPr>
            <a:r>
              <a:rPr lang="es-ES_tradnl" sz="2100" b="1" dirty="0">
                <a:solidFill>
                  <a:schemeClr val="tx1"/>
                </a:solidFill>
              </a:rPr>
              <a:t>LIMITACIONES AL COMODATARIO (Caso Fortuito)</a:t>
            </a:r>
          </a:p>
          <a:p>
            <a:pPr marL="0" indent="0" algn="just">
              <a:buNone/>
              <a:defRPr/>
            </a:pPr>
            <a:r>
              <a:rPr lang="es-ES" sz="2100" dirty="0">
                <a:solidFill>
                  <a:schemeClr val="tx1"/>
                </a:solidFill>
              </a:rPr>
              <a:t>Tiene que tener el mayor cuidado con la conservación del contenedor, pues responde hasta por culpa Levísima. 	</a:t>
            </a:r>
          </a:p>
          <a:p>
            <a:pPr marL="0" lvl="1" indent="0" algn="just">
              <a:buNone/>
              <a:defRPr/>
            </a:pPr>
            <a:r>
              <a:rPr lang="es-ES" sz="2100" dirty="0">
                <a:solidFill>
                  <a:schemeClr val="tx1"/>
                </a:solidFill>
              </a:rPr>
              <a:t>Responde por todo el deterioro que no provenga de la naturaleza, o del uso legitimo del contenedor.</a:t>
            </a:r>
          </a:p>
          <a:p>
            <a:pPr marL="0" lvl="1" indent="0" algn="just">
              <a:buNone/>
              <a:defRPr/>
            </a:pPr>
            <a:r>
              <a:rPr lang="es-ES" sz="2100" dirty="0">
                <a:solidFill>
                  <a:schemeClr val="tx1"/>
                </a:solidFill>
              </a:rPr>
              <a:t>Si el deterioro es tal que el contenedor  quedo inservible para su uso ordinario, podrá exigir el precio de restitución de este.</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635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143000"/>
            <a:ext cx="2664542" cy="2194560"/>
          </a:xfrm>
        </p:spPr>
        <p:txBody>
          <a:bodyPr>
            <a:normAutofit fontScale="90000"/>
          </a:bodyPr>
          <a:lstStyle/>
          <a:p>
            <a:r>
              <a:rPr lang="es-MX" dirty="0"/>
              <a:t>III.</a:t>
            </a:r>
            <a:br>
              <a:rPr lang="es-MX" dirty="0"/>
            </a:br>
            <a:r>
              <a:rPr lang="es-MX" dirty="0"/>
              <a:t>INTRODUCTION TO </a:t>
            </a:r>
            <a:br>
              <a:rPr lang="es-MX" dirty="0"/>
            </a:br>
            <a:r>
              <a:rPr lang="es-MX" sz="2700" dirty="0"/>
              <a:t>MARINE DAMAGE</a:t>
            </a:r>
            <a:br>
              <a:rPr lang="es-MX" sz="2700" dirty="0"/>
            </a:br>
            <a:r>
              <a:rPr lang="es-MX" sz="2700" dirty="0"/>
              <a:t>SURVEY</a:t>
            </a:r>
          </a:p>
        </p:txBody>
      </p:sp>
      <p:pic>
        <p:nvPicPr>
          <p:cNvPr id="7" name="Marcador de posición de imagen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4233"/>
          <a:stretch/>
        </p:blipFill>
        <p:spPr>
          <a:xfrm>
            <a:off x="2768957" y="769736"/>
            <a:ext cx="5847009" cy="5082786"/>
          </a:xfrm>
        </p:spPr>
      </p:pic>
      <p:sp>
        <p:nvSpPr>
          <p:cNvPr id="6" name="Marcador de texto 5"/>
          <p:cNvSpPr>
            <a:spLocks noGrp="1"/>
          </p:cNvSpPr>
          <p:nvPr>
            <p:ph type="body" sz="half" idx="2"/>
          </p:nvPr>
        </p:nvSpPr>
        <p:spPr>
          <a:xfrm>
            <a:off x="56559" y="3340602"/>
            <a:ext cx="2125980" cy="2560320"/>
          </a:xfrm>
        </p:spPr>
        <p:txBody>
          <a:bodyPr/>
          <a:lstStyle/>
          <a:p>
            <a:r>
              <a:rPr lang="es-MX" dirty="0"/>
              <a:t>THROUGH THIS SECTION, WE EXPLAIN THE ROLE OF THE SURVEYOR ON CARGO DAMAGE EVENTS</a:t>
            </a:r>
          </a:p>
        </p:txBody>
      </p:sp>
      <p:pic>
        <p:nvPicPr>
          <p:cNvPr id="5"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9"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863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MARINE DAMAGE SURVEY</a:t>
            </a:r>
          </a:p>
        </p:txBody>
      </p:sp>
      <p:sp>
        <p:nvSpPr>
          <p:cNvPr id="3" name="Marcador de contenido 2"/>
          <p:cNvSpPr>
            <a:spLocks noGrp="1"/>
          </p:cNvSpPr>
          <p:nvPr>
            <p:ph idx="1"/>
          </p:nvPr>
        </p:nvSpPr>
        <p:spPr>
          <a:xfrm>
            <a:off x="2599362" y="864108"/>
            <a:ext cx="6242709" cy="5120640"/>
          </a:xfrm>
        </p:spPr>
        <p:txBody>
          <a:bodyPr>
            <a:normAutofit/>
          </a:bodyPr>
          <a:lstStyle/>
          <a:p>
            <a:pPr marL="0" indent="0" algn="just">
              <a:buNone/>
            </a:pPr>
            <a:r>
              <a:rPr lang="en-US" sz="2100" dirty="0">
                <a:solidFill>
                  <a:schemeClr val="tx1"/>
                </a:solidFill>
              </a:rPr>
              <a:t>Damage is suffered by ships and cargoes from a number of different causes and to varying extent. When damage occurs, whether to sea or air freight, it is usually necessary to have the circumstances and the degree of damage verified and carefully recorded.</a:t>
            </a:r>
          </a:p>
          <a:p>
            <a:pPr marL="0" indent="0" algn="just">
              <a:buNone/>
            </a:pPr>
            <a:r>
              <a:rPr lang="en-US" sz="2100" dirty="0">
                <a:solidFill>
                  <a:schemeClr val="tx1"/>
                </a:solidFill>
              </a:rPr>
              <a:t>This is necessary so that firstly, consideration can be given to the possible restoration to sound condition, and secondly, so that the financial losses can be recovered from others who may be responsible for causing the damage, carriers and other third parties and, those who agree to indemnify the owners, or others having a financial interest, for their losses, i.e. underwriters and financiers.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24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CARGO DAMAGE</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Cargoes are damaged by a number of different causes which affect different ones in different ways. Whilst determining the cause is an important part of the surveyor role, an equally important one in many cases can be mitigation of loss. </a:t>
            </a:r>
          </a:p>
          <a:p>
            <a:pPr marL="0" indent="0" algn="just">
              <a:buNone/>
            </a:pPr>
            <a:r>
              <a:rPr lang="en-US" sz="2100" dirty="0">
                <a:solidFill>
                  <a:schemeClr val="tx1"/>
                </a:solidFill>
              </a:rPr>
              <a:t>In some cases specialist surveyors are appointed by underwriters in very large claims, particularly those on commodities and machinery, with mitigation often as the first consideration and their expertise is provided to assist the consignee in his duty to mitigate the loss.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09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143000"/>
            <a:ext cx="2664542" cy="2194560"/>
          </a:xfrm>
        </p:spPr>
        <p:txBody>
          <a:bodyPr>
            <a:normAutofit/>
          </a:bodyPr>
          <a:lstStyle/>
          <a:p>
            <a:r>
              <a:rPr lang="es-MX" dirty="0"/>
              <a:t>APPENDIX A.</a:t>
            </a:r>
            <a:br>
              <a:rPr lang="es-MX" dirty="0"/>
            </a:br>
            <a:r>
              <a:rPr lang="es-MX" dirty="0"/>
              <a:t>CONTAINERS</a:t>
            </a:r>
            <a:endParaRPr lang="es-MX" sz="2700" dirty="0"/>
          </a:p>
        </p:txBody>
      </p:sp>
      <p:sp>
        <p:nvSpPr>
          <p:cNvPr id="6" name="Marcador de texto 5"/>
          <p:cNvSpPr>
            <a:spLocks noGrp="1"/>
          </p:cNvSpPr>
          <p:nvPr>
            <p:ph type="body" sz="half" idx="2"/>
          </p:nvPr>
        </p:nvSpPr>
        <p:spPr>
          <a:xfrm>
            <a:off x="56559" y="3340602"/>
            <a:ext cx="2125980" cy="2560320"/>
          </a:xfrm>
        </p:spPr>
        <p:txBody>
          <a:bodyPr/>
          <a:lstStyle/>
          <a:p>
            <a:r>
              <a:rPr lang="es-MX" dirty="0"/>
              <a:t>IN THIS APPENDIX, THE FEATURES AND TYPES OF  CONTAINERS FOR CARGO ARE EXPLAINED.</a:t>
            </a:r>
          </a:p>
        </p:txBody>
      </p:sp>
      <p:pic>
        <p:nvPicPr>
          <p:cNvPr id="3" name="Marcador de posición de imagen 2"/>
          <p:cNvPicPr>
            <a:picLocks noGrp="1" noChangeAspect="1"/>
          </p:cNvPicPr>
          <p:nvPr>
            <p:ph type="pic" idx="1"/>
          </p:nvPr>
        </p:nvPicPr>
        <p:blipFill>
          <a:blip r:embed="rId2">
            <a:extLst>
              <a:ext uri="{28A0092B-C50C-407E-A947-70E740481C1C}">
                <a14:useLocalDpi xmlns:a14="http://schemas.microsoft.com/office/drawing/2010/main" val="0"/>
              </a:ext>
            </a:extLst>
          </a:blip>
          <a:srcRect l="19934" r="19934"/>
          <a:stretch>
            <a:fillRect/>
          </a:stretch>
        </p:blipFill>
        <p:spPr/>
      </p:pic>
      <p:pic>
        <p:nvPicPr>
          <p:cNvPr id="5"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147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CARGO DAMAGE</a:t>
            </a:r>
          </a:p>
        </p:txBody>
      </p:sp>
      <p:sp>
        <p:nvSpPr>
          <p:cNvPr id="3" name="Marcador de contenido 2"/>
          <p:cNvSpPr>
            <a:spLocks noGrp="1"/>
          </p:cNvSpPr>
          <p:nvPr>
            <p:ph idx="1"/>
          </p:nvPr>
        </p:nvSpPr>
        <p:spPr>
          <a:xfrm>
            <a:off x="2665927" y="864107"/>
            <a:ext cx="6176144" cy="5253357"/>
          </a:xfrm>
        </p:spPr>
        <p:txBody>
          <a:bodyPr>
            <a:noAutofit/>
          </a:bodyPr>
          <a:lstStyle/>
          <a:p>
            <a:pPr marL="0" indent="0" algn="just">
              <a:buNone/>
            </a:pPr>
            <a:r>
              <a:rPr lang="en-US" sz="2000" dirty="0">
                <a:solidFill>
                  <a:schemeClr val="tx1"/>
                </a:solidFill>
              </a:rPr>
              <a:t>The surveyor who is not experienced in the type of cargo with which he is confronted needs to acquire as much information as possible as quickly as he can. There are several sources often available to assist him of which the closest at hand is usually, in a well provided office, Lloyd Survey Handbook. This reference book should be one of the first sources of enquiry.</a:t>
            </a:r>
          </a:p>
          <a:p>
            <a:pPr marL="0" indent="0" algn="just">
              <a:buNone/>
            </a:pPr>
            <a:r>
              <a:rPr lang="en-US" sz="2000" dirty="0">
                <a:solidFill>
                  <a:schemeClr val="tx1"/>
                </a:solidFill>
              </a:rPr>
              <a:t>Apart from text books and technical papers which the surveyor may have accumulated, reference should be made to local experts for advice. These may be importers of, similar goods or trade associations, and the universities can often provide a great deal of assistance. Even the classified pages of the telephone directory may help. Having located the expert it may be necessary and possible to retain his services to attend the survey, or it may be sufficient simply to seek his advice.</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504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CARGO DAMAGE</a:t>
            </a:r>
            <a:br>
              <a:rPr lang="es-MX" dirty="0"/>
            </a:br>
            <a:br>
              <a:rPr lang="es-MX" dirty="0"/>
            </a:br>
            <a:r>
              <a:rPr lang="es-MX" b="1" dirty="0" err="1">
                <a:effectLst>
                  <a:outerShdw blurRad="38100" dist="38100" dir="2700000" algn="tl">
                    <a:srgbClr val="000000">
                      <a:alpha val="43137"/>
                    </a:srgbClr>
                  </a:outerShdw>
                </a:effectLst>
              </a:rPr>
              <a:t>DAMAGE</a:t>
            </a:r>
            <a:r>
              <a:rPr lang="es-MX" b="1" dirty="0">
                <a:effectLst>
                  <a:outerShdw blurRad="38100" dist="38100" dir="2700000" algn="tl">
                    <a:srgbClr val="000000">
                      <a:alpha val="43137"/>
                    </a:srgbClr>
                  </a:outerShdw>
                </a:effectLst>
              </a:rPr>
              <a:t> BY WETTING</a:t>
            </a:r>
          </a:p>
        </p:txBody>
      </p:sp>
      <p:sp>
        <p:nvSpPr>
          <p:cNvPr id="3" name="Marcador de contenido 2"/>
          <p:cNvSpPr>
            <a:spLocks noGrp="1"/>
          </p:cNvSpPr>
          <p:nvPr>
            <p:ph idx="1"/>
          </p:nvPr>
        </p:nvSpPr>
        <p:spPr>
          <a:xfrm>
            <a:off x="2627290" y="864108"/>
            <a:ext cx="6214781" cy="5120640"/>
          </a:xfrm>
        </p:spPr>
        <p:txBody>
          <a:bodyPr>
            <a:normAutofit/>
          </a:bodyPr>
          <a:lstStyle/>
          <a:p>
            <a:pPr marL="0" indent="0" algn="just">
              <a:buNone/>
            </a:pPr>
            <a:r>
              <a:rPr lang="en-US" sz="2100" dirty="0">
                <a:solidFill>
                  <a:schemeClr val="tx1"/>
                </a:solidFill>
              </a:rPr>
              <a:t>This type of damage is common with goods in transit and the nature of the wetting may be relevant to  the remedial treatment required and to liability under the policy or of third parties. The surveyor therefore needs to do his utmost to determine the origin of the wetting.</a:t>
            </a:r>
          </a:p>
          <a:p>
            <a:pPr marL="0" indent="0" algn="just">
              <a:buNone/>
            </a:pPr>
            <a:r>
              <a:rPr lang="en-US" sz="2100" dirty="0">
                <a:solidFill>
                  <a:schemeClr val="tx1"/>
                </a:solidFill>
              </a:rPr>
              <a:t>The silver nitrate test is well known as being a simple test to determine whether chlorides are present or not and this can eliminate the possibility of salt water if they are absent. Their presence however does not prove that salt water is involved as there are many sources of chlorides, cardboard packing can often be responsible for their presence. </a:t>
            </a:r>
          </a:p>
          <a:p>
            <a:pPr marL="0" indent="0" algn="just">
              <a:buNone/>
            </a:pPr>
            <a:r>
              <a:rPr lang="en-US" sz="2100" dirty="0">
                <a:solidFill>
                  <a:schemeClr val="tx1"/>
                </a:solidFill>
              </a:rPr>
              <a:t>There may also be chlorides in the commodity itself.</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189" y="62844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319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CARGO DAMAGE</a:t>
            </a:r>
            <a:br>
              <a:rPr lang="es-MX" dirty="0"/>
            </a:br>
            <a:br>
              <a:rPr lang="es-MX" dirty="0"/>
            </a:br>
            <a:r>
              <a:rPr lang="es-MX" b="1" dirty="0" err="1">
                <a:effectLst>
                  <a:outerShdw blurRad="38100" dist="38100" dir="2700000" algn="tl">
                    <a:srgbClr val="000000">
                      <a:alpha val="43137"/>
                    </a:srgbClr>
                  </a:outerShdw>
                </a:effectLst>
              </a:rPr>
              <a:t>DAMAGE</a:t>
            </a:r>
            <a:r>
              <a:rPr lang="es-MX" b="1" dirty="0">
                <a:effectLst>
                  <a:outerShdw blurRad="38100" dist="38100" dir="2700000" algn="tl">
                    <a:srgbClr val="000000">
                      <a:alpha val="43137"/>
                    </a:srgbClr>
                  </a:outerShdw>
                </a:effectLst>
              </a:rPr>
              <a:t> BY WETTING</a:t>
            </a:r>
          </a:p>
        </p:txBody>
      </p:sp>
      <p:sp>
        <p:nvSpPr>
          <p:cNvPr id="3" name="Marcador de contenido 2"/>
          <p:cNvSpPr>
            <a:spLocks noGrp="1"/>
          </p:cNvSpPr>
          <p:nvPr>
            <p:ph idx="1"/>
          </p:nvPr>
        </p:nvSpPr>
        <p:spPr>
          <a:xfrm>
            <a:off x="2614411" y="864108"/>
            <a:ext cx="6227660" cy="5120640"/>
          </a:xfrm>
        </p:spPr>
        <p:txBody>
          <a:bodyPr>
            <a:normAutofit/>
          </a:bodyPr>
          <a:lstStyle/>
          <a:p>
            <a:pPr marL="0" indent="0" algn="just">
              <a:buNone/>
            </a:pPr>
            <a:r>
              <a:rPr lang="en-US" sz="2100" dirty="0">
                <a:solidFill>
                  <a:schemeClr val="tx1"/>
                </a:solidFill>
              </a:rPr>
              <a:t>If sea water is suspected a sample of the wetted packing or goods should be submitted to an analyst who should be able to stare the chemical content of the contaminant, provided an uncontaminated sample of the packing or the goods is also submitted to him.</a:t>
            </a:r>
          </a:p>
          <a:p>
            <a:pPr marL="0" indent="0" algn="just">
              <a:buNone/>
            </a:pPr>
            <a:r>
              <a:rPr lang="en-US" sz="2100" dirty="0">
                <a:solidFill>
                  <a:schemeClr val="tx1"/>
                </a:solidFill>
              </a:rPr>
              <a:t>When obtaining samples of damaged material it is always important to obtain a check sample from an undamaged area so that a proper comparison can be made. There may be chlorides in similar quantities in the undamaged check sample and this will then clearly indicate that the contaminant was not necessarily the cause of the introduction of the chlorides.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189" y="62844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632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CARGO DAMAGE</a:t>
            </a:r>
            <a:br>
              <a:rPr lang="es-MX" dirty="0"/>
            </a:br>
            <a:br>
              <a:rPr lang="es-MX" dirty="0"/>
            </a:br>
            <a:r>
              <a:rPr lang="es-MX" b="1" dirty="0" err="1">
                <a:effectLst>
                  <a:outerShdw blurRad="38100" dist="38100" dir="2700000" algn="tl">
                    <a:srgbClr val="000000">
                      <a:alpha val="43137"/>
                    </a:srgbClr>
                  </a:outerShdw>
                </a:effectLst>
              </a:rPr>
              <a:t>DAMAGE</a:t>
            </a:r>
            <a:r>
              <a:rPr lang="es-MX" b="1" dirty="0">
                <a:effectLst>
                  <a:outerShdw blurRad="38100" dist="38100" dir="2700000" algn="tl">
                    <a:srgbClr val="000000">
                      <a:alpha val="43137"/>
                    </a:srgbClr>
                  </a:outerShdw>
                </a:effectLst>
              </a:rPr>
              <a:t> BY WETTING</a:t>
            </a:r>
          </a:p>
        </p:txBody>
      </p:sp>
      <p:sp>
        <p:nvSpPr>
          <p:cNvPr id="3" name="Marcador de contenido 2"/>
          <p:cNvSpPr>
            <a:spLocks noGrp="1"/>
          </p:cNvSpPr>
          <p:nvPr>
            <p:ph idx="1"/>
          </p:nvPr>
        </p:nvSpPr>
        <p:spPr>
          <a:xfrm>
            <a:off x="2653048" y="864108"/>
            <a:ext cx="6189023" cy="5120640"/>
          </a:xfrm>
        </p:spPr>
        <p:txBody>
          <a:bodyPr>
            <a:normAutofit/>
          </a:bodyPr>
          <a:lstStyle/>
          <a:p>
            <a:pPr marL="0" indent="0" algn="just">
              <a:buNone/>
            </a:pPr>
            <a:r>
              <a:rPr lang="en-US" sz="2100" dirty="0">
                <a:solidFill>
                  <a:schemeClr val="tx1"/>
                </a:solidFill>
              </a:rPr>
              <a:t>If sea water is suspected a sample of the wetted packing or goods should be submitted to an analyst who should be able to stare the chemical content of the contaminant, provided an uncontaminated sample of the packing or the goods is also submitted to him.</a:t>
            </a:r>
          </a:p>
          <a:p>
            <a:pPr marL="0" indent="0" algn="just">
              <a:buNone/>
            </a:pPr>
            <a:r>
              <a:rPr lang="en-US" sz="2100" dirty="0">
                <a:solidFill>
                  <a:schemeClr val="tx1"/>
                </a:solidFill>
              </a:rPr>
              <a:t>When obtaining samples of damaged material it is always important to obtain a check sample from an undamaged area so that a proper comparison can be made. There may be chlorides in similar quantities in the undamaged check sample and this will then clearly indicate that the contaminant was not necessarily the cause of the introduction of the chlorides.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192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CARGO DAMAGE</a:t>
            </a:r>
            <a:br>
              <a:rPr lang="es-MX" dirty="0"/>
            </a:br>
            <a:br>
              <a:rPr lang="es-MX" dirty="0"/>
            </a:br>
            <a:r>
              <a:rPr lang="es-MX" b="1" dirty="0" err="1">
                <a:effectLst>
                  <a:outerShdw blurRad="38100" dist="38100" dir="2700000" algn="tl">
                    <a:srgbClr val="000000">
                      <a:alpha val="43137"/>
                    </a:srgbClr>
                  </a:outerShdw>
                </a:effectLst>
              </a:rPr>
              <a:t>DAMAGE</a:t>
            </a:r>
            <a:r>
              <a:rPr lang="es-MX" b="1" dirty="0">
                <a:effectLst>
                  <a:outerShdw blurRad="38100" dist="38100" dir="2700000" algn="tl">
                    <a:srgbClr val="000000">
                      <a:alpha val="43137"/>
                    </a:srgbClr>
                  </a:outerShdw>
                </a:effectLst>
              </a:rPr>
              <a:t> BY WETTING</a:t>
            </a:r>
          </a:p>
        </p:txBody>
      </p:sp>
      <p:pic>
        <p:nvPicPr>
          <p:cNvPr id="3" name="Content Placeholder 2"/>
          <p:cNvPicPr>
            <a:picLocks noGrp="1" noChangeAspect="1"/>
          </p:cNvPicPr>
          <p:nvPr>
            <p:ph idx="1"/>
          </p:nvPr>
        </p:nvPicPr>
        <p:blipFill rotWithShape="1">
          <a:blip r:embed="rId4">
            <a:extLst>
              <a:ext uri="{28A0092B-C50C-407E-A947-70E740481C1C}">
                <a14:useLocalDpi xmlns:a14="http://schemas.microsoft.com/office/drawing/2010/main" val="0"/>
              </a:ext>
            </a:extLst>
          </a:blip>
          <a:srcRect l="17574" r="30102"/>
          <a:stretch/>
        </p:blipFill>
        <p:spPr>
          <a:xfrm>
            <a:off x="6014435" y="3401123"/>
            <a:ext cx="2717442" cy="2317096"/>
          </a:xfrm>
          <a:prstGeom prst="roundRect">
            <a:avLst>
              <a:gd name="adj" fmla="val 8594"/>
            </a:avLst>
          </a:prstGeom>
          <a:solidFill>
            <a:srgbClr val="FFFFFF">
              <a:shade val="85000"/>
            </a:srgbClr>
          </a:solidFill>
          <a:ln>
            <a:solidFill>
              <a:schemeClr val="tx1"/>
            </a:solidFill>
          </a:ln>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7000" y="3401123"/>
            <a:ext cx="3089461" cy="2317096"/>
          </a:xfrm>
          <a:prstGeom prst="roundRect">
            <a:avLst>
              <a:gd name="adj" fmla="val 8594"/>
            </a:avLst>
          </a:prstGeom>
          <a:solidFill>
            <a:srgbClr val="FFFFFF">
              <a:shade val="85000"/>
            </a:srgbClr>
          </a:solidFill>
          <a:ln>
            <a:solidFill>
              <a:schemeClr val="tx1"/>
            </a:solidFill>
          </a:ln>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000" y="1062778"/>
            <a:ext cx="5914876" cy="2175267"/>
          </a:xfrm>
          <a:prstGeom prst="roundRect">
            <a:avLst>
              <a:gd name="adj" fmla="val 8594"/>
            </a:avLst>
          </a:prstGeom>
          <a:solidFill>
            <a:srgbClr val="FFFFFF">
              <a:shade val="85000"/>
            </a:srgbClr>
          </a:solidFill>
          <a:ln>
            <a:solidFill>
              <a:schemeClr val="tx1"/>
            </a:solidFill>
          </a:ln>
          <a:effectLst/>
        </p:spPr>
      </p:pic>
      <p:pic>
        <p:nvPicPr>
          <p:cNvPr id="10"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pic>
        <p:nvPicPr>
          <p:cNvPr id="12" name="Picture 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888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br>
              <a:rPr lang="es-MX" dirty="0"/>
            </a:br>
            <a:r>
              <a:rPr lang="es-MX" dirty="0"/>
              <a:t>CARGO DAMAGE</a:t>
            </a:r>
            <a:br>
              <a:rPr lang="es-MX" dirty="0"/>
            </a:br>
            <a:br>
              <a:rPr lang="es-MX" dirty="0"/>
            </a:br>
            <a:r>
              <a:rPr lang="es-MX" b="1" dirty="0" err="1"/>
              <a:t>DAMAGE</a:t>
            </a:r>
            <a:r>
              <a:rPr lang="es-MX" b="1" dirty="0"/>
              <a:t> AND LOSS BY OTHER CAUSES</a:t>
            </a:r>
            <a:br>
              <a:rPr lang="es-MX" b="1" dirty="0"/>
            </a:br>
            <a:r>
              <a:rPr lang="es-MX" b="1" dirty="0"/>
              <a:t>(IMPACT)</a:t>
            </a: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Certainly wetting is one of the most prolific causes but others of major significance are impact and pilferage</a:t>
            </a:r>
          </a:p>
          <a:p>
            <a:pPr marL="0" indent="0" algn="just">
              <a:buNone/>
            </a:pPr>
            <a:r>
              <a:rPr lang="en-US" sz="2200" b="1" dirty="0">
                <a:solidFill>
                  <a:schemeClr val="tx1"/>
                </a:solidFill>
              </a:rPr>
              <a:t>Impact</a:t>
            </a:r>
          </a:p>
          <a:p>
            <a:pPr marL="0" indent="0" algn="just">
              <a:buNone/>
            </a:pPr>
            <a:r>
              <a:rPr lang="en-US" sz="2200" dirty="0">
                <a:solidFill>
                  <a:schemeClr val="tx1"/>
                </a:solidFill>
              </a:rPr>
              <a:t>Impact damage arises from several causes. In non-</a:t>
            </a:r>
            <a:r>
              <a:rPr lang="en-US" sz="2200" dirty="0" err="1">
                <a:solidFill>
                  <a:schemeClr val="tx1"/>
                </a:solidFill>
              </a:rPr>
              <a:t>containerised</a:t>
            </a:r>
            <a:r>
              <a:rPr lang="en-US" sz="2200" dirty="0">
                <a:solidFill>
                  <a:schemeClr val="tx1"/>
                </a:solidFill>
              </a:rPr>
              <a:t> items damage often results from either the items, or the packages containing them, being struck by fork hoists or, whilst in stow, by other cargo striking them in the course of loading or discharging. Similarly the items, or their packages, come into contact with other cargo or the ship structure whilst they are being handled.</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273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br>
              <a:rPr lang="es-MX" dirty="0"/>
            </a:br>
            <a:r>
              <a:rPr lang="es-MX" dirty="0"/>
              <a:t>CARGO DAMAGE</a:t>
            </a:r>
            <a:br>
              <a:rPr lang="es-MX" dirty="0"/>
            </a:br>
            <a:br>
              <a:rPr lang="es-MX" dirty="0"/>
            </a:br>
            <a:r>
              <a:rPr lang="es-MX" b="1" dirty="0" err="1"/>
              <a:t>DAMAGE</a:t>
            </a:r>
            <a:r>
              <a:rPr lang="es-MX" b="1" dirty="0"/>
              <a:t> AND LOSS BY OTHER CAUSES</a:t>
            </a:r>
            <a:br>
              <a:rPr lang="es-MX" b="1" dirty="0"/>
            </a:br>
            <a:r>
              <a:rPr lang="es-MX" b="1" dirty="0"/>
              <a:t>(IMPACT)</a:t>
            </a:r>
            <a:endParaRPr lang="es-MX" dirty="0"/>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Timber can be very resilient and may absorb impact if not too severe. Sometimes the packing cases will fracture and the presence of internal damage will be evident but plywood panels will often yield to a blow and spring back into place leaving little external evidence to give an indication of likely internal damage.</a:t>
            </a:r>
          </a:p>
          <a:p>
            <a:pPr marL="0" indent="0" algn="just">
              <a:buNone/>
            </a:pPr>
            <a:r>
              <a:rPr lang="en-US" sz="2200" dirty="0">
                <a:solidFill>
                  <a:schemeClr val="tx1"/>
                </a:solidFill>
              </a:rPr>
              <a:t>Cardboard, in association with some internal material such as polystyrene foam, is often used as packaging. The latter is very effective 'cushioning' and if an impact is over a large area neither the cardboard nor the polystyrene may show external evidence of damage.</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29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br>
              <a:rPr lang="es-MX" dirty="0"/>
            </a:br>
            <a:r>
              <a:rPr lang="es-MX" dirty="0"/>
              <a:t>CARGO DAMAGE</a:t>
            </a:r>
            <a:br>
              <a:rPr lang="es-MX" dirty="0"/>
            </a:br>
            <a:br>
              <a:rPr lang="es-MX" dirty="0"/>
            </a:br>
            <a:r>
              <a:rPr lang="es-MX" b="1" dirty="0" err="1"/>
              <a:t>DAMAGE</a:t>
            </a:r>
            <a:r>
              <a:rPr lang="es-MX" b="1" dirty="0"/>
              <a:t> AND LOSS BY OTHER CAUSES</a:t>
            </a:r>
            <a:br>
              <a:rPr lang="es-MX" b="1" dirty="0"/>
            </a:br>
            <a:r>
              <a:rPr lang="es-MX" b="1" dirty="0"/>
              <a:t>(IMPACT)</a:t>
            </a:r>
            <a:endParaRPr lang="es-MX" dirty="0"/>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The surveyor, perhaps already alerted to the knowledge that there is damage to the contents, will often have to search for evidence of impact damage internally. The inspection of the inside surface, rather than the outside of the packaging, is therefore most important.</a:t>
            </a:r>
          </a:p>
          <a:p>
            <a:pPr marL="0" indent="0" algn="just">
              <a:buNone/>
            </a:pPr>
            <a:endParaRPr lang="en-US" sz="2200" dirty="0">
              <a:solidFill>
                <a:schemeClr val="tx1"/>
              </a:solidFill>
            </a:endParaRPr>
          </a:p>
          <a:p>
            <a:pPr marL="0" indent="0" algn="just">
              <a:buNone/>
            </a:pPr>
            <a:r>
              <a:rPr lang="en-US" sz="2200" dirty="0">
                <a:solidFill>
                  <a:schemeClr val="tx1"/>
                </a:solidFill>
              </a:rPr>
              <a:t>The inner surfaces of the packaging will often provide the only clue to impact damage when it has arisen in goods shipped in containers where there will rarely be external packing damage in spite of sometimes severe damage to contents.</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8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br>
              <a:rPr lang="es-MX" dirty="0"/>
            </a:br>
            <a:br>
              <a:rPr lang="es-MX" dirty="0"/>
            </a:br>
            <a:r>
              <a:rPr lang="es-MX" dirty="0"/>
              <a:t>CARGO DAMAGE</a:t>
            </a:r>
            <a:br>
              <a:rPr lang="es-MX" dirty="0"/>
            </a:br>
            <a:br>
              <a:rPr lang="es-MX" dirty="0"/>
            </a:br>
            <a:r>
              <a:rPr lang="es-MX" b="1" dirty="0" err="1"/>
              <a:t>DAMAGE</a:t>
            </a:r>
            <a:r>
              <a:rPr lang="es-MX" b="1" dirty="0"/>
              <a:t> AND LOSS BY OTHER CAUSES</a:t>
            </a:r>
            <a:br>
              <a:rPr lang="es-MX" b="1" dirty="0"/>
            </a:br>
            <a:r>
              <a:rPr lang="es-MX" b="1" dirty="0"/>
              <a:t>(IMPACT)</a:t>
            </a:r>
            <a:endParaRPr lang="es-MX" dirty="0"/>
          </a:p>
        </p:txBody>
      </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b="12042"/>
          <a:stretch/>
        </p:blipFill>
        <p:spPr>
          <a:xfrm>
            <a:off x="2670219" y="792624"/>
            <a:ext cx="6074535" cy="2568762"/>
          </a:xfrm>
          <a:prstGeom prst="roundRect">
            <a:avLst>
              <a:gd name="adj" fmla="val 8594"/>
            </a:avLst>
          </a:prstGeom>
          <a:solidFill>
            <a:srgbClr val="FFFFFF">
              <a:shade val="85000"/>
            </a:srgbClr>
          </a:solidFill>
          <a:ln>
            <a:solidFill>
              <a:schemeClr val="tx1"/>
            </a:solidFill>
          </a:ln>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3705" b="33590"/>
          <a:stretch/>
        </p:blipFill>
        <p:spPr>
          <a:xfrm>
            <a:off x="2683298" y="3477298"/>
            <a:ext cx="6048375" cy="2459864"/>
          </a:xfrm>
          <a:prstGeom prst="roundRect">
            <a:avLst>
              <a:gd name="adj" fmla="val 8594"/>
            </a:avLst>
          </a:prstGeom>
          <a:solidFill>
            <a:srgbClr val="FFFFFF">
              <a:shade val="85000"/>
            </a:srgbClr>
          </a:solidFill>
          <a:ln>
            <a:solidFill>
              <a:schemeClr val="tx1"/>
            </a:solidFill>
          </a:ln>
          <a:effectLst/>
        </p:spPr>
      </p:pic>
      <p:pic>
        <p:nvPicPr>
          <p:cNvPr id="10"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pic>
        <p:nvPicPr>
          <p:cNvPr id="12"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39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br>
              <a:rPr lang="es-MX" dirty="0"/>
            </a:br>
            <a:br>
              <a:rPr lang="es-MX" dirty="0"/>
            </a:br>
            <a:r>
              <a:rPr lang="es-MX" dirty="0"/>
              <a:t>CARGO DAMAGE</a:t>
            </a:r>
            <a:br>
              <a:rPr lang="es-MX" dirty="0"/>
            </a:br>
            <a:br>
              <a:rPr lang="es-MX" dirty="0"/>
            </a:br>
            <a:r>
              <a:rPr lang="es-MX" b="1" dirty="0" err="1"/>
              <a:t>DAMAGE</a:t>
            </a:r>
            <a:r>
              <a:rPr lang="es-MX" b="1" dirty="0"/>
              <a:t> AND LOSS BY OTHER CAUSES</a:t>
            </a:r>
            <a:br>
              <a:rPr lang="es-MX" b="1" dirty="0"/>
            </a:br>
            <a:r>
              <a:rPr lang="es-MX" b="1" dirty="0"/>
              <a:t>(IMPACT)</a:t>
            </a:r>
            <a:endParaRPr lang="es-MX" dirty="0"/>
          </a:p>
        </p:txBody>
      </p:sp>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t="15806" b="18387"/>
          <a:stretch/>
        </p:blipFill>
        <p:spPr>
          <a:xfrm>
            <a:off x="2845384" y="755375"/>
            <a:ext cx="5873471" cy="2578762"/>
          </a:xfrm>
          <a:prstGeom prst="roundRect">
            <a:avLst>
              <a:gd name="adj" fmla="val 8594"/>
            </a:avLst>
          </a:prstGeom>
          <a:solidFill>
            <a:srgbClr val="FFFFFF">
              <a:shade val="85000"/>
            </a:srgbClr>
          </a:solidFill>
          <a:ln>
            <a:solidFill>
              <a:schemeClr val="tx1"/>
            </a:solidFill>
          </a:ln>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09" t="20536" r="209" b="31423"/>
          <a:stretch/>
        </p:blipFill>
        <p:spPr>
          <a:xfrm>
            <a:off x="2845384" y="3503053"/>
            <a:ext cx="5873471" cy="2407841"/>
          </a:xfrm>
          <a:prstGeom prst="roundRect">
            <a:avLst>
              <a:gd name="adj" fmla="val 8594"/>
            </a:avLst>
          </a:prstGeom>
          <a:solidFill>
            <a:srgbClr val="FFFFFF">
              <a:shade val="85000"/>
            </a:srgbClr>
          </a:solidFill>
          <a:ln>
            <a:solidFill>
              <a:schemeClr val="tx1"/>
            </a:solidFill>
          </a:ln>
          <a:effectLst/>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pic>
        <p:nvPicPr>
          <p:cNvPr id="12"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3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DEFINITION</a:t>
            </a:r>
          </a:p>
        </p:txBody>
      </p:sp>
      <p:sp>
        <p:nvSpPr>
          <p:cNvPr id="3" name="Marcador de contenido 2"/>
          <p:cNvSpPr>
            <a:spLocks noGrp="1"/>
          </p:cNvSpPr>
          <p:nvPr>
            <p:ph idx="1"/>
          </p:nvPr>
        </p:nvSpPr>
        <p:spPr>
          <a:xfrm>
            <a:off x="2599362" y="864108"/>
            <a:ext cx="6242709" cy="5120640"/>
          </a:xfrm>
        </p:spPr>
        <p:txBody>
          <a:bodyPr>
            <a:normAutofit/>
          </a:bodyPr>
          <a:lstStyle/>
          <a:p>
            <a:pPr>
              <a:buNone/>
              <a:defRPr/>
            </a:pPr>
            <a:r>
              <a:rPr lang="es-ES_tradnl" sz="2100" b="1" dirty="0">
                <a:solidFill>
                  <a:schemeClr val="tx1"/>
                </a:solidFill>
              </a:rPr>
              <a:t>Definición Según ISO</a:t>
            </a:r>
          </a:p>
          <a:p>
            <a:pPr algn="just">
              <a:buNone/>
              <a:defRPr/>
            </a:pPr>
            <a:r>
              <a:rPr lang="es-ES_tradnl" sz="2100" i="1" dirty="0">
                <a:solidFill>
                  <a:schemeClr val="tx1"/>
                </a:solidFill>
              </a:rPr>
              <a:t>Articulo del equipo de transporte:</a:t>
            </a:r>
          </a:p>
          <a:p>
            <a:pPr marL="457200" indent="-457200" algn="just">
              <a:buFont typeface="+mj-lt"/>
              <a:buAutoNum type="arabicPeriod"/>
              <a:defRPr/>
            </a:pPr>
            <a:r>
              <a:rPr lang="es-ES_tradnl" sz="2100" i="1" dirty="0">
                <a:solidFill>
                  <a:schemeClr val="tx1"/>
                </a:solidFill>
              </a:rPr>
              <a:t>De carácter Permanente, y por consiguiente lo Suficientemente fuerte como para ser usado repetidamente.</a:t>
            </a:r>
          </a:p>
          <a:p>
            <a:pPr marL="457200" indent="-457200" algn="just">
              <a:buFont typeface="+mj-lt"/>
              <a:buAutoNum type="arabicPeriod"/>
              <a:defRPr/>
            </a:pPr>
            <a:r>
              <a:rPr lang="es-ES_tradnl" sz="2100" i="1" dirty="0">
                <a:solidFill>
                  <a:schemeClr val="tx1"/>
                </a:solidFill>
              </a:rPr>
              <a:t>Diseñado especialmente para facilitar el transporte de mercancía por uno o más modos de transporte sin necesidad de volver a cargar las mercancías.</a:t>
            </a:r>
          </a:p>
          <a:p>
            <a:pPr marL="457200" indent="-457200" algn="just">
              <a:buFont typeface="+mj-lt"/>
              <a:buAutoNum type="arabicPeriod"/>
              <a:defRPr/>
            </a:pPr>
            <a:r>
              <a:rPr lang="es-ES_tradnl" sz="2100" i="1" dirty="0">
                <a:solidFill>
                  <a:schemeClr val="tx1"/>
                </a:solidFill>
              </a:rPr>
              <a:t>Provisto de dispositivos que permiten su fácil manejo, particularmente su transferencia de un medio al otro.</a:t>
            </a:r>
          </a:p>
          <a:p>
            <a:pPr marL="457200" indent="-457200" algn="just">
              <a:buFont typeface="+mj-lt"/>
              <a:buAutoNum type="arabicPeriod"/>
              <a:defRPr/>
            </a:pPr>
            <a:r>
              <a:rPr lang="es-ES_tradnl" sz="2100" i="1" dirty="0">
                <a:solidFill>
                  <a:schemeClr val="tx1"/>
                </a:solidFill>
              </a:rPr>
              <a:t>Que tiene un Volumen de un Metro Cúbico o Más.</a:t>
            </a:r>
          </a:p>
          <a:p>
            <a:pPr>
              <a:buNone/>
              <a:defRPr/>
            </a:pPr>
            <a:endParaRPr lang="es-ES_tradnl" sz="1800" dirty="0"/>
          </a:p>
        </p:txBody>
      </p:sp>
      <p:pic>
        <p:nvPicPr>
          <p:cNvPr id="7" name="Imagen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4"/>
            <a:extLst>
              <a:ext uri="{FF2B5EF4-FFF2-40B4-BE49-F238E27FC236}">
                <a16:creationId xmlns:a16="http://schemas.microsoft.com/office/drawing/2014/main" id="{43E6C9CD-8121-4BEF-BDB5-5136861E5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390" y="4889931"/>
            <a:ext cx="1231979" cy="1036916"/>
          </a:xfrm>
          <a:prstGeom prst="rect">
            <a:avLst/>
          </a:prstGeom>
        </p:spPr>
      </p:pic>
    </p:spTree>
    <p:extLst>
      <p:ext uri="{BB962C8B-B14F-4D97-AF65-F5344CB8AC3E}">
        <p14:creationId xmlns:p14="http://schemas.microsoft.com/office/powerpoint/2010/main" val="1108338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189689" y="1123838"/>
            <a:ext cx="2210612" cy="4860910"/>
          </a:xfrm>
        </p:spPr>
        <p:txBody>
          <a:bodyPr>
            <a:normAutofit/>
          </a:bodyPr>
          <a:lstStyle/>
          <a:p>
            <a:pPr algn="ctr"/>
            <a:br>
              <a:rPr lang="es-MX" sz="2600" dirty="0"/>
            </a:br>
            <a:r>
              <a:rPr lang="es-MX" sz="2600" dirty="0"/>
              <a:t>CARGO DAMAGE</a:t>
            </a:r>
            <a:br>
              <a:rPr lang="es-MX" sz="2600" dirty="0"/>
            </a:br>
            <a:br>
              <a:rPr lang="es-MX" sz="2600" dirty="0"/>
            </a:br>
            <a:r>
              <a:rPr lang="es-MX" sz="2600" b="1" dirty="0" err="1">
                <a:effectLst>
                  <a:outerShdw blurRad="38100" dist="38100" dir="2700000" algn="tl">
                    <a:srgbClr val="000000">
                      <a:alpha val="43137"/>
                    </a:srgbClr>
                  </a:outerShdw>
                </a:effectLst>
              </a:rPr>
              <a:t>DAMAGE</a:t>
            </a:r>
            <a:r>
              <a:rPr lang="es-MX" sz="2600" b="1" dirty="0">
                <a:effectLst>
                  <a:outerShdw blurRad="38100" dist="38100" dir="2700000" algn="tl">
                    <a:srgbClr val="000000">
                      <a:alpha val="43137"/>
                    </a:srgbClr>
                  </a:outerShdw>
                </a:effectLst>
              </a:rPr>
              <a:t> AND LOSS BY OTHER CAUSES</a:t>
            </a:r>
            <a:br>
              <a:rPr lang="es-MX" sz="2600" b="1" dirty="0">
                <a:effectLst>
                  <a:outerShdw blurRad="38100" dist="38100" dir="2700000" algn="tl">
                    <a:srgbClr val="000000">
                      <a:alpha val="43137"/>
                    </a:srgbClr>
                  </a:outerShdw>
                </a:effectLst>
              </a:rPr>
            </a:br>
            <a:r>
              <a:rPr lang="es-MX" sz="2600" b="1" dirty="0">
                <a:effectLst>
                  <a:outerShdw blurRad="38100" dist="38100" dir="2700000" algn="tl">
                    <a:srgbClr val="000000">
                      <a:alpha val="43137"/>
                    </a:srgbClr>
                  </a:outerShdw>
                </a:effectLst>
              </a:rPr>
              <a:t>(</a:t>
            </a:r>
            <a:r>
              <a:rPr lang="en-US" sz="2600" b="1" dirty="0">
                <a:effectLst>
                  <a:outerShdw blurRad="38100" dist="38100" dir="2700000" algn="tl">
                    <a:srgbClr val="000000">
                      <a:alpha val="43137"/>
                    </a:srgbClr>
                  </a:outerShdw>
                </a:effectLst>
              </a:rPr>
              <a:t>PRE-SHIPTMENT AND NON-FORTUITOUS LOSSES)</a:t>
            </a:r>
            <a:endParaRPr lang="es-MX" sz="2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200" dirty="0">
                <a:solidFill>
                  <a:schemeClr val="tx1"/>
                </a:solidFill>
              </a:rPr>
              <a:t>The surveyor has to be constantly alert to detect damage which was either caused before shipment, i.e. before the insurance attached, or as a result of natural causes which do not constitute fortuitous losses, excluded under most policies. </a:t>
            </a:r>
          </a:p>
          <a:p>
            <a:pPr marL="0" indent="0" algn="just">
              <a:buNone/>
            </a:pPr>
            <a:r>
              <a:rPr lang="en-US" sz="2200" dirty="0">
                <a:solidFill>
                  <a:schemeClr val="tx1"/>
                </a:solidFill>
              </a:rPr>
              <a:t>Amongst the common ones are rust and corrosion resulting from the use of green timber, and sometimes other packing materials with a high moisture content. They result in the release of moisture in warm conditions and, within the confines of the packing unit, will often result in significant condensation on the contents.</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003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a:bodyPr>
          <a:lstStyle/>
          <a:p>
            <a:pPr algn="ctr"/>
            <a:br>
              <a:rPr lang="es-MX" sz="2400" dirty="0"/>
            </a:br>
            <a:r>
              <a:rPr lang="es-MX" sz="2400" dirty="0"/>
              <a:t>CARGO DAMAGE</a:t>
            </a:r>
            <a:br>
              <a:rPr lang="es-MX" sz="2400" dirty="0"/>
            </a:br>
            <a:br>
              <a:rPr lang="es-MX" sz="2400" dirty="0"/>
            </a:br>
            <a:r>
              <a:rPr lang="es-MX" sz="2400" b="1" dirty="0" err="1">
                <a:effectLst>
                  <a:outerShdw blurRad="38100" dist="38100" dir="2700000" algn="tl">
                    <a:srgbClr val="000000">
                      <a:alpha val="43137"/>
                    </a:srgbClr>
                  </a:outerShdw>
                </a:effectLst>
              </a:rPr>
              <a:t>DAMAGE</a:t>
            </a:r>
            <a:r>
              <a:rPr lang="es-MX" sz="2400" b="1" dirty="0">
                <a:effectLst>
                  <a:outerShdw blurRad="38100" dist="38100" dir="2700000" algn="tl">
                    <a:srgbClr val="000000">
                      <a:alpha val="43137"/>
                    </a:srgbClr>
                  </a:outerShdw>
                </a:effectLst>
              </a:rPr>
              <a:t> AND LOSS BY OTHER CAUSES</a:t>
            </a:r>
            <a:br>
              <a:rPr lang="es-MX" sz="2400" b="1" dirty="0">
                <a:effectLst>
                  <a:outerShdw blurRad="38100" dist="38100" dir="2700000" algn="tl">
                    <a:srgbClr val="000000">
                      <a:alpha val="43137"/>
                    </a:srgbClr>
                  </a:outerShdw>
                </a:effectLst>
              </a:rPr>
            </a:br>
            <a:r>
              <a:rPr lang="es-MX" sz="2400" b="1" dirty="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PRE-SHIPTMENT AND NON-FORTUITOUS LOSSES)</a:t>
            </a:r>
            <a:endParaRPr lang="es-MX" sz="24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n-US" sz="2400" dirty="0">
                <a:solidFill>
                  <a:schemeClr val="tx1"/>
                </a:solidFill>
              </a:rPr>
              <a:t>Damage can actually be caused in the course of packing and this requires careful consideration. Furthermore damage can arise in transit where the packing has allowed movement i.e. machinery in which a moving part has not been secured and is affected by the ship's movement in a seaway.</a:t>
            </a:r>
          </a:p>
          <a:p>
            <a:pPr marL="0" indent="0" algn="just">
              <a:buNone/>
            </a:pPr>
            <a:r>
              <a:rPr lang="en-US" sz="2400" dirty="0">
                <a:solidFill>
                  <a:schemeClr val="tx1"/>
                </a:solidFill>
              </a:rPr>
              <a:t>Inherent vice is a condition which often gives rise to claims and requires the surveyor consideration. It may however be covered under some policies but this is not the surveyor's concern as he is only required to report the cause of the loss.</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712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dirty="0"/>
            </a:br>
            <a:br>
              <a:rPr lang="es-MX" dirty="0"/>
            </a:br>
            <a:br>
              <a:rPr lang="es-MX" dirty="0"/>
            </a:br>
            <a:br>
              <a:rPr lang="es-MX" dirty="0"/>
            </a:br>
            <a:r>
              <a:rPr lang="es-MX" sz="2700" dirty="0"/>
              <a:t>CARGO DAMAGE</a:t>
            </a:r>
            <a:br>
              <a:rPr lang="es-MX" sz="2700" dirty="0"/>
            </a:br>
            <a:r>
              <a:rPr lang="es-MX" sz="2700" b="1" dirty="0" err="1">
                <a:effectLst>
                  <a:outerShdw blurRad="38100" dist="38100" dir="2700000" algn="tl">
                    <a:srgbClr val="000000">
                      <a:alpha val="43137"/>
                    </a:srgbClr>
                  </a:outerShdw>
                </a:effectLst>
              </a:rPr>
              <a:t>DAMAGE</a:t>
            </a:r>
            <a:r>
              <a:rPr lang="es-MX" sz="2700" b="1" dirty="0">
                <a:effectLst>
                  <a:outerShdw blurRad="38100" dist="38100" dir="2700000" algn="tl">
                    <a:srgbClr val="000000">
                      <a:alpha val="43137"/>
                    </a:srgbClr>
                  </a:outerShdw>
                </a:effectLst>
              </a:rPr>
              <a:t> AND LOSS BY OTHER CAUSES</a:t>
            </a:r>
            <a:br>
              <a:rPr lang="es-MX" sz="2700" b="1" dirty="0">
                <a:effectLst>
                  <a:outerShdw blurRad="38100" dist="38100" dir="2700000" algn="tl">
                    <a:srgbClr val="000000">
                      <a:alpha val="43137"/>
                    </a:srgbClr>
                  </a:outerShdw>
                </a:effectLst>
              </a:rPr>
            </a:br>
            <a:r>
              <a:rPr lang="es-MX" sz="28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PRE-SHIPTMENT AND NON-FORTUITOUS LOSSES)</a:t>
            </a:r>
            <a:endParaRPr lang="es-MX" sz="2700" b="1" dirty="0">
              <a:effectLst>
                <a:outerShdw blurRad="38100" dist="38100" dir="2700000" algn="tl">
                  <a:srgbClr val="000000">
                    <a:alpha val="43137"/>
                  </a:srgbClr>
                </a:outerShdw>
              </a:effectLst>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6033" b="12274"/>
          <a:stretch/>
        </p:blipFill>
        <p:spPr>
          <a:xfrm>
            <a:off x="2859109" y="780865"/>
            <a:ext cx="5795493" cy="2429333"/>
          </a:xfrm>
          <a:prstGeom prst="roundRect">
            <a:avLst>
              <a:gd name="adj" fmla="val 8594"/>
            </a:avLst>
          </a:prstGeom>
          <a:solidFill>
            <a:srgbClr val="FFFFFF">
              <a:shade val="85000"/>
            </a:srgbClr>
          </a:solidFill>
          <a:ln>
            <a:solidFill>
              <a:schemeClr val="tx1"/>
            </a:solidFill>
          </a:ln>
          <a:effectLst/>
        </p:spPr>
      </p:pic>
      <p:pic>
        <p:nvPicPr>
          <p:cNvPr id="10"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pic>
        <p:nvPicPr>
          <p:cNvPr id="7" name="Marcador de contenido 6"/>
          <p:cNvPicPr>
            <a:picLocks noGrp="1" noChangeAspect="1"/>
          </p:cNvPicPr>
          <p:nvPr>
            <p:ph idx="1"/>
          </p:nvPr>
        </p:nvPicPr>
        <p:blipFill rotWithShape="1">
          <a:blip r:embed="rId6">
            <a:extLst>
              <a:ext uri="{28A0092B-C50C-407E-A947-70E740481C1C}">
                <a14:useLocalDpi xmlns:a14="http://schemas.microsoft.com/office/drawing/2010/main" val="0"/>
              </a:ext>
            </a:extLst>
          </a:blip>
          <a:srcRect t="9117" b="26064"/>
          <a:stretch/>
        </p:blipFill>
        <p:spPr>
          <a:xfrm>
            <a:off x="2859109" y="3334275"/>
            <a:ext cx="5795493" cy="2485957"/>
          </a:xfrm>
          <a:prstGeom prst="roundRect">
            <a:avLst>
              <a:gd name="adj" fmla="val 8594"/>
            </a:avLst>
          </a:prstGeom>
          <a:solidFill>
            <a:srgbClr val="FFFFFF">
              <a:shade val="85000"/>
            </a:srgbClr>
          </a:solidFill>
          <a:ln>
            <a:solidFill>
              <a:schemeClr val="tx1"/>
            </a:solidFill>
          </a:ln>
          <a:effectLst/>
        </p:spPr>
      </p:pic>
      <p:pic>
        <p:nvPicPr>
          <p:cNvPr id="12"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915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sz="2800" dirty="0"/>
            </a:br>
            <a:r>
              <a:rPr lang="es-MX" sz="2800" dirty="0"/>
              <a:t>CARGO DAMAGE</a:t>
            </a:r>
            <a:br>
              <a:rPr lang="es-MX" sz="2800" dirty="0"/>
            </a:br>
            <a:br>
              <a:rPr lang="es-MX" sz="2800" dirty="0"/>
            </a:br>
            <a:r>
              <a:rPr lang="es-MX" sz="2800" b="1" dirty="0" err="1">
                <a:effectLst>
                  <a:outerShdw blurRad="38100" dist="38100" dir="2700000" algn="tl">
                    <a:srgbClr val="000000">
                      <a:alpha val="43137"/>
                    </a:srgbClr>
                  </a:outerShdw>
                </a:effectLst>
              </a:rPr>
              <a:t>DAMAGE</a:t>
            </a:r>
            <a:r>
              <a:rPr lang="es-MX" sz="2800" b="1" dirty="0">
                <a:effectLst>
                  <a:outerShdw blurRad="38100" dist="38100" dir="2700000" algn="tl">
                    <a:srgbClr val="000000">
                      <a:alpha val="43137"/>
                    </a:srgbClr>
                  </a:outerShdw>
                </a:effectLst>
              </a:rPr>
              <a:t> AND LOSS BY OTHER CAUSES</a:t>
            </a:r>
            <a:br>
              <a:rPr lang="es-MX" sz="2800" b="1" dirty="0">
                <a:effectLst>
                  <a:outerShdw blurRad="38100" dist="38100" dir="2700000" algn="tl">
                    <a:srgbClr val="000000">
                      <a:alpha val="43137"/>
                    </a:srgbClr>
                  </a:outerShdw>
                </a:effectLst>
              </a:rPr>
            </a:br>
            <a:r>
              <a:rPr lang="es-MX" sz="28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SHORT DELIVERY AND SHORT LANDING)</a:t>
            </a:r>
            <a:endParaRPr lang="es-MX" sz="2400" dirty="0"/>
          </a:p>
        </p:txBody>
      </p:sp>
      <p:sp>
        <p:nvSpPr>
          <p:cNvPr id="3" name="Marcador de contenido 2"/>
          <p:cNvSpPr>
            <a:spLocks noGrp="1"/>
          </p:cNvSpPr>
          <p:nvPr>
            <p:ph idx="1"/>
          </p:nvPr>
        </p:nvSpPr>
        <p:spPr/>
        <p:txBody>
          <a:bodyPr>
            <a:normAutofit lnSpcReduction="10000"/>
          </a:bodyPr>
          <a:lstStyle/>
          <a:p>
            <a:pPr marL="0" indent="0" algn="just">
              <a:buNone/>
            </a:pPr>
            <a:r>
              <a:rPr lang="en-US" sz="2400" dirty="0">
                <a:solidFill>
                  <a:schemeClr val="tx1"/>
                </a:solidFill>
              </a:rPr>
              <a:t>Goods may be short delivered in their containers, the term 'container' is used here in its wider sense, due to either short shipping or pilferage. </a:t>
            </a:r>
          </a:p>
          <a:p>
            <a:pPr marL="0" indent="0" algn="just">
              <a:buNone/>
            </a:pPr>
            <a:r>
              <a:rPr lang="en-US" sz="2400" dirty="0">
                <a:solidFill>
                  <a:schemeClr val="tx1"/>
                </a:solidFill>
              </a:rPr>
              <a:t>Surveyors will sometimes find upon investigation that there was enough space in the container for the quantity shown on the invoice or packing list , in which case the missing items could clearly never have been packed.</a:t>
            </a:r>
          </a:p>
          <a:p>
            <a:pPr marL="0" indent="0" algn="just">
              <a:buNone/>
            </a:pPr>
            <a:r>
              <a:rPr lang="en-US" sz="2400" dirty="0">
                <a:solidFill>
                  <a:schemeClr val="tx1"/>
                </a:solidFill>
              </a:rPr>
              <a:t>It is not uncommon for pilferage to occur before or during shipment and often careful investigation is necessary to determine, if possible, at which stage it did occur.</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518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sz="2800" dirty="0"/>
            </a:br>
            <a:r>
              <a:rPr lang="es-MX" sz="2800" dirty="0"/>
              <a:t>CARGO DAMAGE</a:t>
            </a:r>
            <a:br>
              <a:rPr lang="es-MX" sz="2800" dirty="0"/>
            </a:br>
            <a:br>
              <a:rPr lang="es-MX" sz="2800" dirty="0"/>
            </a:br>
            <a:r>
              <a:rPr lang="es-MX" sz="2800" b="1" dirty="0" err="1">
                <a:effectLst>
                  <a:outerShdw blurRad="38100" dist="38100" dir="2700000" algn="tl">
                    <a:srgbClr val="000000">
                      <a:alpha val="43137"/>
                    </a:srgbClr>
                  </a:outerShdw>
                </a:effectLst>
              </a:rPr>
              <a:t>DAMAGE</a:t>
            </a:r>
            <a:r>
              <a:rPr lang="es-MX" sz="2800" b="1" dirty="0">
                <a:effectLst>
                  <a:outerShdw blurRad="38100" dist="38100" dir="2700000" algn="tl">
                    <a:srgbClr val="000000">
                      <a:alpha val="43137"/>
                    </a:srgbClr>
                  </a:outerShdw>
                </a:effectLst>
              </a:rPr>
              <a:t> AND LOSS BY OTHER CAUSES</a:t>
            </a:r>
            <a:br>
              <a:rPr lang="es-MX" sz="2800" b="1" dirty="0">
                <a:effectLst>
                  <a:outerShdw blurRad="38100" dist="38100" dir="2700000" algn="tl">
                    <a:srgbClr val="000000">
                      <a:alpha val="43137"/>
                    </a:srgbClr>
                  </a:outerShdw>
                </a:effectLst>
              </a:rPr>
            </a:br>
            <a:r>
              <a:rPr lang="es-MX" sz="28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SHORT DELIVERY AND SHORT LANDING)</a:t>
            </a:r>
            <a:endParaRPr lang="es-MX" sz="2800" dirty="0"/>
          </a:p>
        </p:txBody>
      </p:sp>
      <p:sp>
        <p:nvSpPr>
          <p:cNvPr id="3" name="Marcador de contenido 2"/>
          <p:cNvSpPr>
            <a:spLocks noGrp="1"/>
          </p:cNvSpPr>
          <p:nvPr>
            <p:ph idx="1"/>
          </p:nvPr>
        </p:nvSpPr>
        <p:spPr/>
        <p:txBody>
          <a:bodyPr>
            <a:normAutofit/>
          </a:bodyPr>
          <a:lstStyle/>
          <a:p>
            <a:pPr marL="0" indent="0" algn="just">
              <a:buNone/>
            </a:pPr>
            <a:r>
              <a:rPr lang="en-US" sz="2400" dirty="0">
                <a:solidFill>
                  <a:schemeClr val="tx1"/>
                </a:solidFill>
              </a:rPr>
              <a:t>When time permits items can be removed from well-secured packing cases with almost no external evidence, or with evidence that can only be obtained by very careful and knowledgeable examination of the packing. Weight and space lost are often compensated by the substitution of other items such as bricks, newspaper or rubble.</a:t>
            </a:r>
          </a:p>
          <a:p>
            <a:pPr marL="0" indent="0" algn="just">
              <a:buNone/>
            </a:pPr>
            <a:r>
              <a:rPr lang="en-US" sz="2400" dirty="0">
                <a:solidFill>
                  <a:schemeClr val="tx1"/>
                </a:solidFill>
              </a:rPr>
              <a:t>Sealed containers are by no means free of pilferage, and surveyors, when they have the opportunity need to check seals for tampering and substitution.</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196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sz="3200" dirty="0"/>
            </a:br>
            <a:br>
              <a:rPr lang="es-MX" sz="3200" dirty="0"/>
            </a:br>
            <a:br>
              <a:rPr lang="es-MX" sz="3200" dirty="0"/>
            </a:br>
            <a:r>
              <a:rPr lang="es-MX" sz="3100" dirty="0"/>
              <a:t>CARGO DAMAGE</a:t>
            </a:r>
            <a:br>
              <a:rPr lang="es-MX" sz="3100" dirty="0"/>
            </a:br>
            <a:br>
              <a:rPr lang="es-MX" sz="3100" dirty="0"/>
            </a:br>
            <a:r>
              <a:rPr lang="es-MX" sz="3100" b="1" dirty="0" err="1">
                <a:effectLst>
                  <a:outerShdw blurRad="38100" dist="38100" dir="2700000" algn="tl">
                    <a:srgbClr val="000000">
                      <a:alpha val="43137"/>
                    </a:srgbClr>
                  </a:outerShdw>
                </a:effectLst>
              </a:rPr>
              <a:t>DAMAGE</a:t>
            </a:r>
            <a:r>
              <a:rPr lang="es-MX" sz="3100" b="1" dirty="0">
                <a:effectLst>
                  <a:outerShdw blurRad="38100" dist="38100" dir="2700000" algn="tl">
                    <a:srgbClr val="000000">
                      <a:alpha val="43137"/>
                    </a:srgbClr>
                  </a:outerShdw>
                </a:effectLst>
              </a:rPr>
              <a:t> AND LOSS BY OTHER CAUSES</a:t>
            </a:r>
            <a:br>
              <a:rPr lang="es-MX" sz="3100" b="1" dirty="0">
                <a:effectLst>
                  <a:outerShdw blurRad="38100" dist="38100" dir="2700000" algn="tl">
                    <a:srgbClr val="000000">
                      <a:alpha val="43137"/>
                    </a:srgbClr>
                  </a:outerShdw>
                </a:effectLst>
              </a:rPr>
            </a:br>
            <a:r>
              <a:rPr lang="es-MX" sz="3100" b="1" dirty="0">
                <a:effectLst>
                  <a:outerShdw blurRad="38100" dist="38100" dir="2700000" algn="tl">
                    <a:srgbClr val="000000">
                      <a:alpha val="43137"/>
                    </a:srgbClr>
                  </a:outerShdw>
                </a:effectLst>
              </a:rPr>
              <a:t>( </a:t>
            </a:r>
            <a:r>
              <a:rPr lang="en-US" sz="3100" b="1" dirty="0">
                <a:effectLst>
                  <a:outerShdw blurRad="38100" dist="38100" dir="2700000" algn="tl">
                    <a:srgbClr val="000000">
                      <a:alpha val="43137"/>
                    </a:srgbClr>
                  </a:outerShdw>
                </a:effectLst>
              </a:rPr>
              <a:t>SHORT DELIVERY AND SHORT LANDING)</a:t>
            </a:r>
            <a:endParaRPr lang="es-MX" dirty="0"/>
          </a:p>
        </p:txBody>
      </p:sp>
      <p:sp>
        <p:nvSpPr>
          <p:cNvPr id="3" name="Marcador de contenido 2"/>
          <p:cNvSpPr>
            <a:spLocks noGrp="1"/>
          </p:cNvSpPr>
          <p:nvPr>
            <p:ph idx="1"/>
          </p:nvPr>
        </p:nvSpPr>
        <p:spPr>
          <a:xfrm>
            <a:off x="2678806" y="864108"/>
            <a:ext cx="6053070" cy="5120640"/>
          </a:xfrm>
        </p:spPr>
        <p:txBody>
          <a:bodyPr>
            <a:noAutofit/>
          </a:bodyPr>
          <a:lstStyle/>
          <a:p>
            <a:pPr marL="0" indent="0" algn="just">
              <a:buNone/>
            </a:pPr>
            <a:r>
              <a:rPr lang="en-US" sz="2100" dirty="0">
                <a:solidFill>
                  <a:schemeClr val="tx1"/>
                </a:solidFill>
              </a:rPr>
              <a:t>Short landing of the entire packages can arise from pilferage, bur quite often by misplacement by carriers, due to incorrect stowage and discharge at the wrong port, often as the result of inadequate marking. </a:t>
            </a:r>
          </a:p>
          <a:p>
            <a:pPr marL="0" indent="0" algn="just">
              <a:buNone/>
            </a:pPr>
            <a:r>
              <a:rPr lang="en-US" sz="2100" dirty="0">
                <a:solidFill>
                  <a:schemeClr val="tx1"/>
                </a:solidFill>
              </a:rPr>
              <a:t>Efforts to trace them will usually be made by carriers who send enquiries, known as “tracers”, to their agents at other likely ports. </a:t>
            </a:r>
          </a:p>
          <a:p>
            <a:pPr marL="0" indent="0" algn="just">
              <a:buNone/>
            </a:pPr>
            <a:r>
              <a:rPr lang="en-US" sz="2100" dirty="0">
                <a:solidFill>
                  <a:schemeClr val="tx1"/>
                </a:solidFill>
              </a:rPr>
              <a:t>Efforts by surveyors in checking carriers premises, container depots, and port authorities stores will often produce results. Some port authorities send out regular lists of cargo remaining in their stores long after the departure of their carrying vessels and surveyors are advised to have themselves placed upon mailing lists for these lists where possible.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040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dirty="0"/>
            </a:br>
            <a:br>
              <a:rPr lang="es-MX" dirty="0"/>
            </a:br>
            <a:br>
              <a:rPr lang="es-MX" dirty="0"/>
            </a:br>
            <a:br>
              <a:rPr lang="es-MX" dirty="0"/>
            </a:br>
            <a:r>
              <a:rPr lang="es-MX" sz="2700" dirty="0"/>
              <a:t>CARGO DAMAGE</a:t>
            </a:r>
            <a:br>
              <a:rPr lang="es-MX" sz="2700" dirty="0"/>
            </a:br>
            <a:br>
              <a:rPr lang="es-MX" sz="2700" dirty="0"/>
            </a:br>
            <a:r>
              <a:rPr lang="es-MX" sz="2700" b="1" dirty="0" err="1">
                <a:effectLst>
                  <a:outerShdw blurRad="38100" dist="38100" dir="2700000" algn="tl">
                    <a:srgbClr val="000000">
                      <a:alpha val="43137"/>
                    </a:srgbClr>
                  </a:outerShdw>
                </a:effectLst>
              </a:rPr>
              <a:t>DAMAGE</a:t>
            </a:r>
            <a:r>
              <a:rPr lang="es-MX" sz="2700" b="1" dirty="0">
                <a:effectLst>
                  <a:outerShdw blurRad="38100" dist="38100" dir="2700000" algn="tl">
                    <a:srgbClr val="000000">
                      <a:alpha val="43137"/>
                    </a:srgbClr>
                  </a:outerShdw>
                </a:effectLst>
              </a:rPr>
              <a:t> AND LOSS BY OTHER CAUSES</a:t>
            </a:r>
            <a:br>
              <a:rPr lang="es-MX" sz="2700" b="1" dirty="0">
                <a:effectLst>
                  <a:outerShdw blurRad="38100" dist="38100" dir="2700000" algn="tl">
                    <a:srgbClr val="000000">
                      <a:alpha val="43137"/>
                    </a:srgbClr>
                  </a:outerShdw>
                </a:effectLst>
              </a:rPr>
            </a:br>
            <a:r>
              <a:rPr lang="es-MX" sz="2700" b="1" dirty="0">
                <a:effectLst>
                  <a:outerShdw blurRad="38100" dist="38100" dir="2700000" algn="tl">
                    <a:srgbClr val="000000">
                      <a:alpha val="43137"/>
                    </a:srgbClr>
                  </a:outerShdw>
                </a:effectLst>
              </a:rPr>
              <a:t>( </a:t>
            </a:r>
            <a:r>
              <a:rPr lang="en-US" sz="2700" b="1" dirty="0">
                <a:effectLst>
                  <a:outerShdw blurRad="38100" dist="38100" dir="2700000" algn="tl">
                    <a:srgbClr val="000000">
                      <a:alpha val="43137"/>
                    </a:srgbClr>
                  </a:outerShdw>
                </a:effectLst>
              </a:rPr>
              <a:t>SHORT DELIVERY AND SHORT LANDING)</a:t>
            </a:r>
            <a:endParaRPr lang="es-MX" sz="2700" b="1" dirty="0">
              <a:effectLst>
                <a:outerShdw blurRad="38100" dist="38100" dir="2700000" algn="tl">
                  <a:srgbClr val="000000">
                    <a:alpha val="43137"/>
                  </a:srgbClr>
                </a:outerShdw>
              </a:effectLst>
            </a:endParaRPr>
          </a:p>
        </p:txBody>
      </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213" t="6749" r="213" b="35726"/>
          <a:stretch/>
        </p:blipFill>
        <p:spPr>
          <a:xfrm>
            <a:off x="2960171" y="3309870"/>
            <a:ext cx="5784584" cy="2588145"/>
          </a:xfrm>
          <a:prstGeom prst="roundRect">
            <a:avLst>
              <a:gd name="adj" fmla="val 8594"/>
            </a:avLst>
          </a:prstGeom>
          <a:solidFill>
            <a:srgbClr val="FFFFFF">
              <a:shade val="85000"/>
            </a:srgbClr>
          </a:solidFill>
          <a:ln>
            <a:solidFill>
              <a:schemeClr val="tx1"/>
            </a:solidFill>
          </a:ln>
          <a:effectLst/>
        </p:spPr>
      </p:pic>
      <p:pic>
        <p:nvPicPr>
          <p:cNvPr id="10"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2299" y="782554"/>
            <a:ext cx="3566618" cy="2373422"/>
          </a:xfrm>
          <a:prstGeom prst="roundRect">
            <a:avLst>
              <a:gd name="adj" fmla="val 8594"/>
            </a:avLst>
          </a:prstGeom>
          <a:solidFill>
            <a:srgbClr val="FFFFFF">
              <a:shade val="85000"/>
            </a:srgbClr>
          </a:solidFill>
          <a:ln>
            <a:solidFill>
              <a:schemeClr val="tx1"/>
            </a:solidFill>
          </a:ln>
          <a:effectLst/>
        </p:spPr>
      </p:pic>
      <p:pic>
        <p:nvPicPr>
          <p:cNvPr id="11"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27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62896" cy="4601183"/>
          </a:xfrm>
        </p:spPr>
        <p:txBody>
          <a:bodyPr>
            <a:normAutofit/>
          </a:bodyPr>
          <a:lstStyle/>
          <a:p>
            <a:pPr algn="ctr"/>
            <a:r>
              <a:rPr lang="es-MX" sz="2400" dirty="0"/>
              <a:t>CARGO DAMAGE</a:t>
            </a:r>
            <a:br>
              <a:rPr lang="es-MX" sz="2400" dirty="0"/>
            </a:br>
            <a:br>
              <a:rPr lang="es-MX" sz="2400" dirty="0"/>
            </a:br>
            <a:r>
              <a:rPr lang="es-MX" sz="2400" b="1" dirty="0" err="1">
                <a:effectLst>
                  <a:outerShdw blurRad="38100" dist="38100" dir="2700000" algn="tl">
                    <a:srgbClr val="000000">
                      <a:alpha val="43137"/>
                    </a:srgbClr>
                  </a:outerShdw>
                </a:effectLst>
              </a:rPr>
              <a:t>DAMAGE</a:t>
            </a:r>
            <a:r>
              <a:rPr lang="es-MX" sz="2400" b="1" dirty="0">
                <a:effectLst>
                  <a:outerShdw blurRad="38100" dist="38100" dir="2700000" algn="tl">
                    <a:srgbClr val="000000">
                      <a:alpha val="43137"/>
                    </a:srgbClr>
                  </a:outerShdw>
                </a:effectLst>
              </a:rPr>
              <a:t> AND LOSS BY OTHER CAUSES</a:t>
            </a:r>
            <a:br>
              <a:rPr lang="es-MX" sz="2400" b="1" dirty="0">
                <a:effectLst>
                  <a:outerShdw blurRad="38100" dist="38100" dir="2700000" algn="tl">
                    <a:srgbClr val="000000">
                      <a:alpha val="43137"/>
                    </a:srgbClr>
                  </a:outerShdw>
                </a:effectLst>
              </a:rPr>
            </a:br>
            <a:r>
              <a:rPr lang="es-MX" sz="2400" b="1" dirty="0">
                <a:effectLst>
                  <a:outerShdw blurRad="38100" dist="38100" dir="2700000" algn="tl">
                    <a:srgbClr val="000000">
                      <a:alpha val="43137"/>
                    </a:srgbClr>
                  </a:outerShdw>
                </a:effectLst>
              </a:rPr>
              <a:t>(</a:t>
            </a:r>
            <a:r>
              <a:rPr lang="en-US" sz="2300" b="1" dirty="0">
                <a:effectLst>
                  <a:outerShdw blurRad="38100" dist="38100" dir="2700000" algn="tl">
                    <a:srgbClr val="000000">
                      <a:alpha val="43137"/>
                    </a:srgbClr>
                  </a:outerShdw>
                </a:effectLst>
              </a:rPr>
              <a:t>UNNEIGHBOURLY CARGOES</a:t>
            </a:r>
            <a:r>
              <a:rPr lang="en-US" sz="2400" b="1" dirty="0">
                <a:effectLst>
                  <a:outerShdw blurRad="38100" dist="38100" dir="2700000" algn="tl">
                    <a:srgbClr val="000000">
                      <a:alpha val="43137"/>
                    </a:srgbClr>
                  </a:outerShdw>
                </a:effectLst>
              </a:rPr>
              <a:t>)</a:t>
            </a:r>
            <a:endParaRPr lang="es-MX" sz="24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Autofit/>
          </a:bodyPr>
          <a:lstStyle/>
          <a:p>
            <a:pPr marL="0" indent="0" algn="just">
              <a:buNone/>
            </a:pPr>
            <a:r>
              <a:rPr lang="en-US" sz="2400" dirty="0">
                <a:solidFill>
                  <a:schemeClr val="tx1"/>
                </a:solidFill>
              </a:rPr>
              <a:t>Traditionally ship’s officers were very conscious of the often unfortunate effects of stowing </a:t>
            </a:r>
            <a:r>
              <a:rPr lang="en-US" sz="2400" dirty="0" err="1">
                <a:solidFill>
                  <a:schemeClr val="tx1"/>
                </a:solidFill>
              </a:rPr>
              <a:t>unneighbourly</a:t>
            </a:r>
            <a:r>
              <a:rPr lang="en-US" sz="2400" dirty="0">
                <a:solidFill>
                  <a:schemeClr val="tx1"/>
                </a:solidFill>
              </a:rPr>
              <a:t> cargoes together in a hold, i.e. tea with essential oils, but the lowering of standards at sea and the problems of container stowage by inexperienced persons has resulted in an increase of this type of contamination claims against carriers and consolidators.</a:t>
            </a:r>
          </a:p>
          <a:p>
            <a:pPr marL="0" indent="0" algn="just">
              <a:buNone/>
            </a:pPr>
            <a:r>
              <a:rPr lang="en-US" sz="2400" dirty="0">
                <a:solidFill>
                  <a:schemeClr val="tx1"/>
                </a:solidFill>
              </a:rPr>
              <a:t>Surveyors, when investigating this type of damage, will frequently be assisted if they obtain copies of ship and container manifests.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877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41600" cy="4601183"/>
          </a:xfrm>
        </p:spPr>
        <p:txBody>
          <a:bodyPr>
            <a:normAutofit/>
          </a:bodyPr>
          <a:lstStyle/>
          <a:p>
            <a:pPr algn="ctr"/>
            <a:r>
              <a:rPr lang="es-MX" sz="2800" dirty="0"/>
              <a:t>APPOINTMENT OF THE SURVEYOR</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The surveyor appointed for the survey and report is required to determine the nature, extent and cause of the loss or damage, usually with two principal objectives in mind. They are :</a:t>
            </a:r>
          </a:p>
          <a:p>
            <a:pPr marL="457200" indent="-457200" algn="just">
              <a:buFont typeface="+mj-lt"/>
              <a:buAutoNum type="arabicParenR"/>
            </a:pPr>
            <a:r>
              <a:rPr lang="en-US" sz="2100" dirty="0">
                <a:solidFill>
                  <a:schemeClr val="tx1"/>
                </a:solidFill>
              </a:rPr>
              <a:t>To provide the facts and/or sound technical opinions in an impartial and unbiased manner so that a proper assessment of loss and liabilities can be made.</a:t>
            </a:r>
          </a:p>
          <a:p>
            <a:pPr marL="457200" indent="-457200" algn="just">
              <a:buFont typeface="+mj-lt"/>
              <a:buAutoNum type="arabicParenR"/>
            </a:pPr>
            <a:r>
              <a:rPr lang="en-US" sz="2100" dirty="0">
                <a:solidFill>
                  <a:schemeClr val="tx1"/>
                </a:solidFill>
              </a:rPr>
              <a:t>Represent the parry appointing him in the event that the facts indicate that he has a potential liability for the costs of making good the loss or damage or that he may have a case against another party.</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192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75775" cy="4601183"/>
          </a:xfrm>
        </p:spPr>
        <p:txBody>
          <a:bodyPr>
            <a:normAutofit/>
          </a:bodyPr>
          <a:lstStyle/>
          <a:p>
            <a:pPr algn="ctr"/>
            <a:r>
              <a:rPr lang="es-MX" sz="2800" dirty="0"/>
              <a:t>APPOINTMENT OF THE SURVEYOR</a:t>
            </a:r>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In practice the surveyor, particularly if appointed by the underwriter and after assessing the loss or damage, may be required to go much further by investigating the liabilities of other parties and in so doing will then be seen more than ever as being the agent of the underwriter.</a:t>
            </a:r>
          </a:p>
          <a:p>
            <a:pPr marL="0" indent="0" algn="just">
              <a:buNone/>
            </a:pPr>
            <a:r>
              <a:rPr lang="en-US" sz="2200" dirty="0">
                <a:solidFill>
                  <a:schemeClr val="tx1"/>
                </a:solidFill>
              </a:rPr>
              <a:t>This however will be after the role of loss assessment has been completed and should not concern the assured with whom the surveyor will have previously acted with impartiality, since the further investigation will usually be required to establish the liability of the other parry.</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141669"/>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8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DEFINITION</a:t>
            </a:r>
          </a:p>
        </p:txBody>
      </p:sp>
      <p:sp>
        <p:nvSpPr>
          <p:cNvPr id="3" name="Marcador de contenido 2"/>
          <p:cNvSpPr>
            <a:spLocks noGrp="1"/>
          </p:cNvSpPr>
          <p:nvPr>
            <p:ph idx="1"/>
          </p:nvPr>
        </p:nvSpPr>
        <p:spPr>
          <a:xfrm>
            <a:off x="2599362" y="864108"/>
            <a:ext cx="6242709" cy="5120640"/>
          </a:xfrm>
        </p:spPr>
        <p:txBody>
          <a:bodyPr>
            <a:normAutofit/>
          </a:bodyPr>
          <a:lstStyle/>
          <a:p>
            <a:pPr marL="0" indent="0" algn="just">
              <a:buNone/>
              <a:defRPr/>
            </a:pPr>
            <a:r>
              <a:rPr lang="es-ES_tradnl" sz="2100" b="1" dirty="0">
                <a:solidFill>
                  <a:schemeClr val="tx1"/>
                </a:solidFill>
              </a:rPr>
              <a:t>Según la ISO 830:1981, el contenedor es:</a:t>
            </a:r>
          </a:p>
          <a:p>
            <a:pPr marL="0" indent="0" algn="just">
              <a:buNone/>
              <a:defRPr/>
            </a:pPr>
            <a:r>
              <a:rPr lang="es-ES_tradnl" sz="2100" i="1" dirty="0">
                <a:solidFill>
                  <a:schemeClr val="tx1"/>
                </a:solidFill>
              </a:rPr>
              <a:t>un equipo de transporte de carácter permanente y por tanto, lo suficientemente fuerte para ser utilizado varias veces,  especialmente diseñado para facilitar el transporte de productos por uno o varios modos de transporte suprimiendo el proceso intermedio de manipulación entre los modos, provisto de dispositivos para una manipulación rápida en su transferencia de un modo a otro,  concebido para ser llenado y vaciado de manera expedita y con un volumen interior de 1 m</a:t>
            </a:r>
            <a:r>
              <a:rPr lang="es-ES_tradnl" sz="2100" i="1" baseline="30000" dirty="0">
                <a:solidFill>
                  <a:schemeClr val="tx1"/>
                </a:solidFill>
              </a:rPr>
              <a:t>3</a:t>
            </a:r>
            <a:r>
              <a:rPr lang="es-ES_tradnl" sz="2100" i="1" dirty="0">
                <a:solidFill>
                  <a:schemeClr val="tx1"/>
                </a:solidFill>
              </a:rPr>
              <a:t> (35,3 pies cúbicos) o más.</a:t>
            </a: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604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a:bodyPr>
          <a:lstStyle/>
          <a:p>
            <a:pPr algn="ctr"/>
            <a:br>
              <a:rPr lang="es-MX" dirty="0"/>
            </a:br>
            <a:r>
              <a:rPr lang="es-MX" dirty="0"/>
              <a:t>PRINCIPLES OF SURVEYING AND REPORTING</a:t>
            </a:r>
            <a:br>
              <a:rPr lang="es-MX" dirty="0"/>
            </a:br>
            <a:br>
              <a:rPr lang="es-MX" sz="1100" dirty="0"/>
            </a:br>
            <a:r>
              <a:rPr lang="en-US" b="1" dirty="0">
                <a:solidFill>
                  <a:schemeClr val="bg1"/>
                </a:solidFill>
                <a:effectLst>
                  <a:outerShdw blurRad="38100" dist="38100" dir="2700000" algn="tl">
                    <a:srgbClr val="000000">
                      <a:alpha val="43137"/>
                    </a:srgbClr>
                  </a:outerShdw>
                </a:effectLst>
              </a:rPr>
              <a:t>THE NATURE OF DAMAGE AND LOSS</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711302" y="754913"/>
            <a:ext cx="5677049" cy="5358808"/>
          </a:xfrm>
        </p:spPr>
        <p:txBody>
          <a:bodyPr>
            <a:noAutofit/>
          </a:bodyPr>
          <a:lstStyle/>
          <a:p>
            <a:pPr marL="0" indent="0" algn="just">
              <a:buNone/>
            </a:pPr>
            <a:r>
              <a:rPr lang="en-US" sz="2200" dirty="0">
                <a:solidFill>
                  <a:schemeClr val="tx1"/>
                </a:solidFill>
              </a:rPr>
              <a:t>Most damage or loss falls within five distinct categories. It is either :</a:t>
            </a:r>
          </a:p>
          <a:p>
            <a:pPr marL="0" indent="0" algn="just">
              <a:buNone/>
            </a:pPr>
            <a:endParaRPr lang="en-US" sz="2200" dirty="0">
              <a:solidFill>
                <a:schemeClr val="tx1"/>
              </a:solidFill>
            </a:endParaRPr>
          </a:p>
          <a:p>
            <a:pPr marL="457200" indent="-457200" algn="just">
              <a:buFont typeface="+mj-lt"/>
              <a:buAutoNum type="alphaLcParenR"/>
            </a:pPr>
            <a:r>
              <a:rPr lang="en-US" sz="2200" b="1" dirty="0">
                <a:solidFill>
                  <a:schemeClr val="tx1"/>
                </a:solidFill>
              </a:rPr>
              <a:t>Mechanical</a:t>
            </a:r>
            <a:r>
              <a:rPr lang="en-US" sz="2200" dirty="0">
                <a:solidFill>
                  <a:schemeClr val="tx1"/>
                </a:solidFill>
              </a:rPr>
              <a:t> - breakage or deformation</a:t>
            </a:r>
          </a:p>
          <a:p>
            <a:pPr marL="457200" indent="-457200" algn="just">
              <a:buFont typeface="+mj-lt"/>
              <a:buAutoNum type="alphaLcParenR"/>
            </a:pPr>
            <a:r>
              <a:rPr lang="en-US" sz="2200" b="1" dirty="0">
                <a:solidFill>
                  <a:schemeClr val="tx1"/>
                </a:solidFill>
              </a:rPr>
              <a:t>Organic</a:t>
            </a:r>
            <a:r>
              <a:rPr lang="en-US" sz="2200" dirty="0">
                <a:solidFill>
                  <a:schemeClr val="tx1"/>
                </a:solidFill>
              </a:rPr>
              <a:t> - decomposition</a:t>
            </a:r>
          </a:p>
          <a:p>
            <a:pPr marL="457200" indent="-457200" algn="just">
              <a:buFont typeface="+mj-lt"/>
              <a:buAutoNum type="alphaLcParenR"/>
            </a:pPr>
            <a:r>
              <a:rPr lang="en-US" sz="2200" b="1" dirty="0">
                <a:solidFill>
                  <a:schemeClr val="tx1"/>
                </a:solidFill>
              </a:rPr>
              <a:t>Chemical</a:t>
            </a:r>
            <a:r>
              <a:rPr lang="en-US" sz="2200" dirty="0">
                <a:solidFill>
                  <a:schemeClr val="tx1"/>
                </a:solidFill>
              </a:rPr>
              <a:t> - corrosion or change of state</a:t>
            </a:r>
          </a:p>
          <a:p>
            <a:pPr marL="457200" indent="-457200" algn="just">
              <a:buFont typeface="+mj-lt"/>
              <a:buAutoNum type="alphaLcParenR"/>
            </a:pPr>
            <a:r>
              <a:rPr lang="en-US" sz="2200" b="1" dirty="0">
                <a:solidFill>
                  <a:schemeClr val="tx1"/>
                </a:solidFill>
              </a:rPr>
              <a:t>Disappearance</a:t>
            </a:r>
            <a:r>
              <a:rPr lang="en-US" sz="2200" dirty="0">
                <a:solidFill>
                  <a:schemeClr val="tx1"/>
                </a:solidFill>
              </a:rPr>
              <a:t> - pilferage or misplacing</a:t>
            </a:r>
          </a:p>
          <a:p>
            <a:pPr marL="457200" indent="-457200" algn="just">
              <a:buFont typeface="+mj-lt"/>
              <a:buAutoNum type="alphaLcParenR"/>
            </a:pPr>
            <a:r>
              <a:rPr lang="en-US" sz="2200" b="1" dirty="0">
                <a:solidFill>
                  <a:schemeClr val="tx1"/>
                </a:solidFill>
              </a:rPr>
              <a:t>Performance</a:t>
            </a:r>
            <a:r>
              <a:rPr lang="en-US" sz="2200" dirty="0">
                <a:solidFill>
                  <a:schemeClr val="tx1"/>
                </a:solidFill>
              </a:rPr>
              <a:t> - failure to achieve</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77274"/>
            <a:ext cx="1309758" cy="1309758"/>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900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a:bodyPr>
          <a:lstStyle/>
          <a:p>
            <a:pPr algn="ctr"/>
            <a:br>
              <a:rPr lang="es-MX" dirty="0"/>
            </a:br>
            <a:r>
              <a:rPr lang="es-MX" dirty="0"/>
              <a:t>PRINCIPLES OF SURVEYING AND REPORTING</a:t>
            </a:r>
            <a:br>
              <a:rPr lang="es-MX" dirty="0"/>
            </a:br>
            <a:br>
              <a:rPr lang="es-MX" sz="1200" dirty="0"/>
            </a:br>
            <a:r>
              <a:rPr lang="en-US" b="1" dirty="0">
                <a:solidFill>
                  <a:schemeClr val="bg1"/>
                </a:solidFill>
                <a:effectLst>
                  <a:outerShdw blurRad="38100" dist="38100" dir="2700000" algn="tl">
                    <a:srgbClr val="000000">
                      <a:alpha val="43137"/>
                    </a:srgbClr>
                  </a:outerShdw>
                </a:effectLst>
              </a:rPr>
              <a:t>THE NATURE OF DAMAGE AND LOSS</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711302" y="754913"/>
            <a:ext cx="5677049" cy="5358808"/>
          </a:xfrm>
        </p:spPr>
        <p:txBody>
          <a:bodyPr>
            <a:noAutofit/>
          </a:bodyPr>
          <a:lstStyle/>
          <a:p>
            <a:pPr marL="0" indent="0" algn="just">
              <a:buNone/>
            </a:pPr>
            <a:r>
              <a:rPr lang="en-US" sz="2200" dirty="0">
                <a:solidFill>
                  <a:schemeClr val="tx1"/>
                </a:solidFill>
              </a:rPr>
              <a:t>One of the surveyor's principal roles is to establish and record, for the use of others, the cause of damage or loss so that the following can be considered :</a:t>
            </a:r>
          </a:p>
          <a:p>
            <a:pPr marL="514350" indent="-514350" algn="just">
              <a:buFont typeface="+mj-lt"/>
              <a:buAutoNum type="romanLcPeriod"/>
            </a:pPr>
            <a:r>
              <a:rPr lang="en-US" sz="2200" b="1" dirty="0">
                <a:solidFill>
                  <a:schemeClr val="tx1"/>
                </a:solidFill>
              </a:rPr>
              <a:t>Its mitigation</a:t>
            </a:r>
          </a:p>
          <a:p>
            <a:pPr marL="514350" indent="-514350" algn="just">
              <a:buFont typeface="+mj-lt"/>
              <a:buAutoNum type="romanLcPeriod"/>
            </a:pPr>
            <a:r>
              <a:rPr lang="en-US" sz="2200" b="1" dirty="0">
                <a:solidFill>
                  <a:schemeClr val="tx1"/>
                </a:solidFill>
              </a:rPr>
              <a:t>Its prevention in future</a:t>
            </a:r>
          </a:p>
          <a:p>
            <a:pPr marL="514350" indent="-514350" algn="just">
              <a:buFont typeface="+mj-lt"/>
              <a:buAutoNum type="romanLcPeriod"/>
            </a:pPr>
            <a:r>
              <a:rPr lang="en-US" sz="2200" b="1" dirty="0">
                <a:solidFill>
                  <a:schemeClr val="tx1"/>
                </a:solidFill>
              </a:rPr>
              <a:t>Who, if anyone, is responsible</a:t>
            </a:r>
          </a:p>
          <a:p>
            <a:pPr marL="514350" indent="-514350" algn="just">
              <a:buFont typeface="+mj-lt"/>
              <a:buAutoNum type="romanLcPeriod"/>
            </a:pPr>
            <a:r>
              <a:rPr lang="en-US" sz="2200" b="1" dirty="0">
                <a:solidFill>
                  <a:schemeClr val="tx1"/>
                </a:solidFill>
              </a:rPr>
              <a:t>Whether its direct or consequential costs are recoverable from any party </a:t>
            </a:r>
            <a:r>
              <a:rPr lang="en-US" sz="2200" dirty="0">
                <a:solidFill>
                  <a:schemeClr val="tx1"/>
                </a:solidFill>
              </a:rPr>
              <a:t>i.e. as an insured peril under an insurance policy, as a breach of contract by a carrier, or as a tort on the part of a third party.</a:t>
            </a:r>
            <a:endParaRPr lang="es-MX" sz="2200" dirty="0">
              <a:solidFill>
                <a:schemeClr val="tx1"/>
              </a:solidFill>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77274"/>
            <a:ext cx="1309758" cy="1309758"/>
          </a:xfrm>
          <a:prstGeom prst="rect">
            <a:avLst/>
          </a:prstGeom>
          <a:ln>
            <a:noFill/>
          </a:ln>
          <a:effectLst>
            <a:outerShdw blurRad="292100" dist="139700" dir="2700000" algn="tl" rotWithShape="0">
              <a:srgbClr val="333333">
                <a:alpha val="65000"/>
              </a:srgbClr>
            </a:outerShdw>
          </a:effectLst>
        </p:spPr>
      </p:pic>
      <p:pic>
        <p:nvPicPr>
          <p:cNvPr id="10"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62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a:bodyPr>
          <a:lstStyle/>
          <a:p>
            <a:pPr algn="ctr"/>
            <a:br>
              <a:rPr lang="es-MX" sz="2800" dirty="0"/>
            </a:br>
            <a:br>
              <a:rPr lang="es-MX" sz="2800" dirty="0"/>
            </a:br>
            <a:r>
              <a:rPr lang="es-MX" sz="2800" dirty="0"/>
              <a:t>PRINCIPLES OF SURVEYING AND REPORTING</a:t>
            </a:r>
            <a:br>
              <a:rPr lang="es-MX" sz="2800" dirty="0"/>
            </a:br>
            <a:r>
              <a:rPr lang="en-US" sz="2800" b="1" dirty="0">
                <a:solidFill>
                  <a:schemeClr val="bg1"/>
                </a:solidFill>
                <a:effectLst>
                  <a:outerShdw blurRad="38100" dist="38100" dir="2700000" algn="tl">
                    <a:srgbClr val="000000">
                      <a:alpha val="43137"/>
                    </a:srgbClr>
                  </a:outerShdw>
                </a:effectLst>
              </a:rPr>
              <a:t>THE </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NATURE OF DAMAGE AND LOSS</a:t>
            </a:r>
            <a:endParaRPr lang="es-MX" sz="2800" b="1" dirty="0">
              <a:solidFill>
                <a:schemeClr val="bg1"/>
              </a:solidFill>
              <a:effectLst>
                <a:outerShdw blurRad="38100" dist="38100" dir="2700000" algn="tl">
                  <a:srgbClr val="000000">
                    <a:alpha val="43137"/>
                  </a:srgbClr>
                </a:outerShdw>
              </a:effectLst>
            </a:endParaRPr>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pic>
        <p:nvPicPr>
          <p:cNvPr id="7" name="Marcador de contenido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389029" y="677854"/>
            <a:ext cx="4415244" cy="2833784"/>
          </a:xfrm>
          <a:prstGeom prst="roundRect">
            <a:avLst>
              <a:gd name="adj" fmla="val 8594"/>
            </a:avLst>
          </a:prstGeom>
          <a:solidFill>
            <a:srgbClr val="FFFFFF">
              <a:shade val="85000"/>
            </a:srgbClr>
          </a:solidFill>
          <a:ln>
            <a:solidFill>
              <a:schemeClr val="tx1"/>
            </a:solidFill>
          </a:ln>
          <a:effectLst/>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b="7198"/>
          <a:stretch/>
        </p:blipFill>
        <p:spPr>
          <a:xfrm>
            <a:off x="3769285" y="3568949"/>
            <a:ext cx="3654731" cy="2543753"/>
          </a:xfrm>
          <a:prstGeom prst="roundRect">
            <a:avLst>
              <a:gd name="adj" fmla="val 8594"/>
            </a:avLst>
          </a:prstGeom>
          <a:solidFill>
            <a:srgbClr val="FFFFFF">
              <a:shade val="85000"/>
            </a:srgbClr>
          </a:solidFill>
          <a:ln>
            <a:solidFill>
              <a:schemeClr val="tx1"/>
            </a:solidFill>
          </a:ln>
          <a:effectLst/>
        </p:spPr>
      </p:pic>
      <p:pic>
        <p:nvPicPr>
          <p:cNvPr id="11"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888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sz="3200" dirty="0"/>
            </a:br>
            <a:br>
              <a:rPr lang="es-MX" sz="3200" dirty="0"/>
            </a:br>
            <a:br>
              <a:rPr lang="es-MX" sz="3200" dirty="0"/>
            </a:br>
            <a:r>
              <a:rPr lang="es-MX" sz="3200" dirty="0"/>
              <a:t>PRINCIPLES OF SURVEYING AND REPORTING</a:t>
            </a:r>
            <a:br>
              <a:rPr lang="es-MX" sz="3200" dirty="0"/>
            </a:br>
            <a:r>
              <a:rPr lang="en-US" sz="3200" b="1" dirty="0">
                <a:solidFill>
                  <a:schemeClr val="bg1"/>
                </a:solidFill>
                <a:effectLst>
                  <a:outerShdw blurRad="38100" dist="38100" dir="2700000" algn="tl">
                    <a:srgbClr val="000000">
                      <a:alpha val="43137"/>
                    </a:srgbClr>
                  </a:outerShdw>
                </a:effectLst>
              </a:rPr>
              <a:t>THE NATURE OF DAMAGE AND LOSS</a:t>
            </a:r>
            <a:endParaRPr lang="es-MX" b="1" dirty="0">
              <a:solidFill>
                <a:schemeClr val="bg1"/>
              </a:solidFill>
              <a:effectLst>
                <a:outerShdw blurRad="38100" dist="38100" dir="2700000" algn="tl">
                  <a:srgbClr val="000000">
                    <a:alpha val="43137"/>
                  </a:srgbClr>
                </a:outerShdw>
              </a:effectLst>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grpSp>
        <p:nvGrpSpPr>
          <p:cNvPr id="16" name="Grupo 15"/>
          <p:cNvGrpSpPr/>
          <p:nvPr/>
        </p:nvGrpSpPr>
        <p:grpSpPr>
          <a:xfrm>
            <a:off x="3489643" y="770794"/>
            <a:ext cx="4376701" cy="3087222"/>
            <a:chOff x="2730578" y="3403009"/>
            <a:chExt cx="3678318" cy="2680337"/>
          </a:xfrm>
        </p:grpSpPr>
        <p:pic>
          <p:nvPicPr>
            <p:cNvPr id="7" name="Imagen 6"/>
            <p:cNvPicPr>
              <a:picLocks noChangeAspect="1"/>
            </p:cNvPicPr>
            <p:nvPr/>
          </p:nvPicPr>
          <p:blipFill>
            <a:blip r:embed="rId5"/>
            <a:stretch>
              <a:fillRect/>
            </a:stretch>
          </p:blipFill>
          <p:spPr>
            <a:xfrm>
              <a:off x="2735104" y="3403009"/>
              <a:ext cx="3673792" cy="452813"/>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6"/>
            <a:stretch>
              <a:fillRect/>
            </a:stretch>
          </p:blipFill>
          <p:spPr>
            <a:xfrm>
              <a:off x="2730578" y="3855822"/>
              <a:ext cx="3673792" cy="452813"/>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a:blip r:embed="rId7"/>
            <a:stretch>
              <a:fillRect/>
            </a:stretch>
          </p:blipFill>
          <p:spPr>
            <a:xfrm>
              <a:off x="2730578" y="4295655"/>
              <a:ext cx="3673792" cy="452813"/>
            </a:xfrm>
            <a:prstGeom prst="rect">
              <a:avLst/>
            </a:prstGeom>
            <a:ln>
              <a:noFill/>
            </a:ln>
            <a:effectLst>
              <a:outerShdw blurRad="292100" dist="139700" dir="2700000" algn="tl" rotWithShape="0">
                <a:srgbClr val="333333">
                  <a:alpha val="65000"/>
                </a:srgbClr>
              </a:outerShdw>
            </a:effectLst>
          </p:spPr>
        </p:pic>
        <p:pic>
          <p:nvPicPr>
            <p:cNvPr id="13" name="Imagen 12"/>
            <p:cNvPicPr>
              <a:picLocks noChangeAspect="1"/>
            </p:cNvPicPr>
            <p:nvPr/>
          </p:nvPicPr>
          <p:blipFill>
            <a:blip r:embed="rId8"/>
            <a:stretch>
              <a:fillRect/>
            </a:stretch>
          </p:blipFill>
          <p:spPr>
            <a:xfrm>
              <a:off x="2730578" y="4741821"/>
              <a:ext cx="3673792" cy="452813"/>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9"/>
            <a:stretch>
              <a:fillRect/>
            </a:stretch>
          </p:blipFill>
          <p:spPr>
            <a:xfrm>
              <a:off x="2730578" y="5186177"/>
              <a:ext cx="3673792" cy="452813"/>
            </a:xfrm>
            <a:prstGeom prst="rect">
              <a:avLst/>
            </a:prstGeom>
            <a:ln>
              <a:noFill/>
            </a:ln>
            <a:effectLst>
              <a:outerShdw blurRad="292100" dist="139700" dir="2700000" algn="tl" rotWithShape="0">
                <a:srgbClr val="333333">
                  <a:alpha val="65000"/>
                </a:srgbClr>
              </a:outerShdw>
            </a:effectLst>
          </p:spPr>
        </p:pic>
        <p:pic>
          <p:nvPicPr>
            <p:cNvPr id="15" name="Imagen 14"/>
            <p:cNvPicPr>
              <a:picLocks noChangeAspect="1"/>
            </p:cNvPicPr>
            <p:nvPr/>
          </p:nvPicPr>
          <p:blipFill>
            <a:blip r:embed="rId10"/>
            <a:stretch>
              <a:fillRect/>
            </a:stretch>
          </p:blipFill>
          <p:spPr>
            <a:xfrm>
              <a:off x="2730578" y="5630533"/>
              <a:ext cx="3673792" cy="452813"/>
            </a:xfrm>
            <a:prstGeom prst="rect">
              <a:avLst/>
            </a:prstGeom>
            <a:ln>
              <a:noFill/>
            </a:ln>
            <a:effectLst>
              <a:outerShdw blurRad="292100" dist="139700" dir="2700000" algn="tl" rotWithShape="0">
                <a:srgbClr val="333333">
                  <a:alpha val="65000"/>
                </a:srgbClr>
              </a:outerShdw>
            </a:effectLst>
          </p:spPr>
        </p:pic>
      </p:grpSp>
      <p:pic>
        <p:nvPicPr>
          <p:cNvPr id="17" name="Imagen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6501" y="4010659"/>
            <a:ext cx="3657600" cy="1762125"/>
          </a:xfrm>
          <a:prstGeom prst="rect">
            <a:avLst/>
          </a:prstGeom>
          <a:ln>
            <a:noFill/>
          </a:ln>
          <a:effectLst>
            <a:outerShdw blurRad="292100" dist="139700" dir="2700000" algn="tl" rotWithShape="0">
              <a:srgbClr val="333333">
                <a:alpha val="65000"/>
              </a:srgbClr>
            </a:outerShdw>
          </a:effectLst>
        </p:spPr>
      </p:pic>
      <p:pic>
        <p:nvPicPr>
          <p:cNvPr id="19" name="Picture 3">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0099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sz="3200" dirty="0"/>
            </a:br>
            <a:br>
              <a:rPr lang="es-MX" sz="3200" dirty="0"/>
            </a:br>
            <a:br>
              <a:rPr lang="es-MX" sz="3200" dirty="0"/>
            </a:br>
            <a:r>
              <a:rPr lang="es-MX" sz="3200" dirty="0"/>
              <a:t>PRINCIPLES OF SURVEYING AND REPORTING</a:t>
            </a:r>
            <a:br>
              <a:rPr lang="es-MX" sz="3200" dirty="0"/>
            </a:br>
            <a:r>
              <a:rPr lang="en-US" sz="3200" b="1" dirty="0">
                <a:solidFill>
                  <a:schemeClr val="bg1"/>
                </a:solidFill>
                <a:effectLst>
                  <a:outerShdw blurRad="38100" dist="38100" dir="2700000" algn="tl">
                    <a:srgbClr val="000000">
                      <a:alpha val="43137"/>
                    </a:srgbClr>
                  </a:outerShdw>
                </a:effectLst>
              </a:rPr>
              <a:t>THE NATURE OF DAMAGE AND LOSS</a:t>
            </a:r>
            <a:endParaRPr lang="es-MX" b="1" dirty="0">
              <a:solidFill>
                <a:schemeClr val="bg1"/>
              </a:solidFill>
              <a:effectLst>
                <a:outerShdw blurRad="38100" dist="38100" dir="2700000" algn="tl">
                  <a:srgbClr val="000000">
                    <a:alpha val="43137"/>
                  </a:srgbClr>
                </a:outerShdw>
              </a:effectLst>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49" y="152930"/>
            <a:ext cx="1941816" cy="1941816"/>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0520" y="3425099"/>
            <a:ext cx="3895595" cy="2921696"/>
          </a:xfrm>
          <a:prstGeom prst="roundRect">
            <a:avLst>
              <a:gd name="adj" fmla="val 8594"/>
            </a:avLst>
          </a:prstGeom>
          <a:solidFill>
            <a:srgbClr val="FFFFFF">
              <a:shade val="85000"/>
            </a:srgbClr>
          </a:solidFill>
          <a:ln>
            <a:solidFill>
              <a:schemeClr val="tx1"/>
            </a:solidFill>
          </a:ln>
          <a:effectLst/>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738" y="362052"/>
            <a:ext cx="4339137" cy="2904712"/>
          </a:xfrm>
          <a:prstGeom prst="roundRect">
            <a:avLst>
              <a:gd name="adj" fmla="val 8594"/>
            </a:avLst>
          </a:prstGeom>
          <a:solidFill>
            <a:srgbClr val="FFFFFF">
              <a:shade val="85000"/>
            </a:srgbClr>
          </a:solidFill>
          <a:ln>
            <a:solidFill>
              <a:schemeClr val="tx1"/>
            </a:solidFill>
          </a:ln>
          <a:effectLst/>
        </p:spPr>
      </p:pic>
      <p:pic>
        <p:nvPicPr>
          <p:cNvPr id="10"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FEATURES</a:t>
            </a:r>
          </a:p>
        </p:txBody>
      </p:sp>
      <p:sp>
        <p:nvSpPr>
          <p:cNvPr id="3" name="Marcador de contenido 2"/>
          <p:cNvSpPr>
            <a:spLocks noGrp="1"/>
          </p:cNvSpPr>
          <p:nvPr>
            <p:ph idx="1"/>
          </p:nvPr>
        </p:nvSpPr>
        <p:spPr>
          <a:xfrm>
            <a:off x="2599362" y="864108"/>
            <a:ext cx="6242709" cy="5120640"/>
          </a:xfrm>
        </p:spPr>
        <p:txBody>
          <a:bodyPr>
            <a:normAutofit/>
          </a:bodyPr>
          <a:lstStyle/>
          <a:p>
            <a:pPr marL="342900" lvl="2" indent="-342900" algn="just">
              <a:buFont typeface="Wingdings" panose="05000000000000000000" pitchFamily="2" charset="2"/>
              <a:buChar char="§"/>
              <a:defRPr/>
            </a:pPr>
            <a:r>
              <a:rPr lang="es-ES_tradnl" sz="2100" dirty="0">
                <a:solidFill>
                  <a:schemeClr val="tx1"/>
                </a:solidFill>
              </a:rPr>
              <a:t>Servir como unidad de carga para el transporte combinado y en particular, para el transporte multimodal.</a:t>
            </a:r>
          </a:p>
          <a:p>
            <a:pPr marL="342900" lvl="2" indent="-342900" algn="just">
              <a:buFont typeface="Wingdings" panose="05000000000000000000" pitchFamily="2" charset="2"/>
              <a:buChar char="§"/>
              <a:defRPr/>
            </a:pPr>
            <a:r>
              <a:rPr lang="es-ES_tradnl" sz="2100" dirty="0">
                <a:solidFill>
                  <a:schemeClr val="tx1"/>
                </a:solidFill>
              </a:rPr>
              <a:t>Servir como embalaje.</a:t>
            </a:r>
          </a:p>
          <a:p>
            <a:pPr marL="342900" lvl="2" indent="-342900" algn="just">
              <a:buFont typeface="Wingdings" panose="05000000000000000000" pitchFamily="2" charset="2"/>
              <a:buChar char="§"/>
              <a:defRPr/>
            </a:pPr>
            <a:r>
              <a:rPr lang="es-ES_tradnl" sz="2100" dirty="0">
                <a:solidFill>
                  <a:schemeClr val="tx1"/>
                </a:solidFill>
              </a:rPr>
              <a:t>Facilitar el apilamiento</a:t>
            </a:r>
          </a:p>
          <a:p>
            <a:pPr marL="342900" lvl="2" indent="-342900" algn="just">
              <a:buFont typeface="Wingdings" panose="05000000000000000000" pitchFamily="2" charset="2"/>
              <a:buChar char="§"/>
              <a:defRPr/>
            </a:pPr>
            <a:r>
              <a:rPr lang="es-ES_tradnl" sz="2100" dirty="0">
                <a:solidFill>
                  <a:schemeClr val="tx1"/>
                </a:solidFill>
              </a:rPr>
              <a:t>Agilizar la manipulación.</a:t>
            </a: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86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PROS &amp; CONS</a:t>
            </a:r>
          </a:p>
        </p:txBody>
      </p:sp>
      <p:sp>
        <p:nvSpPr>
          <p:cNvPr id="3" name="Marcador de contenido 2"/>
          <p:cNvSpPr>
            <a:spLocks noGrp="1"/>
          </p:cNvSpPr>
          <p:nvPr>
            <p:ph idx="1"/>
          </p:nvPr>
        </p:nvSpPr>
        <p:spPr>
          <a:xfrm>
            <a:off x="2599362" y="864108"/>
            <a:ext cx="6242709" cy="5120640"/>
          </a:xfrm>
        </p:spPr>
        <p:txBody>
          <a:bodyPr>
            <a:normAutofit/>
          </a:bodyPr>
          <a:lstStyle/>
          <a:p>
            <a:pPr marL="0" lvl="2" indent="0" algn="just">
              <a:buNone/>
              <a:defRPr/>
            </a:pPr>
            <a:r>
              <a:rPr lang="es-ES_tradnl" sz="2100" b="1" dirty="0">
                <a:solidFill>
                  <a:schemeClr val="tx1"/>
                </a:solidFill>
              </a:rPr>
              <a:t>VENTAJAS</a:t>
            </a:r>
          </a:p>
          <a:p>
            <a:pPr marL="342900" lvl="2" indent="-342900" algn="just">
              <a:defRPr/>
            </a:pPr>
            <a:r>
              <a:rPr lang="es-ES_tradnl" sz="2100" dirty="0">
                <a:solidFill>
                  <a:schemeClr val="tx1"/>
                </a:solidFill>
              </a:rPr>
              <a:t>No contaminante.</a:t>
            </a:r>
          </a:p>
          <a:p>
            <a:pPr marL="342900" lvl="2" indent="-342900" algn="just">
              <a:defRPr/>
            </a:pPr>
            <a:r>
              <a:rPr lang="es-ES_tradnl" sz="2100" dirty="0">
                <a:solidFill>
                  <a:schemeClr val="tx1"/>
                </a:solidFill>
              </a:rPr>
              <a:t>Fácil manipuleo.</a:t>
            </a:r>
          </a:p>
          <a:p>
            <a:pPr marL="342900" lvl="2" indent="-342900" algn="just">
              <a:defRPr/>
            </a:pPr>
            <a:r>
              <a:rPr lang="es-ES_tradnl" sz="2100" dirty="0">
                <a:solidFill>
                  <a:schemeClr val="tx1"/>
                </a:solidFill>
              </a:rPr>
              <a:t>Permite obtener primas de seguro más favorables.</a:t>
            </a:r>
          </a:p>
          <a:p>
            <a:pPr marL="342900" lvl="2" indent="-342900" algn="just">
              <a:defRPr/>
            </a:pPr>
            <a:r>
              <a:rPr lang="es-ES_tradnl" sz="2100" dirty="0">
                <a:solidFill>
                  <a:schemeClr val="tx1"/>
                </a:solidFill>
              </a:rPr>
              <a:t>Se reduce considerablemente el número de operaciones de manipulación en las terminales de transbordo.</a:t>
            </a:r>
          </a:p>
          <a:p>
            <a:pPr marL="342900" lvl="2" indent="-342900" algn="just">
              <a:defRPr/>
            </a:pPr>
            <a:r>
              <a:rPr lang="es-ES_tradnl" sz="2100" dirty="0">
                <a:solidFill>
                  <a:schemeClr val="tx1"/>
                </a:solidFill>
              </a:rPr>
              <a:t>Mayor protección de la carga contra daños, robos y contaminación.</a:t>
            </a:r>
          </a:p>
          <a:p>
            <a:pPr marL="342900" lvl="2" indent="-342900" algn="just">
              <a:defRPr/>
            </a:pPr>
            <a:r>
              <a:rPr lang="es-ES_tradnl" sz="2100" dirty="0">
                <a:solidFill>
                  <a:schemeClr val="tx1"/>
                </a:solidFill>
              </a:rPr>
              <a:t>Ahorros en costos de embalaje.</a:t>
            </a:r>
          </a:p>
          <a:p>
            <a:pPr marL="342900" lvl="2" indent="-342900" algn="just">
              <a:defRPr/>
            </a:pPr>
            <a:r>
              <a:rPr lang="es-ES_tradnl" sz="2100" dirty="0">
                <a:solidFill>
                  <a:schemeClr val="tx1"/>
                </a:solidFill>
              </a:rPr>
              <a:t>Menor inventario requerido debido al menor tiempo de tránsito que permite un mejor control del mismo, lo que resulta en reducción de costos.</a:t>
            </a: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40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PROS &amp; CONS</a:t>
            </a:r>
          </a:p>
        </p:txBody>
      </p:sp>
      <p:sp>
        <p:nvSpPr>
          <p:cNvPr id="3" name="Marcador de contenido 2"/>
          <p:cNvSpPr>
            <a:spLocks noGrp="1"/>
          </p:cNvSpPr>
          <p:nvPr>
            <p:ph idx="1"/>
          </p:nvPr>
        </p:nvSpPr>
        <p:spPr>
          <a:xfrm>
            <a:off x="2599362" y="864108"/>
            <a:ext cx="6242709" cy="5120640"/>
          </a:xfrm>
        </p:spPr>
        <p:txBody>
          <a:bodyPr>
            <a:normAutofit/>
          </a:bodyPr>
          <a:lstStyle/>
          <a:p>
            <a:pPr marL="0" lvl="2" indent="0" algn="just">
              <a:buNone/>
              <a:defRPr/>
            </a:pPr>
            <a:r>
              <a:rPr lang="es-ES_tradnl" sz="2100" b="1" dirty="0">
                <a:solidFill>
                  <a:schemeClr val="tx1"/>
                </a:solidFill>
              </a:rPr>
              <a:t>VENTAJAS</a:t>
            </a:r>
          </a:p>
          <a:p>
            <a:pPr marL="342900" lvl="2" indent="-342900" algn="just">
              <a:lnSpc>
                <a:spcPct val="80000"/>
              </a:lnSpc>
              <a:defRPr/>
            </a:pPr>
            <a:r>
              <a:rPr lang="es-ES_tradnl" sz="2100" dirty="0">
                <a:solidFill>
                  <a:schemeClr val="tx1"/>
                </a:solidFill>
              </a:rPr>
              <a:t>Reducción de los costos de transporte interno y manipuleo.</a:t>
            </a:r>
          </a:p>
          <a:p>
            <a:pPr marL="342900" lvl="2" indent="-342900" algn="just">
              <a:lnSpc>
                <a:spcPct val="80000"/>
              </a:lnSpc>
              <a:defRPr/>
            </a:pPr>
            <a:r>
              <a:rPr lang="es-ES_tradnl" sz="2100" dirty="0">
                <a:solidFill>
                  <a:schemeClr val="tx1"/>
                </a:solidFill>
              </a:rPr>
              <a:t>Servicio puerta a puerta.</a:t>
            </a:r>
          </a:p>
          <a:p>
            <a:pPr marL="342900" lvl="2" indent="-342900" algn="just">
              <a:lnSpc>
                <a:spcPct val="80000"/>
              </a:lnSpc>
              <a:defRPr/>
            </a:pPr>
            <a:r>
              <a:rPr lang="es-ES_tradnl" sz="2100" dirty="0">
                <a:solidFill>
                  <a:schemeClr val="tx1"/>
                </a:solidFill>
              </a:rPr>
              <a:t>Reducción del tiempo en puerto que resulta en una mayor rotación del buque y de otros medios de transporte.</a:t>
            </a:r>
          </a:p>
          <a:p>
            <a:pPr marL="342900" lvl="2" indent="-342900" algn="just">
              <a:lnSpc>
                <a:spcPct val="80000"/>
              </a:lnSpc>
              <a:defRPr/>
            </a:pPr>
            <a:r>
              <a:rPr lang="es-ES_tradnl" sz="2100" dirty="0">
                <a:solidFill>
                  <a:schemeClr val="tx1"/>
                </a:solidFill>
              </a:rPr>
              <a:t>Facilita la implantación de la carta de porte directa.</a:t>
            </a:r>
          </a:p>
          <a:p>
            <a:pPr marL="342900" lvl="2" indent="-342900" algn="just">
              <a:lnSpc>
                <a:spcPct val="80000"/>
              </a:lnSpc>
              <a:defRPr/>
            </a:pPr>
            <a:r>
              <a:rPr lang="es-ES_tradnl" sz="2100" dirty="0">
                <a:solidFill>
                  <a:schemeClr val="tx1"/>
                </a:solidFill>
              </a:rPr>
              <a:t>La </a:t>
            </a:r>
            <a:r>
              <a:rPr lang="es-ES_tradnl" sz="2100" dirty="0" err="1">
                <a:solidFill>
                  <a:schemeClr val="tx1"/>
                </a:solidFill>
              </a:rPr>
              <a:t>contenerización</a:t>
            </a:r>
            <a:r>
              <a:rPr lang="es-ES_tradnl" sz="2100" dirty="0">
                <a:solidFill>
                  <a:schemeClr val="tx1"/>
                </a:solidFill>
              </a:rPr>
              <a:t> facilita el funcionamiento de transportistas públicos no operador de buques (NVOCC) para prestar servicios de:</a:t>
            </a:r>
          </a:p>
          <a:p>
            <a:pPr marL="801688" lvl="2" indent="-457200" algn="just">
              <a:lnSpc>
                <a:spcPct val="80000"/>
              </a:lnSpc>
              <a:buFont typeface="+mj-lt"/>
              <a:buAutoNum type="alphaLcParenR"/>
              <a:defRPr/>
            </a:pPr>
            <a:r>
              <a:rPr lang="es-ES_tradnl" sz="2100" dirty="0">
                <a:solidFill>
                  <a:schemeClr val="tx1"/>
                </a:solidFill>
              </a:rPr>
              <a:t>Consolidación</a:t>
            </a:r>
          </a:p>
          <a:p>
            <a:pPr marL="801688" lvl="2" indent="-457200" algn="just">
              <a:lnSpc>
                <a:spcPct val="80000"/>
              </a:lnSpc>
              <a:buFont typeface="+mj-lt"/>
              <a:buAutoNum type="alphaLcParenR"/>
              <a:defRPr/>
            </a:pPr>
            <a:r>
              <a:rPr lang="es-ES_tradnl" sz="2100" dirty="0">
                <a:solidFill>
                  <a:schemeClr val="tx1"/>
                </a:solidFill>
              </a:rPr>
              <a:t>Transporte puerta a puerta </a:t>
            </a:r>
          </a:p>
          <a:p>
            <a:pPr marL="801688" lvl="2" indent="-457200" algn="just">
              <a:lnSpc>
                <a:spcPct val="80000"/>
              </a:lnSpc>
              <a:buFont typeface="+mj-lt"/>
              <a:buAutoNum type="alphaLcParenR"/>
              <a:defRPr/>
            </a:pPr>
            <a:r>
              <a:rPr lang="es-ES_tradnl" sz="2100" dirty="0">
                <a:solidFill>
                  <a:schemeClr val="tx1"/>
                </a:solidFill>
              </a:rPr>
              <a:t>Distribución</a:t>
            </a:r>
          </a:p>
          <a:p>
            <a:pPr>
              <a:buNone/>
              <a:defRPr/>
            </a:pPr>
            <a:endParaRPr lang="es-ES_tradnl" sz="1800"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70618"/>
            <a:ext cx="1695679" cy="1695679"/>
          </a:xfrm>
          <a:prstGeom prst="rect">
            <a:avLst/>
          </a:prstGeom>
          <a:ln>
            <a:noFill/>
          </a:ln>
          <a:effectLst>
            <a:outerShdw blurRad="292100" dist="139700" dir="2700000" algn="tl" rotWithShape="0">
              <a:srgbClr val="333333">
                <a:alpha val="65000"/>
              </a:srgbClr>
            </a:outerShdw>
          </a:effectLst>
        </p:spPr>
      </p:pic>
      <p:pic>
        <p:nvPicPr>
          <p:cNvPr id="9"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89" y="6132001"/>
            <a:ext cx="556407" cy="5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61636"/>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9495</TotalTime>
  <Words>3601</Words>
  <Application>Microsoft Office PowerPoint</Application>
  <PresentationFormat>On-screen Show (4:3)</PresentationFormat>
  <Paragraphs>321</Paragraphs>
  <Slides>64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73" baseType="lpstr">
      <vt:lpstr>Arial</vt:lpstr>
      <vt:lpstr>Corbel</vt:lpstr>
      <vt:lpstr>Times New Roman</vt:lpstr>
      <vt:lpstr>Wingdings</vt:lpstr>
      <vt:lpstr>Wingdings 2</vt:lpstr>
      <vt:lpstr>Marco</vt:lpstr>
      <vt:lpstr>Document</vt:lpstr>
      <vt:lpstr>CPaint5</vt:lpstr>
      <vt:lpstr>Fotografía de Photo Editor</vt:lpstr>
      <vt:lpstr>PowerPoint Presentation</vt:lpstr>
      <vt:lpstr> DAY  TWO</vt:lpstr>
      <vt:lpstr> INDEX</vt:lpstr>
      <vt:lpstr>APPENDIX A. CONTAINERS</vt:lpstr>
      <vt:lpstr>DEFINITION</vt:lpstr>
      <vt:lpstr>DEFINITION</vt:lpstr>
      <vt:lpstr>FEATURES</vt:lpstr>
      <vt:lpstr>PROS &amp; CONS</vt:lpstr>
      <vt:lpstr>PROS &amp; CONS</vt:lpstr>
      <vt:lpstr>PROS &amp; CONS</vt:lpstr>
      <vt:lpstr>TYPES</vt:lpstr>
      <vt:lpstr>CONSTITUTION</vt:lpstr>
      <vt:lpstr>CONSTITUTION</vt:lpstr>
      <vt:lpstr>CONSTITUTION</vt:lpstr>
      <vt:lpstr>TYPES OF CONTAINERS (DESCRIPTION)</vt:lpstr>
      <vt:lpstr>TYPES OF CONTAINERS (DESCRIPTION)</vt:lpstr>
      <vt:lpstr>TYPES OF CONTAINERS (DESCRIPTION)</vt:lpstr>
      <vt:lpstr>TYPES OF CONTAINERS (DESCRIPTION)</vt:lpstr>
      <vt:lpstr>TYPES OF CONTAINERS (DESCRIPTION)</vt:lpstr>
      <vt:lpstr>CONTAINER CODE</vt:lpstr>
      <vt:lpstr>INSPECTING A CONTAINER</vt:lpstr>
      <vt:lpstr>INSPECTING A CONTAINER</vt:lpstr>
      <vt:lpstr>INSPECTING A CONTAINER</vt:lpstr>
      <vt:lpstr>INSPECTING A CONTAINER</vt:lpstr>
      <vt:lpstr>INSPECTING A CONTAINER</vt:lpstr>
      <vt:lpstr>EXAMPLES OF INSPECTIONS</vt:lpstr>
      <vt:lpstr>EXAMPLES OF INSPECTIONS</vt:lpstr>
      <vt:lpstr>EXAMPLES OF INSPECTIONS</vt:lpstr>
      <vt:lpstr>EXAMPLES OF INSPECTIONS</vt:lpstr>
      <vt:lpstr>STOWAGE</vt:lpstr>
      <vt:lpstr>STOWAGE</vt:lpstr>
      <vt:lpstr>STOWAGE EXAMPLE</vt:lpstr>
      <vt:lpstr>LASHING</vt:lpstr>
      <vt:lpstr>CONTRACT TYPES</vt:lpstr>
      <vt:lpstr>CONTRACT TYPES</vt:lpstr>
      <vt:lpstr>CONTRACT TYPES</vt:lpstr>
      <vt:lpstr>III. INTRODUCTION TO  MARINE DAMAGE SURVEY</vt:lpstr>
      <vt:lpstr>MARINE DAMAGE SURVEY</vt:lpstr>
      <vt:lpstr>CARGO DAMAGE</vt:lpstr>
      <vt:lpstr>CARGO DAMAGE</vt:lpstr>
      <vt:lpstr>CARGO DAMAGE  DAMAGE BY WETTING</vt:lpstr>
      <vt:lpstr>CARGO DAMAGE  DAMAGE BY WETTING</vt:lpstr>
      <vt:lpstr>CARGO DAMAGE  DAMAGE BY WETTING</vt:lpstr>
      <vt:lpstr>CARGO DAMAGE  DAMAGE BY WETTING</vt:lpstr>
      <vt:lpstr> CARGO DAMAGE  DAMAGE AND LOSS BY OTHER CAUSES (IMPACT)</vt:lpstr>
      <vt:lpstr> CARGO DAMAGE  DAMAGE AND LOSS BY OTHER CAUSES (IMPACT)</vt:lpstr>
      <vt:lpstr> CARGO DAMAGE  DAMAGE AND LOSS BY OTHER CAUSES (IMPACT)</vt:lpstr>
      <vt:lpstr>  CARGO DAMAGE  DAMAGE AND LOSS BY OTHER CAUSES (IMPACT)</vt:lpstr>
      <vt:lpstr>  CARGO DAMAGE  DAMAGE AND LOSS BY OTHER CAUSES (IMPACT)</vt:lpstr>
      <vt:lpstr> CARGO DAMAGE  DAMAGE AND LOSS BY OTHER CAUSES (PRE-SHIPTMENT AND NON-FORTUITOUS LOSSES)</vt:lpstr>
      <vt:lpstr> CARGO DAMAGE  DAMAGE AND LOSS BY OTHER CAUSES (PRE-SHIPTMENT AND NON-FORTUITOUS LOSSES)</vt:lpstr>
      <vt:lpstr>    CARGO DAMAGE DAMAGE AND LOSS BY OTHER CAUSES (PRE-SHIPTMENT AND NON-FORTUITOUS LOSSES)</vt:lpstr>
      <vt:lpstr> CARGO DAMAGE  DAMAGE AND LOSS BY OTHER CAUSES ( SHORT DELIVERY AND SHORT LANDING)</vt:lpstr>
      <vt:lpstr> CARGO DAMAGE  DAMAGE AND LOSS BY OTHER CAUSES ( SHORT DELIVERY AND SHORT LANDING)</vt:lpstr>
      <vt:lpstr>   CARGO DAMAGE  DAMAGE AND LOSS BY OTHER CAUSES ( SHORT DELIVERY AND SHORT LANDING)</vt:lpstr>
      <vt:lpstr>    CARGO DAMAGE  DAMAGE AND LOSS BY OTHER CAUSES ( SHORT DELIVERY AND SHORT LANDING)</vt:lpstr>
      <vt:lpstr>CARGO DAMAGE  DAMAGE AND LOSS BY OTHER CAUSES (UNNEIGHBOURLY CARGOES)</vt:lpstr>
      <vt:lpstr>APPOINTMENT OF THE SURVEYOR</vt:lpstr>
      <vt:lpstr>APPOINTMENT OF THE SURVEYOR</vt:lpstr>
      <vt:lpstr> PRINCIPLES OF SURVEYING AND REPORTING  THE NATURE OF DAMAGE AND LOSS</vt:lpstr>
      <vt:lpstr> PRINCIPLES OF SURVEYING AND REPORTING  THE NATURE OF DAMAGE AND LOSS</vt:lpstr>
      <vt:lpstr>  PRINCIPLES OF SURVEYING AND REPORTING THE  NATURE OF DAMAGE AND LOSS</vt:lpstr>
      <vt:lpstr>   PRINCIPLES OF SURVEYING AND REPORTING THE NATURE OF DAMAGE AND LOSS</vt:lpstr>
      <vt:lpstr>   PRINCIPLES OF SURVEYING AND REPORTING THE NATURE OF DAMAGE AND LOSS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I.S.C. Esteban Bolaños Perez</dc:creator>
  <cp:lastModifiedBy>Alberto Orozco De Niz</cp:lastModifiedBy>
  <cp:revision>546</cp:revision>
  <dcterms:created xsi:type="dcterms:W3CDTF">2016-04-15T18:53:29Z</dcterms:created>
  <dcterms:modified xsi:type="dcterms:W3CDTF">2017-10-30T23:54:40Z</dcterms:modified>
</cp:coreProperties>
</file>