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media/image9.jpg" ContentType="image/png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notesMasterIdLst>
    <p:notesMasterId r:id="rId25"/>
  </p:notesMasterIdLst>
  <p:sldIdLst>
    <p:sldId id="256" r:id="rId2"/>
    <p:sldId id="625" r:id="rId3"/>
    <p:sldId id="622" r:id="rId4"/>
    <p:sldId id="633" r:id="rId5"/>
    <p:sldId id="639" r:id="rId6"/>
    <p:sldId id="640" r:id="rId7"/>
    <p:sldId id="632" r:id="rId8"/>
    <p:sldId id="634" r:id="rId9"/>
    <p:sldId id="635" r:id="rId10"/>
    <p:sldId id="637" r:id="rId11"/>
    <p:sldId id="636" r:id="rId12"/>
    <p:sldId id="638" r:id="rId13"/>
    <p:sldId id="623" r:id="rId14"/>
    <p:sldId id="262" r:id="rId15"/>
    <p:sldId id="257" r:id="rId16"/>
    <p:sldId id="258" r:id="rId17"/>
    <p:sldId id="259" r:id="rId18"/>
    <p:sldId id="565" r:id="rId19"/>
    <p:sldId id="567" r:id="rId20"/>
    <p:sldId id="631" r:id="rId21"/>
    <p:sldId id="629" r:id="rId22"/>
    <p:sldId id="630" r:id="rId23"/>
    <p:sldId id="581" r:id="rId2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24" autoAdjust="0"/>
    <p:restoredTop sz="93900" autoAdjust="0"/>
  </p:normalViewPr>
  <p:slideViewPr>
    <p:cSldViewPr snapToGrid="0">
      <p:cViewPr varScale="1">
        <p:scale>
          <a:sx n="59" d="100"/>
          <a:sy n="59" d="100"/>
        </p:scale>
        <p:origin x="126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659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D6656-F19A-432C-87E6-764279A7A9DB}" type="datetimeFigureOut">
              <a:rPr lang="es-MX" smtClean="0"/>
              <a:t>01/11/2017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6AB744-04F1-4874-81D3-560C10DB42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716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Damos Inicio al curso de “</a:t>
            </a:r>
            <a:r>
              <a:rPr lang="es-MX" dirty="0" err="1"/>
              <a:t>Induccion</a:t>
            </a:r>
            <a:r>
              <a:rPr lang="es-MX" dirty="0"/>
              <a:t> </a:t>
            </a:r>
            <a:r>
              <a:rPr lang="es-MX"/>
              <a:t>al Inspector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15676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1739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60114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086236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No permitir responder a las preguntas de manera sencilla y corta. En los comentarios no permitir que se extienda mucho. </a:t>
            </a:r>
            <a:r>
              <a:rPr lang="es-MX" dirty="0" err="1"/>
              <a:t>Duracion</a:t>
            </a:r>
            <a:r>
              <a:rPr lang="es-MX" dirty="0"/>
              <a:t> </a:t>
            </a:r>
            <a:r>
              <a:rPr lang="es-MX" dirty="0" err="1"/>
              <a:t>Maxima</a:t>
            </a:r>
            <a:r>
              <a:rPr lang="es-MX" dirty="0"/>
              <a:t> 10 minutos.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84096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Recordar el curso siguiente reiterar el horario y solicitar puntualidad.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3667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Se da la bienvenida al Curso a los asistentes se Presenta el capacitador (Nombre y Lugar ) Se presentan los asistentes. (Nombre y Lugar)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1156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5912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0309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9248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8310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2663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58739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6AB744-04F1-4874-81D3-560C10DB42EE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802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02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8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24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1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08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3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072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87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84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057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11/1/2017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9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Recursos/Anexo%20Reportes/5.-%20Acta%20de%20Confronta%20-%20Discrepancia.pdf" TargetMode="External"/><Relationship Id="rId3" Type="http://schemas.openxmlformats.org/officeDocument/2006/relationships/image" Target="../media/image2.png"/><Relationship Id="rId7" Type="http://schemas.openxmlformats.org/officeDocument/2006/relationships/hyperlink" Target="Recursos/Anexo%20Reportes/4.-%20Acta%20de%20Confronta%20-%20Inicial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hyperlink" Target="Recursos/Anexo%20Reportes/6.-%20Acta%20de%20Confronta%20-%20Anomalias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Recursos/Anexo%20Reportes/Acta%20de%20Apertura%20de%20Contenedor%20EJEMPLO.pdf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3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3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3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3.xml"/><Relationship Id="rId4" Type="http://schemas.openxmlformats.org/officeDocument/2006/relationships/image" Target="../media/image9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3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3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Recursos/Anexo%20Reportes/Fomarto%20-%20Orden%20de%20Trabajo.pdf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Recursos/Anexo%20Reportes/Acta%20de%20Apertura%20de%20Contenedor%20EJEMPLO.pdf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Recursos/Anexo%20Reportes/Acta%20de%20Apertura%20de%20Contenedor.pdf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4866893"/>
            <a:ext cx="5486400" cy="9144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MARINE CARGO SURVEYORS TRAINING</a:t>
            </a:r>
            <a:endParaRPr lang="es-MX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0" y="688258"/>
            <a:ext cx="6858000" cy="3962637"/>
            <a:chOff x="0" y="688258"/>
            <a:chExt cx="6858000" cy="3962637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131326"/>
              <a:ext cx="6858000" cy="2519569"/>
            </a:xfrm>
            <a:prstGeom prst="rect">
              <a:avLst/>
            </a:prstGeom>
          </p:spPr>
        </p:pic>
        <p:sp>
          <p:nvSpPr>
            <p:cNvPr id="2" name="Rectángulo 1"/>
            <p:cNvSpPr/>
            <p:nvPr/>
          </p:nvSpPr>
          <p:spPr>
            <a:xfrm>
              <a:off x="0" y="688258"/>
              <a:ext cx="6858000" cy="14430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</p:spTree>
    <p:extLst>
      <p:ext uri="{BB962C8B-B14F-4D97-AF65-F5344CB8AC3E}">
        <p14:creationId xmlns:p14="http://schemas.microsoft.com/office/powerpoint/2010/main" val="1062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162" y="1227495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BA1D580-3868-41A3-B876-69C5E66AA85B}"/>
              </a:ext>
            </a:extLst>
          </p:cNvPr>
          <p:cNvSpPr txBox="1"/>
          <p:nvPr/>
        </p:nvSpPr>
        <p:spPr>
          <a:xfrm>
            <a:off x="2966188" y="748664"/>
            <a:ext cx="529042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5400" b="1" dirty="0"/>
              <a:t>Formatos para</a:t>
            </a:r>
          </a:p>
          <a:p>
            <a:pPr algn="ctr"/>
            <a:r>
              <a:rPr lang="es-MX" sz="5400" b="1" dirty="0"/>
              <a:t>Confronta Ocular</a:t>
            </a:r>
            <a:endParaRPr lang="es-MX" sz="3600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C6FCC0C-C1C2-41B2-B9AA-2A7FD05B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0" y="1682242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759B835-AB4D-49D7-866D-869B1A22DD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007" y="5239445"/>
            <a:ext cx="538030" cy="63322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328325D4-6D92-40C7-A342-20C67F693265}"/>
              </a:ext>
            </a:extLst>
          </p:cNvPr>
          <p:cNvSpPr txBox="1"/>
          <p:nvPr/>
        </p:nvSpPr>
        <p:spPr>
          <a:xfrm>
            <a:off x="2670252" y="2992921"/>
            <a:ext cx="630813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3200" dirty="0">
                <a:hlinkClick r:id="rId7" action="ppaction://hlinkfile"/>
              </a:rPr>
              <a:t>Acta de Confronta – Inicial</a:t>
            </a:r>
            <a:endParaRPr lang="es-MX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3200" dirty="0">
                <a:hlinkClick r:id="rId8" action="ppaction://hlinkfile"/>
              </a:rPr>
              <a:t>Acta de Confronta – Discrepancias</a:t>
            </a:r>
            <a:endParaRPr lang="es-MX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3200" dirty="0">
                <a:hlinkClick r:id="rId9" action="ppaction://hlinkfile"/>
              </a:rPr>
              <a:t>Acta de Confronta – Anomalías</a:t>
            </a:r>
            <a:endParaRPr lang="es-MX" sz="3200" dirty="0"/>
          </a:p>
          <a:p>
            <a:r>
              <a:rPr lang="es-MX" sz="3200" dirty="0"/>
              <a:t> 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7C48EFEA-B4EC-4630-9BAF-0A3AC1EF5A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1256" y="5228345"/>
            <a:ext cx="538030" cy="633220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5A69DA58-1A3D-49C2-B6A3-94B4307AF2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54621" y="5239445"/>
            <a:ext cx="538030" cy="63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773" y="1313899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BA1D580-3868-41A3-B876-69C5E66AA85B}"/>
              </a:ext>
            </a:extLst>
          </p:cNvPr>
          <p:cNvSpPr txBox="1"/>
          <p:nvPr/>
        </p:nvSpPr>
        <p:spPr>
          <a:xfrm>
            <a:off x="3126129" y="1547135"/>
            <a:ext cx="515365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5400" b="1" dirty="0"/>
              <a:t>FORMATO</a:t>
            </a:r>
          </a:p>
          <a:p>
            <a:pPr algn="ctr"/>
            <a:r>
              <a:rPr lang="es-MX" sz="5400" b="1" dirty="0"/>
              <a:t>CERTIFICACION </a:t>
            </a:r>
          </a:p>
          <a:p>
            <a:pPr algn="ctr"/>
            <a:r>
              <a:rPr lang="es-MX" sz="5400" b="1" dirty="0"/>
              <a:t>DE </a:t>
            </a:r>
          </a:p>
          <a:p>
            <a:pPr algn="ctr"/>
            <a:r>
              <a:rPr lang="es-MX" sz="5400" b="1" dirty="0"/>
              <a:t>TRINCADO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C6FCC0C-C1C2-41B2-B9AA-2A7FD05B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0" y="1682242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  <p:pic>
        <p:nvPicPr>
          <p:cNvPr id="10" name="Imagen 9">
            <a:hlinkClick r:id="rId6" action="ppaction://hlinkfile"/>
            <a:extLst>
              <a:ext uri="{FF2B5EF4-FFF2-40B4-BE49-F238E27FC236}">
                <a16:creationId xmlns:a16="http://schemas.microsoft.com/office/drawing/2014/main" id="{B30FF721-FB5C-4796-8636-F213BADDF4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8743" y="5127500"/>
            <a:ext cx="709401" cy="8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298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024" y="1360065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BA1D580-3868-41A3-B876-69C5E66AA85B}"/>
              </a:ext>
            </a:extLst>
          </p:cNvPr>
          <p:cNvSpPr txBox="1"/>
          <p:nvPr/>
        </p:nvSpPr>
        <p:spPr>
          <a:xfrm>
            <a:off x="3672372" y="759901"/>
            <a:ext cx="35906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600" b="1" dirty="0"/>
              <a:t>Formato </a:t>
            </a:r>
          </a:p>
          <a:p>
            <a:pPr algn="ctr"/>
            <a:r>
              <a:rPr lang="es-MX" sz="3600" b="1" dirty="0"/>
              <a:t>Confronta Ocular</a:t>
            </a:r>
            <a:endParaRPr lang="es-MX" sz="2000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C6FCC0C-C1C2-41B2-B9AA-2A7FD05B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0" y="1682242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510271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506" y="1123838"/>
            <a:ext cx="4990476" cy="43174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3838"/>
            <a:ext cx="2526889" cy="4601183"/>
          </a:xfrm>
        </p:spPr>
        <p:txBody>
          <a:bodyPr>
            <a:normAutofit/>
          </a:bodyPr>
          <a:lstStyle/>
          <a:p>
            <a:pPr algn="ctr"/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91" y="6170188"/>
            <a:ext cx="556407" cy="5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CA257693-150B-4FB1-A502-D102225595DC}"/>
              </a:ext>
            </a:extLst>
          </p:cNvPr>
          <p:cNvSpPr txBox="1"/>
          <p:nvPr/>
        </p:nvSpPr>
        <p:spPr>
          <a:xfrm>
            <a:off x="2744504" y="1682242"/>
            <a:ext cx="609756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El Certificado se realizara en Ingles y se envía para una revisión</a:t>
            </a:r>
          </a:p>
          <a:p>
            <a:r>
              <a:rPr lang="es-MX" dirty="0"/>
              <a:t>del lenguaje.</a:t>
            </a:r>
          </a:p>
          <a:p>
            <a:endParaRPr lang="es-MX" dirty="0"/>
          </a:p>
          <a:p>
            <a:r>
              <a:rPr lang="es-MX" dirty="0"/>
              <a:t>El contenido del Certificado es responsabilidad del Inspector </a:t>
            </a:r>
          </a:p>
          <a:p>
            <a:r>
              <a:rPr lang="es-MX" dirty="0"/>
              <a:t>y no se revisara.</a:t>
            </a:r>
          </a:p>
          <a:p>
            <a:endParaRPr lang="es-MX" dirty="0"/>
          </a:p>
          <a:p>
            <a:r>
              <a:rPr lang="es-MX" dirty="0"/>
              <a:t> 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32780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0" y="1143000"/>
            <a:ext cx="2605548" cy="2194560"/>
          </a:xfrm>
        </p:spPr>
        <p:txBody>
          <a:bodyPr/>
          <a:lstStyle/>
          <a:p>
            <a:r>
              <a:rPr lang="es-MX" b="1" dirty="0"/>
              <a:t>A.</a:t>
            </a:r>
            <a:br>
              <a:rPr lang="es-MX" b="1" dirty="0"/>
            </a:br>
            <a:r>
              <a:rPr lang="es-MX" b="1" dirty="0"/>
              <a:t>WELCOME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In this section, we explain the mission and goals that every one of us have to achieve for  our own committed to our clients.</a:t>
            </a:r>
          </a:p>
        </p:txBody>
      </p:sp>
      <p:sp>
        <p:nvSpPr>
          <p:cNvPr id="2" name="AutoShape 2" descr="Resultado de imagen para ICON HO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7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91" y="6170188"/>
            <a:ext cx="556407" cy="5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291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524" y="1265698"/>
            <a:ext cx="4990476" cy="43174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3838"/>
            <a:ext cx="2526889" cy="4601183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WHO WE ARE?</a:t>
            </a:r>
            <a:endParaRPr lang="es-MX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12571" y="864108"/>
            <a:ext cx="6229500" cy="5120640"/>
          </a:xfrm>
        </p:spPr>
        <p:txBody>
          <a:bodyPr>
            <a:normAutofit/>
          </a:bodyPr>
          <a:lstStyle/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100" dirty="0">
                <a:solidFill>
                  <a:schemeClr val="tx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We are a company that offer logistic services, surveys and operation support to vessels in all of the Mexican Territory, with headquarters in Tampa, Fl. USA.</a:t>
            </a:r>
          </a:p>
          <a:p>
            <a:pPr marL="0" indent="0" algn="just">
              <a:buNone/>
            </a:pPr>
            <a:endParaRPr lang="en-US" sz="21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100" dirty="0">
                <a:solidFill>
                  <a:schemeClr val="tx1"/>
                </a:solidFill>
              </a:rPr>
              <a:t>Our</a:t>
            </a:r>
            <a:r>
              <a:rPr lang="en-US" sz="2100" b="1" dirty="0">
                <a:solidFill>
                  <a:schemeClr val="tx1"/>
                </a:solidFill>
              </a:rPr>
              <a:t> </a:t>
            </a:r>
            <a:r>
              <a:rPr lang="en-US" sz="2100" dirty="0">
                <a:solidFill>
                  <a:schemeClr val="tx1"/>
                </a:solidFill>
              </a:rPr>
              <a:t>founders and management team have more than 100 years of combined experiences in the Maritime Industry; we effectively direct key business functions through the use of strong leadership, superior level of quality, customer satisfaction, solving problems and making sound decisions, good business planning and excellent organizational skills.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71" y="0"/>
            <a:ext cx="1673227" cy="16732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91" y="6170188"/>
            <a:ext cx="556407" cy="5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3764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524" y="1265698"/>
            <a:ext cx="4990476" cy="43174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MISSION </a:t>
            </a:r>
            <a:br>
              <a:rPr lang="en-US" dirty="0"/>
            </a:b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09850" y="781050"/>
            <a:ext cx="6232221" cy="5334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200" b="1" dirty="0" err="1">
                <a:solidFill>
                  <a:schemeClr val="tx1"/>
                </a:solidFill>
              </a:rPr>
              <a:t>TransGlobal</a:t>
            </a:r>
            <a:r>
              <a:rPr lang="en-US" sz="2200" b="1" dirty="0">
                <a:solidFill>
                  <a:schemeClr val="tx1"/>
                </a:solidFill>
              </a:rPr>
              <a:t> SOS </a:t>
            </a:r>
            <a:r>
              <a:rPr lang="en-US" sz="2200" dirty="0">
                <a:solidFill>
                  <a:schemeClr val="tx1"/>
                </a:solidFill>
              </a:rPr>
              <a:t>is to provide world class services, through the commitment and collaboration of our staff and shareholders, satisfying our customers requirements by offering a service that will ensure effectiveness in all processes creating added value.</a:t>
            </a:r>
            <a:endParaRPr lang="es-MX" sz="2200" dirty="0">
              <a:solidFill>
                <a:schemeClr val="tx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27" y="225468"/>
            <a:ext cx="1487899" cy="14878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91" y="6170188"/>
            <a:ext cx="556407" cy="5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4301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/>
          <p:cNvGrpSpPr/>
          <p:nvPr/>
        </p:nvGrpSpPr>
        <p:grpSpPr>
          <a:xfrm>
            <a:off x="4153524" y="1265698"/>
            <a:ext cx="4990476" cy="5592302"/>
            <a:chOff x="4153524" y="1265698"/>
            <a:chExt cx="4990476" cy="5592302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3524" y="1265698"/>
              <a:ext cx="4990476" cy="4317460"/>
            </a:xfrm>
            <a:prstGeom prst="rect">
              <a:avLst/>
            </a:prstGeom>
          </p:spPr>
        </p:pic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4370" y="5962410"/>
              <a:ext cx="2437701" cy="895590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15" y="1118883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90800" y="742950"/>
            <a:ext cx="6251271" cy="535305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tx1"/>
                </a:solidFill>
              </a:rPr>
              <a:t>Integrity: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chemeClr val="tx1"/>
                </a:solidFill>
              </a:rPr>
              <a:t>Honesty, transparency, and ethical behavior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MX" sz="220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tx1"/>
                </a:solidFill>
              </a:rPr>
              <a:t>Respect: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chemeClr val="tx1"/>
                </a:solidFill>
              </a:rPr>
              <a:t>Respectful, courteous, and considerate of others</a:t>
            </a:r>
            <a:endParaRPr lang="es-MX" sz="220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tx1"/>
                </a:solidFill>
              </a:rPr>
              <a:t>Help Each Other Succeed: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chemeClr val="tx1"/>
                </a:solidFill>
              </a:rPr>
              <a:t>Collaborate, support, and inspire accomplishment</a:t>
            </a:r>
            <a:endParaRPr lang="es-MX" sz="220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tx1"/>
                </a:solidFill>
              </a:rPr>
              <a:t>Dedication to Excellence: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chemeClr val="tx1"/>
                </a:solidFill>
              </a:rPr>
              <a:t>High standards, high expectations, and great results</a:t>
            </a:r>
            <a:endParaRPr lang="es-MX" sz="220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200" b="1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dirty="0">
                <a:solidFill>
                  <a:schemeClr val="tx1"/>
                </a:solidFill>
              </a:rPr>
              <a:t>Efficiency: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>
                <a:solidFill>
                  <a:schemeClr val="tx1"/>
                </a:solidFill>
              </a:rPr>
              <a:t>Minimize waste of time, effort and resources</a:t>
            </a:r>
            <a:endParaRPr lang="es-MX" sz="2200" dirty="0">
              <a:solidFill>
                <a:schemeClr val="tx1"/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38" y="30564"/>
            <a:ext cx="1444589" cy="14445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91" y="6170188"/>
            <a:ext cx="556407" cy="5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15470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OBJECTIVES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09850" y="762000"/>
            <a:ext cx="6232221" cy="52227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100" dirty="0">
                <a:solidFill>
                  <a:schemeClr val="tx1"/>
                </a:solidFill>
              </a:rPr>
              <a:t>Be an attractive business partner who can be trusted and relied upon</a:t>
            </a:r>
          </a:p>
          <a:p>
            <a:pPr marL="0" indent="0" algn="just">
              <a:buNone/>
            </a:pPr>
            <a:endParaRPr lang="es-MX" sz="2100" dirty="0">
              <a:solidFill>
                <a:schemeClr val="tx1"/>
              </a:solidFill>
            </a:endParaRPr>
          </a:p>
          <a:p>
            <a:pPr algn="just"/>
            <a:r>
              <a:rPr lang="en-US" sz="2100" dirty="0">
                <a:solidFill>
                  <a:schemeClr val="tx1"/>
                </a:solidFill>
              </a:rPr>
              <a:t>Ensure highly competent staff focused on results</a:t>
            </a:r>
            <a:endParaRPr lang="es-MX" sz="2100" dirty="0">
              <a:solidFill>
                <a:schemeClr val="tx1"/>
              </a:solidFill>
            </a:endParaRPr>
          </a:p>
          <a:p>
            <a:pPr algn="just"/>
            <a:r>
              <a:rPr lang="en-US" sz="2100" dirty="0">
                <a:solidFill>
                  <a:schemeClr val="tx1"/>
                </a:solidFill>
              </a:rPr>
              <a:t>Training and Development of staff</a:t>
            </a:r>
            <a:endParaRPr lang="es-MX" sz="2100" dirty="0">
              <a:solidFill>
                <a:schemeClr val="tx1"/>
              </a:solidFill>
            </a:endParaRPr>
          </a:p>
          <a:p>
            <a:pPr algn="just"/>
            <a:r>
              <a:rPr lang="en-US" sz="2100" dirty="0">
                <a:solidFill>
                  <a:schemeClr val="tx1"/>
                </a:solidFill>
              </a:rPr>
              <a:t>Quality and Continue Improvement</a:t>
            </a:r>
            <a:endParaRPr lang="es-MX" sz="2100" dirty="0">
              <a:solidFill>
                <a:schemeClr val="tx1"/>
              </a:solidFill>
            </a:endParaRPr>
          </a:p>
          <a:p>
            <a:pPr algn="just"/>
            <a:r>
              <a:rPr lang="en-US" sz="2100" dirty="0">
                <a:solidFill>
                  <a:schemeClr val="tx1"/>
                </a:solidFill>
              </a:rPr>
              <a:t>Professionalism, Commitment, Dependability and Customer Oriented</a:t>
            </a:r>
            <a:endParaRPr lang="es-MX" sz="2100" dirty="0">
              <a:solidFill>
                <a:schemeClr val="tx1"/>
              </a:solidFill>
            </a:endParaRPr>
          </a:p>
          <a:p>
            <a:pPr algn="just"/>
            <a:r>
              <a:rPr lang="en-US" sz="2100" dirty="0">
                <a:solidFill>
                  <a:schemeClr val="tx1"/>
                </a:solidFill>
              </a:rPr>
              <a:t>Safety and Security </a:t>
            </a:r>
            <a:endParaRPr lang="es-MX" sz="21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s-MX" sz="2200" dirty="0">
              <a:solidFill>
                <a:schemeClr val="tx1"/>
              </a:solidFill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4153524" y="1265698"/>
            <a:ext cx="4990476" cy="5592302"/>
            <a:chOff x="4153524" y="1265698"/>
            <a:chExt cx="4990476" cy="5592302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3524" y="1265698"/>
              <a:ext cx="4990476" cy="4317460"/>
            </a:xfrm>
            <a:prstGeom prst="rect">
              <a:avLst/>
            </a:prstGeom>
          </p:spPr>
        </p:pic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4370" y="5962410"/>
              <a:ext cx="2437701" cy="895590"/>
            </a:xfrm>
            <a:prstGeom prst="rect">
              <a:avLst/>
            </a:prstGeom>
          </p:spPr>
        </p:pic>
      </p:grpSp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83" y="112735"/>
            <a:ext cx="1655150" cy="1655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91" y="6170188"/>
            <a:ext cx="556407" cy="5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8242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4153524" y="1265698"/>
            <a:ext cx="4990476" cy="5592302"/>
            <a:chOff x="4153524" y="1265698"/>
            <a:chExt cx="4990476" cy="5592302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3524" y="1265698"/>
              <a:ext cx="4990476" cy="4317460"/>
            </a:xfrm>
            <a:prstGeom prst="rect">
              <a:avLst/>
            </a:prstGeom>
          </p:spPr>
        </p:pic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4370" y="5962410"/>
              <a:ext cx="2437701" cy="895590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3838"/>
            <a:ext cx="2664542" cy="4601183"/>
          </a:xfrm>
        </p:spPr>
        <p:txBody>
          <a:bodyPr/>
          <a:lstStyle/>
          <a:p>
            <a:pPr algn="ctr"/>
            <a:r>
              <a:rPr lang="es-MX" dirty="0"/>
              <a:t>OUR GLOBAL SERVICES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64542" y="864108"/>
            <a:ext cx="6087572" cy="51206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2100" dirty="0">
                <a:solidFill>
                  <a:schemeClr val="tx1"/>
                </a:solidFill>
              </a:rPr>
              <a:t>Los servicios a ofrecer son variados y destinados a áreas claves que  inciden en resultados óptimos tanto operativos como de costos, resultado de un equipo con gran experiencia en el medio marítimo a  nivel internacional.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MX" sz="100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2100" dirty="0">
                <a:solidFill>
                  <a:schemeClr val="tx1"/>
                </a:solidFill>
              </a:rPr>
              <a:t>A continuación enumeramos un desglose de nuestros servicios: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640" y="71158"/>
            <a:ext cx="1699837" cy="16998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91" y="6170188"/>
            <a:ext cx="556407" cy="5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8284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524" y="1265698"/>
            <a:ext cx="4990476" cy="43174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3838"/>
            <a:ext cx="2526889" cy="4601183"/>
          </a:xfrm>
        </p:spPr>
        <p:txBody>
          <a:bodyPr>
            <a:normAutofit/>
          </a:bodyPr>
          <a:lstStyle/>
          <a:p>
            <a:pPr algn="ctr"/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¡¡BIENVENIDOS !!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743153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4153524" y="1265698"/>
            <a:ext cx="4990476" cy="5592302"/>
            <a:chOff x="4153524" y="1265698"/>
            <a:chExt cx="4990476" cy="5592302"/>
          </a:xfrm>
        </p:grpSpPr>
        <p:pic>
          <p:nvPicPr>
            <p:cNvPr id="7" name="Imagen 6"/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3524" y="1265698"/>
              <a:ext cx="4990476" cy="4317460"/>
            </a:xfrm>
            <a:prstGeom prst="rect">
              <a:avLst/>
            </a:prstGeom>
          </p:spPr>
        </p:pic>
        <p:pic>
          <p:nvPicPr>
            <p:cNvPr id="8" name="Imagen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4370" y="5962410"/>
              <a:ext cx="2437701" cy="895590"/>
            </a:xfrm>
            <a:prstGeom prst="rect">
              <a:avLst/>
            </a:prstGeom>
          </p:spPr>
        </p:pic>
      </p:grpSp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0" y="1123838"/>
            <a:ext cx="2558265" cy="4601183"/>
          </a:xfrm>
        </p:spPr>
        <p:txBody>
          <a:bodyPr>
            <a:normAutofit/>
          </a:bodyPr>
          <a:lstStyle/>
          <a:p>
            <a:pPr algn="ctr"/>
            <a:r>
              <a:rPr lang="es-MX" sz="2800" dirty="0"/>
              <a:t>DEFINITIONS OF INSPECTIONS AND SURVEYS</a:t>
            </a: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The root word for “</a:t>
            </a:r>
            <a:r>
              <a:rPr lang="en-US" sz="2000" b="1" dirty="0">
                <a:solidFill>
                  <a:schemeClr val="tx1"/>
                </a:solidFill>
                <a:cs typeface="Arial" panose="020B0604020202020204" pitchFamily="34" charset="0"/>
              </a:rPr>
              <a:t>inspection”</a:t>
            </a: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 is “</a:t>
            </a:r>
            <a:r>
              <a:rPr lang="en-US" sz="2000" b="1" dirty="0">
                <a:solidFill>
                  <a:schemeClr val="tx1"/>
                </a:solidFill>
                <a:cs typeface="Arial" panose="020B0604020202020204" pitchFamily="34" charset="0"/>
              </a:rPr>
              <a:t>inspect”</a:t>
            </a: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 which Webster's New World </a:t>
            </a:r>
            <a:r>
              <a:rPr lang="es-MX" sz="2000" dirty="0" err="1">
                <a:solidFill>
                  <a:schemeClr val="tx1"/>
                </a:solidFill>
                <a:cs typeface="Arial" panose="020B0604020202020204" pitchFamily="34" charset="0"/>
              </a:rPr>
              <a:t>Dictionary</a:t>
            </a:r>
            <a:r>
              <a:rPr lang="es-MX" sz="2000" dirty="0">
                <a:solidFill>
                  <a:schemeClr val="tx1"/>
                </a:solidFill>
                <a:cs typeface="Arial" panose="020B0604020202020204" pitchFamily="34" charset="0"/>
              </a:rPr>
              <a:t> defines as :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(1) to look at carefully; examine critically, especially in order to detect flaws, errors, etc.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(2) to examine or review.</a:t>
            </a:r>
          </a:p>
          <a:p>
            <a:pPr marL="0" indent="0" algn="just">
              <a:buNone/>
            </a:pPr>
            <a:endParaRPr lang="en-US" sz="2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000" b="1" dirty="0">
                <a:solidFill>
                  <a:schemeClr val="tx1"/>
                </a:solidFill>
                <a:cs typeface="Arial" panose="020B0604020202020204" pitchFamily="34" charset="0"/>
              </a:rPr>
              <a:t>“inspection”</a:t>
            </a: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 is then defined as :</a:t>
            </a:r>
          </a:p>
          <a:p>
            <a:pPr marL="0" indent="0" algn="just">
              <a:buNone/>
            </a:pPr>
            <a:endParaRPr lang="en-US" sz="2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(1) critical examination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(2) official examination or review.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23" y="417858"/>
            <a:ext cx="1695679" cy="16956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3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691" y="6170188"/>
            <a:ext cx="556407" cy="556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8333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524" y="1265698"/>
            <a:ext cx="4990476" cy="43174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3838"/>
            <a:ext cx="2526889" cy="4601183"/>
          </a:xfrm>
        </p:spPr>
        <p:txBody>
          <a:bodyPr>
            <a:normAutofit/>
          </a:bodyPr>
          <a:lstStyle/>
          <a:p>
            <a:pPr algn="ctr"/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</a:t>
            </a: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</a:t>
            </a: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PREGUNTAS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COMENTARIOS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94865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524" y="1265698"/>
            <a:ext cx="4990476" cy="43174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3838"/>
            <a:ext cx="2526889" cy="4601183"/>
          </a:xfrm>
        </p:spPr>
        <p:txBody>
          <a:bodyPr>
            <a:normAutofit/>
          </a:bodyPr>
          <a:lstStyle/>
          <a:p>
            <a:pPr algn="ctr"/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</a:t>
            </a: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</a:t>
            </a: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DESPEDIDA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32042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524" y="1265698"/>
            <a:ext cx="4990476" cy="43174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3838"/>
            <a:ext cx="2526889" cy="4601183"/>
          </a:xfrm>
        </p:spPr>
        <p:txBody>
          <a:bodyPr>
            <a:normAutofit/>
          </a:bodyPr>
          <a:lstStyle/>
          <a:p>
            <a:pPr algn="ctr"/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 </a:t>
            </a:r>
            <a:b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</a:t>
            </a: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s-MX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topics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TransGlobal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SOS and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discloused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s-MX" sz="2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MX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 REFERENCES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s-MX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1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</a:t>
            </a:r>
            <a:r>
              <a:rPr lang="es-MX" sz="2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C.B. Thompson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SURVEYING MARINE DAMAGE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Edited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Witherby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Publishers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MX" sz="2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Kenneth Gale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MARITIME SECURITY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Edited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Cornell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Maritime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1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</a:t>
            </a:r>
            <a:r>
              <a:rPr lang="es-MX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60836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524" y="1205552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145DD768-DEDB-4A4F-8BE4-48747698A11E}"/>
              </a:ext>
            </a:extLst>
          </p:cNvPr>
          <p:cNvSpPr txBox="1"/>
          <p:nvPr/>
        </p:nvSpPr>
        <p:spPr>
          <a:xfrm>
            <a:off x="3078669" y="1395592"/>
            <a:ext cx="57310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CER-BUN17102201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2799520-F97D-44DF-A1DE-3029326CF63F}"/>
              </a:ext>
            </a:extLst>
          </p:cNvPr>
          <p:cNvSpPr txBox="1"/>
          <p:nvPr/>
        </p:nvSpPr>
        <p:spPr>
          <a:xfrm>
            <a:off x="3146796" y="2254937"/>
            <a:ext cx="598914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CER</a:t>
            </a:r>
            <a:r>
              <a:rPr lang="es-MX" dirty="0"/>
              <a:t>: Certificado</a:t>
            </a:r>
          </a:p>
          <a:p>
            <a:r>
              <a:rPr lang="es-MX" b="1" dirty="0"/>
              <a:t>BUN</a:t>
            </a:r>
            <a:r>
              <a:rPr lang="es-MX" dirty="0"/>
              <a:t>: </a:t>
            </a:r>
            <a:r>
              <a:rPr lang="es-MX" b="1" dirty="0">
                <a:hlinkClick r:id="rId6" action="ppaction://hlinksldjump"/>
              </a:rPr>
              <a:t>ISO</a:t>
            </a:r>
            <a:r>
              <a:rPr lang="es-MX" b="1" dirty="0"/>
              <a:t> </a:t>
            </a:r>
            <a:r>
              <a:rPr lang="es-MX" dirty="0"/>
              <a:t>Puerto del lugar del servicio / Departamento al que</a:t>
            </a:r>
          </a:p>
          <a:p>
            <a:r>
              <a:rPr lang="es-MX" dirty="0"/>
              <a:t>Pertenece. la localidad o municipio del servicio.</a:t>
            </a:r>
          </a:p>
          <a:p>
            <a:r>
              <a:rPr lang="es-MX" b="1" dirty="0"/>
              <a:t>17</a:t>
            </a:r>
            <a:r>
              <a:rPr lang="es-MX" dirty="0"/>
              <a:t>: Año del servicio</a:t>
            </a:r>
          </a:p>
          <a:p>
            <a:r>
              <a:rPr lang="es-MX" b="1" dirty="0"/>
              <a:t>10</a:t>
            </a:r>
            <a:r>
              <a:rPr lang="es-MX" dirty="0"/>
              <a:t>: Mes del Servicio</a:t>
            </a:r>
          </a:p>
          <a:p>
            <a:r>
              <a:rPr lang="es-MX" b="1" dirty="0"/>
              <a:t>22</a:t>
            </a:r>
            <a:r>
              <a:rPr lang="es-MX" dirty="0"/>
              <a:t>: Dia del Servicio</a:t>
            </a:r>
          </a:p>
          <a:p>
            <a:r>
              <a:rPr lang="es-MX" b="1" dirty="0"/>
              <a:t>01</a:t>
            </a:r>
            <a:r>
              <a:rPr lang="es-MX" dirty="0"/>
              <a:t>: Numero Consecutivo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A1D580-3868-41A3-B876-69C5E66AA85B}"/>
              </a:ext>
            </a:extLst>
          </p:cNvPr>
          <p:cNvSpPr txBox="1"/>
          <p:nvPr/>
        </p:nvSpPr>
        <p:spPr>
          <a:xfrm>
            <a:off x="2791812" y="223354"/>
            <a:ext cx="63521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200" b="1" dirty="0"/>
              <a:t>NUMERO DE ORDEN DE TRABAJO</a:t>
            </a:r>
          </a:p>
          <a:p>
            <a:pPr algn="ctr"/>
            <a:r>
              <a:rPr lang="es-MX" sz="3200" b="1" dirty="0"/>
              <a:t>CERTIFICADO</a:t>
            </a:r>
            <a:endParaRPr lang="es-MX" b="1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5B2EFA6-9487-48C8-BF5E-8E9A9797F507}"/>
              </a:ext>
            </a:extLst>
          </p:cNvPr>
          <p:cNvSpPr txBox="1"/>
          <p:nvPr/>
        </p:nvSpPr>
        <p:spPr>
          <a:xfrm>
            <a:off x="3026570" y="4706189"/>
            <a:ext cx="58352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800" dirty="0">
                <a:latin typeface="Arial" panose="020B0604020202020204" pitchFamily="34" charset="0"/>
                <a:cs typeface="Arial" panose="020B0604020202020204" pitchFamily="34" charset="0"/>
              </a:rPr>
              <a:t>CER-ANT17102201</a:t>
            </a:r>
          </a:p>
        </p:txBody>
      </p:sp>
    </p:spTree>
    <p:extLst>
      <p:ext uri="{BB962C8B-B14F-4D97-AF65-F5344CB8AC3E}">
        <p14:creationId xmlns:p14="http://schemas.microsoft.com/office/powerpoint/2010/main" val="2532780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773" y="1313899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BA1D580-3868-41A3-B876-69C5E66AA85B}"/>
              </a:ext>
            </a:extLst>
          </p:cNvPr>
          <p:cNvSpPr txBox="1"/>
          <p:nvPr/>
        </p:nvSpPr>
        <p:spPr>
          <a:xfrm>
            <a:off x="4286326" y="524232"/>
            <a:ext cx="2715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/>
              <a:t>CODIGO ISO</a:t>
            </a:r>
            <a:endParaRPr lang="es-MX" sz="2000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C6FCC0C-C1C2-41B2-B9AA-2A7FD05B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0" y="1682242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B434B9D-128A-4846-BDFA-3AF54FE5E4BD}"/>
              </a:ext>
            </a:extLst>
          </p:cNvPr>
          <p:cNvSpPr txBox="1"/>
          <p:nvPr/>
        </p:nvSpPr>
        <p:spPr>
          <a:xfrm>
            <a:off x="2942192" y="1471539"/>
            <a:ext cx="592763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 </a:t>
            </a:r>
            <a:r>
              <a:rPr lang="es-MX" b="1" dirty="0"/>
              <a:t>ISO - Organización Internacional de Normalización</a:t>
            </a:r>
            <a:r>
              <a:rPr lang="es-MX" dirty="0"/>
              <a:t> </a:t>
            </a:r>
          </a:p>
          <a:p>
            <a:r>
              <a:rPr lang="es-MX" dirty="0"/>
              <a:t>Define los códigos de identificación de las principales subdivisiones (por ejemplo, provincias o estados) de todos los países codificados </a:t>
            </a:r>
          </a:p>
          <a:p>
            <a:r>
              <a:rPr lang="es-MX" dirty="0"/>
              <a:t>El propósito de la norma ISO es establecer un estándar internacional de códigos alfanuméricos cortos y únicos, para representar las pertinentes divisiones administrativas y los territorios dependientes de todos los países, para su uso en etiquetas de paquetes, envases y otros objetos similares. Un código alfanuméricocorto puede servir para indicar claramente una localización de una forma más conveniente y menos ambigua que el topónimo completo.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1066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773" y="1313899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BA1D580-3868-41A3-B876-69C5E66AA85B}"/>
              </a:ext>
            </a:extLst>
          </p:cNvPr>
          <p:cNvSpPr txBox="1"/>
          <p:nvPr/>
        </p:nvSpPr>
        <p:spPr>
          <a:xfrm>
            <a:off x="3107950" y="615854"/>
            <a:ext cx="5169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/>
              <a:t>ALGUNOS CODIGOS ISO</a:t>
            </a:r>
            <a:endParaRPr lang="es-MX" sz="2000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C6FCC0C-C1C2-41B2-B9AA-2A7FD05B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0" y="1682242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B434B9D-128A-4846-BDFA-3AF54FE5E4BD}"/>
              </a:ext>
            </a:extLst>
          </p:cNvPr>
          <p:cNvSpPr txBox="1"/>
          <p:nvPr/>
        </p:nvSpPr>
        <p:spPr>
          <a:xfrm>
            <a:off x="2942191" y="1856802"/>
            <a:ext cx="592763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Puertos:</a:t>
            </a:r>
          </a:p>
          <a:p>
            <a:endParaRPr lang="es-MX" sz="2800" dirty="0"/>
          </a:p>
          <a:p>
            <a:r>
              <a:rPr lang="es-MX" sz="2800" dirty="0"/>
              <a:t>BAQ – Barranquilla</a:t>
            </a:r>
          </a:p>
          <a:p>
            <a:r>
              <a:rPr lang="es-MX" sz="2800" dirty="0"/>
              <a:t>CTG – Cartagena</a:t>
            </a:r>
          </a:p>
          <a:p>
            <a:r>
              <a:rPr lang="es-MX" sz="2800" dirty="0"/>
              <a:t>SMR – Santa Marta</a:t>
            </a:r>
          </a:p>
          <a:p>
            <a:r>
              <a:rPr lang="es-MX" sz="2800" dirty="0"/>
              <a:t>BUN – Buenaventura</a:t>
            </a:r>
          </a:p>
          <a:p>
            <a:pPr algn="ctr"/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0637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773" y="1313899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BA1D580-3868-41A3-B876-69C5E66AA85B}"/>
              </a:ext>
            </a:extLst>
          </p:cNvPr>
          <p:cNvSpPr txBox="1"/>
          <p:nvPr/>
        </p:nvSpPr>
        <p:spPr>
          <a:xfrm>
            <a:off x="3107950" y="615854"/>
            <a:ext cx="5169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/>
              <a:t>ALGUNOS CODIGOS ISO</a:t>
            </a:r>
            <a:endParaRPr lang="es-MX" sz="2000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C6FCC0C-C1C2-41B2-B9AA-2A7FD05B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0" y="1682242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A4B5BD5-0D5D-4651-8BBB-AD8D5D13599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8324" t="14303" r="2766" b="5035"/>
          <a:stretch/>
        </p:blipFill>
        <p:spPr>
          <a:xfrm>
            <a:off x="3405249" y="1394701"/>
            <a:ext cx="4645712" cy="467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21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773" y="1313899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BA1D580-3868-41A3-B876-69C5E66AA85B}"/>
              </a:ext>
            </a:extLst>
          </p:cNvPr>
          <p:cNvSpPr txBox="1"/>
          <p:nvPr/>
        </p:nvSpPr>
        <p:spPr>
          <a:xfrm>
            <a:off x="3685435" y="825208"/>
            <a:ext cx="4441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/>
              <a:t>ORDEN DE TRABAJO</a:t>
            </a:r>
            <a:endParaRPr lang="es-MX" sz="2000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C6FCC0C-C1C2-41B2-B9AA-2A7FD05B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0" y="1682242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6D81638-9BAC-4FD4-A404-B9D9C07968FC}"/>
              </a:ext>
            </a:extLst>
          </p:cNvPr>
          <p:cNvSpPr txBox="1"/>
          <p:nvPr/>
        </p:nvSpPr>
        <p:spPr>
          <a:xfrm>
            <a:off x="2583498" y="2883436"/>
            <a:ext cx="62585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/>
              <a:t>El Inspector lo debe de llevar </a:t>
            </a:r>
            <a:r>
              <a:rPr lang="es-MX" sz="2400" b="1" dirty="0"/>
              <a:t>Impreso</a:t>
            </a:r>
            <a:r>
              <a:rPr lang="es-MX" sz="2400" dirty="0"/>
              <a:t> al servicio</a:t>
            </a:r>
          </a:p>
          <a:p>
            <a:r>
              <a:rPr lang="es-MX" sz="2400" dirty="0"/>
              <a:t>Idioma: </a:t>
            </a:r>
            <a:r>
              <a:rPr lang="es-MX" sz="2400" b="1" dirty="0"/>
              <a:t>En Ingles</a:t>
            </a:r>
          </a:p>
          <a:p>
            <a:r>
              <a:rPr lang="es-MX" sz="2400" dirty="0"/>
              <a:t>Solicitar Firma </a:t>
            </a:r>
          </a:p>
          <a:p>
            <a:r>
              <a:rPr lang="es-MX" sz="2400" dirty="0"/>
              <a:t>Solicitar Sello</a:t>
            </a:r>
          </a:p>
        </p:txBody>
      </p:sp>
      <p:pic>
        <p:nvPicPr>
          <p:cNvPr id="2" name="Imagen 1">
            <a:hlinkClick r:id="rId6" action="ppaction://hlinkfile"/>
            <a:extLst>
              <a:ext uri="{FF2B5EF4-FFF2-40B4-BE49-F238E27FC236}">
                <a16:creationId xmlns:a16="http://schemas.microsoft.com/office/drawing/2014/main" id="{5C2325A1-C0ED-4DB7-9F33-2F65A56754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8743" y="5213904"/>
            <a:ext cx="709401" cy="8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485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773" y="1313899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BA1D580-3868-41A3-B876-69C5E66AA85B}"/>
              </a:ext>
            </a:extLst>
          </p:cNvPr>
          <p:cNvSpPr txBox="1"/>
          <p:nvPr/>
        </p:nvSpPr>
        <p:spPr>
          <a:xfrm>
            <a:off x="3685435" y="825208"/>
            <a:ext cx="3503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/>
              <a:t>LOS FORMATOS</a:t>
            </a:r>
            <a:endParaRPr lang="es-MX" sz="2000" b="1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C6FCC0C-C1C2-41B2-B9AA-2A7FD05B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0" y="1682242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78292C6-3489-48DA-A2F1-F3E97D656953}"/>
              </a:ext>
            </a:extLst>
          </p:cNvPr>
          <p:cNvSpPr txBox="1"/>
          <p:nvPr/>
        </p:nvSpPr>
        <p:spPr>
          <a:xfrm>
            <a:off x="2670252" y="1960230"/>
            <a:ext cx="625844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/>
              <a:t>El formato que se va a utilizar es de acuerdo al</a:t>
            </a:r>
          </a:p>
          <a:p>
            <a:r>
              <a:rPr lang="es-MX" sz="2400" dirty="0"/>
              <a:t>servicio que se requiera, el inspector deberá</a:t>
            </a:r>
          </a:p>
          <a:p>
            <a:r>
              <a:rPr lang="es-MX" sz="2400" dirty="0"/>
              <a:t>de llenar en campo.</a:t>
            </a:r>
          </a:p>
          <a:p>
            <a:endParaRPr lang="es-MX" sz="2400" dirty="0"/>
          </a:p>
          <a:p>
            <a:r>
              <a:rPr lang="es-MX" sz="2400" dirty="0"/>
              <a:t>Con letra de molde, </a:t>
            </a:r>
            <a:r>
              <a:rPr lang="es-MX" sz="2400" dirty="0" err="1"/>
              <a:t>clara,nítida</a:t>
            </a:r>
            <a:r>
              <a:rPr lang="es-MX" sz="2400" dirty="0"/>
              <a:t>, sin mancha, </a:t>
            </a:r>
          </a:p>
          <a:p>
            <a:r>
              <a:rPr lang="es-MX" sz="2400" dirty="0"/>
              <a:t>ni borrones o tachaduras, cuidando su aspecto.</a:t>
            </a:r>
          </a:p>
          <a:p>
            <a:endParaRPr lang="es-MX" sz="2400" dirty="0"/>
          </a:p>
          <a:p>
            <a:r>
              <a:rPr lang="es-MX" sz="2400" dirty="0"/>
              <a:t>El reporte una vez llenado se escanea y se anexa</a:t>
            </a:r>
          </a:p>
          <a:p>
            <a:r>
              <a:rPr lang="es-MX" sz="2400" dirty="0"/>
              <a:t> al Certificado Final.  </a:t>
            </a:r>
          </a:p>
        </p:txBody>
      </p:sp>
    </p:spTree>
    <p:extLst>
      <p:ext uri="{BB962C8B-B14F-4D97-AF65-F5344CB8AC3E}">
        <p14:creationId xmlns:p14="http://schemas.microsoft.com/office/powerpoint/2010/main" val="1710935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773" y="1313899"/>
            <a:ext cx="4990476" cy="431746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370" y="5962410"/>
            <a:ext cx="2437701" cy="8955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62" y="302784"/>
            <a:ext cx="2583012" cy="2758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0C6FCC0C-C1C2-41B2-B9AA-2A7FD05B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40" y="1682242"/>
            <a:ext cx="2473234" cy="4601183"/>
          </a:xfrm>
        </p:spPr>
        <p:txBody>
          <a:bodyPr/>
          <a:lstStyle/>
          <a:p>
            <a:pPr algn="ctr"/>
            <a:r>
              <a:rPr lang="es-MX" sz="2800" b="1" dirty="0"/>
              <a:t>FORMATOS, REPORTES </a:t>
            </a:r>
            <a:br>
              <a:rPr lang="es-MX" sz="2800" b="1" dirty="0"/>
            </a:br>
            <a:r>
              <a:rPr lang="es-MX" sz="2800" b="1" dirty="0"/>
              <a:t> Y CERTIFICADOS</a:t>
            </a:r>
            <a:endParaRPr lang="es-MX" b="1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2A7B0DC-9491-4929-9811-4384C2FB81B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586" y="1333260"/>
            <a:ext cx="4990476" cy="431746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89BBFC5-5C67-46DF-A14C-1A711AA8588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986" y="1485660"/>
            <a:ext cx="4990476" cy="431746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02579971-D3D1-4F48-8CCA-A62C20F04C62}"/>
              </a:ext>
            </a:extLst>
          </p:cNvPr>
          <p:cNvSpPr txBox="1"/>
          <p:nvPr/>
        </p:nvSpPr>
        <p:spPr>
          <a:xfrm>
            <a:off x="3219833" y="1353540"/>
            <a:ext cx="537198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5400" b="1" dirty="0"/>
              <a:t>Formato </a:t>
            </a:r>
          </a:p>
          <a:p>
            <a:pPr algn="ctr"/>
            <a:r>
              <a:rPr lang="es-MX" sz="5400" b="1" dirty="0"/>
              <a:t>Acta de Apertura </a:t>
            </a:r>
          </a:p>
          <a:p>
            <a:pPr algn="ctr"/>
            <a:r>
              <a:rPr lang="es-MX" sz="5400" b="1" dirty="0"/>
              <a:t>de </a:t>
            </a:r>
          </a:p>
          <a:p>
            <a:pPr algn="ctr"/>
            <a:r>
              <a:rPr lang="es-MX" sz="5400" b="1" dirty="0"/>
              <a:t>Contenedor</a:t>
            </a:r>
            <a:endParaRPr lang="es-MX" sz="3600" b="1" dirty="0"/>
          </a:p>
        </p:txBody>
      </p:sp>
      <p:pic>
        <p:nvPicPr>
          <p:cNvPr id="12" name="Imagen 11">
            <a:hlinkClick r:id="rId6" action="ppaction://hlinkfile"/>
            <a:extLst>
              <a:ext uri="{FF2B5EF4-FFF2-40B4-BE49-F238E27FC236}">
                <a16:creationId xmlns:a16="http://schemas.microsoft.com/office/drawing/2014/main" id="{1C27F348-688D-4722-BDA0-BA90DB8F33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1725" y="5127500"/>
            <a:ext cx="709401" cy="834910"/>
          </a:xfrm>
          <a:prstGeom prst="rect">
            <a:avLst/>
          </a:prstGeom>
        </p:spPr>
      </p:pic>
      <p:pic>
        <p:nvPicPr>
          <p:cNvPr id="13" name="Imagen 12">
            <a:hlinkClick r:id="rId8" action="ppaction://hlinkfile"/>
            <a:extLst>
              <a:ext uri="{FF2B5EF4-FFF2-40B4-BE49-F238E27FC236}">
                <a16:creationId xmlns:a16="http://schemas.microsoft.com/office/drawing/2014/main" id="{D059BF36-2400-4CE6-979D-0B63E6C9B5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86338" y="5115704"/>
            <a:ext cx="709401" cy="83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791082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Personalizado 1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000000"/>
      </a:hlink>
      <a:folHlink>
        <a:srgbClr val="000000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9984</TotalTime>
  <Words>775</Words>
  <Application>Microsoft Office PowerPoint</Application>
  <PresentationFormat>Presentación en pantalla (4:3)</PresentationFormat>
  <Paragraphs>151</Paragraphs>
  <Slides>23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30" baseType="lpstr">
      <vt:lpstr>Arial</vt:lpstr>
      <vt:lpstr>Calibri</vt:lpstr>
      <vt:lpstr>Corbel</vt:lpstr>
      <vt:lpstr>Times New Roman</vt:lpstr>
      <vt:lpstr>Wingdings</vt:lpstr>
      <vt:lpstr>Wingdings 2</vt:lpstr>
      <vt:lpstr>Marco</vt:lpstr>
      <vt:lpstr>Presentación de PowerPoint</vt:lpstr>
      <vt:lpstr> </vt:lpstr>
      <vt:lpstr>Presentación de PowerPoint</vt:lpstr>
      <vt:lpstr>FORMATOS, REPORTES   Y CERTIFICADOS</vt:lpstr>
      <vt:lpstr>FORMATOS, REPORTES   Y CERTIFICADOS</vt:lpstr>
      <vt:lpstr>FORMATOS, REPORTES   Y CERTIFICADOS</vt:lpstr>
      <vt:lpstr>FORMATOS, REPORTES   Y CERTIFICADOS</vt:lpstr>
      <vt:lpstr>FORMATOS, REPORTES   Y CERTIFICADOS</vt:lpstr>
      <vt:lpstr>FORMATOS, REPORTES   Y CERTIFICADOS</vt:lpstr>
      <vt:lpstr>FORMATOS, REPORTES   Y CERTIFICADOS</vt:lpstr>
      <vt:lpstr>FORMATOS, REPORTES   Y CERTIFICADOS</vt:lpstr>
      <vt:lpstr>FORMATOS, REPORTES   Y CERTIFICADOS</vt:lpstr>
      <vt:lpstr> </vt:lpstr>
      <vt:lpstr>A. WELCOME</vt:lpstr>
      <vt:lpstr>WHO WE ARE?</vt:lpstr>
      <vt:lpstr>MISSION  </vt:lpstr>
      <vt:lpstr>FORMATOS, REPORTES   Y CERTIFICADOS</vt:lpstr>
      <vt:lpstr>OBJECTIVES</vt:lpstr>
      <vt:lpstr>OUR GLOBAL SERVICES</vt:lpstr>
      <vt:lpstr>DEFINITIONS OF INSPECTIONS AND SURVEYS</vt:lpstr>
      <vt:lpstr> DAY  ONE</vt:lpstr>
      <vt:lpstr> DAY  ONE</vt:lpstr>
      <vt:lpstr> DAY  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I.S.C. Esteban Bolaños Perez</dc:creator>
  <cp:lastModifiedBy>Dalila Bautista</cp:lastModifiedBy>
  <cp:revision>570</cp:revision>
  <dcterms:created xsi:type="dcterms:W3CDTF">2016-04-15T18:53:29Z</dcterms:created>
  <dcterms:modified xsi:type="dcterms:W3CDTF">2017-11-01T23:44:34Z</dcterms:modified>
</cp:coreProperties>
</file>