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629" r:id="rId3"/>
    <p:sldId id="691" r:id="rId4"/>
    <p:sldId id="692" r:id="rId5"/>
    <p:sldId id="279" r:id="rId6"/>
    <p:sldId id="439" r:id="rId7"/>
    <p:sldId id="622" r:id="rId8"/>
    <p:sldId id="440" r:id="rId9"/>
    <p:sldId id="443" r:id="rId10"/>
    <p:sldId id="444" r:id="rId11"/>
    <p:sldId id="446" r:id="rId12"/>
    <p:sldId id="277" r:id="rId13"/>
    <p:sldId id="437" r:id="rId14"/>
    <p:sldId id="438" r:id="rId15"/>
    <p:sldId id="681" r:id="rId16"/>
    <p:sldId id="683" r:id="rId17"/>
    <p:sldId id="682" r:id="rId18"/>
    <p:sldId id="688" r:id="rId19"/>
    <p:sldId id="686" r:id="rId20"/>
    <p:sldId id="687" r:id="rId21"/>
    <p:sldId id="690" r:id="rId22"/>
    <p:sldId id="445" r:id="rId23"/>
    <p:sldId id="280" r:id="rId24"/>
    <p:sldId id="413" r:id="rId25"/>
    <p:sldId id="412" r:id="rId26"/>
    <p:sldId id="281" r:id="rId27"/>
    <p:sldId id="414" r:id="rId28"/>
    <p:sldId id="415" r:id="rId29"/>
    <p:sldId id="416" r:id="rId30"/>
    <p:sldId id="417" r:id="rId31"/>
    <p:sldId id="282" r:id="rId32"/>
    <p:sldId id="418" r:id="rId33"/>
    <p:sldId id="419" r:id="rId34"/>
    <p:sldId id="283" r:id="rId35"/>
    <p:sldId id="411" r:id="rId36"/>
    <p:sldId id="291" r:id="rId37"/>
    <p:sldId id="436" r:id="rId38"/>
    <p:sldId id="289" r:id="rId39"/>
    <p:sldId id="284" r:id="rId40"/>
    <p:sldId id="410" r:id="rId41"/>
    <p:sldId id="285" r:id="rId42"/>
    <p:sldId id="288" r:id="rId43"/>
    <p:sldId id="290" r:id="rId44"/>
    <p:sldId id="628" r:id="rId45"/>
    <p:sldId id="433" r:id="rId46"/>
    <p:sldId id="434" r:id="rId47"/>
    <p:sldId id="435" r:id="rId48"/>
    <p:sldId id="287" r:id="rId49"/>
    <p:sldId id="293" r:id="rId50"/>
    <p:sldId id="450" r:id="rId51"/>
    <p:sldId id="295" r:id="rId52"/>
    <p:sldId id="296" r:id="rId53"/>
    <p:sldId id="454" r:id="rId54"/>
    <p:sldId id="297" r:id="rId55"/>
    <p:sldId id="455" r:id="rId56"/>
    <p:sldId id="298" r:id="rId57"/>
    <p:sldId id="456" r:id="rId58"/>
    <p:sldId id="457" r:id="rId59"/>
    <p:sldId id="458" r:id="rId60"/>
    <p:sldId id="294" r:id="rId61"/>
    <p:sldId id="451" r:id="rId62"/>
    <p:sldId id="452" r:id="rId63"/>
    <p:sldId id="453"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64" autoAdjust="0"/>
    <p:restoredTop sz="94719" autoAdjust="0"/>
  </p:normalViewPr>
  <p:slideViewPr>
    <p:cSldViewPr snapToGrid="0">
      <p:cViewPr varScale="1">
        <p:scale>
          <a:sx n="63" d="100"/>
          <a:sy n="63" d="100"/>
        </p:scale>
        <p:origin x="605" y="7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Lst>
  </p:outlineViewPr>
  <p:notesTextViewPr>
    <p:cViewPr>
      <p:scale>
        <a:sx n="1" d="1"/>
        <a:sy n="1" d="1"/>
      </p:scale>
      <p:origin x="0" y="0"/>
    </p:cViewPr>
  </p:notesTextViewPr>
  <p:sorterViewPr>
    <p:cViewPr>
      <p:scale>
        <a:sx n="100" d="100"/>
        <a:sy n="100" d="100"/>
      </p:scale>
      <p:origin x="0" y="-41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55" Type="http://schemas.openxmlformats.org/officeDocument/2006/relationships/slide" Target="slides/slide55.xml"/><Relationship Id="rId63" Type="http://schemas.openxmlformats.org/officeDocument/2006/relationships/slide" Target="slides/slide63.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3" Type="http://schemas.openxmlformats.org/officeDocument/2006/relationships/slide" Target="slides/slide53.xml"/><Relationship Id="rId58" Type="http://schemas.openxmlformats.org/officeDocument/2006/relationships/slide" Target="slides/slide58.xml"/><Relationship Id="rId5" Type="http://schemas.openxmlformats.org/officeDocument/2006/relationships/slide" Target="slides/slide5.xml"/><Relationship Id="rId61" Type="http://schemas.openxmlformats.org/officeDocument/2006/relationships/slide" Target="slides/slide61.xml"/><Relationship Id="rId19" Type="http://schemas.openxmlformats.org/officeDocument/2006/relationships/slide" Target="slides/slide1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56" Type="http://schemas.openxmlformats.org/officeDocument/2006/relationships/slide" Target="slides/slide56.xml"/><Relationship Id="rId8" Type="http://schemas.openxmlformats.org/officeDocument/2006/relationships/slide" Target="slides/slide8.xml"/><Relationship Id="rId51" Type="http://schemas.openxmlformats.org/officeDocument/2006/relationships/slide" Target="slides/slide51.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59" Type="http://schemas.openxmlformats.org/officeDocument/2006/relationships/slide" Target="slides/slide59.xml"/><Relationship Id="rId20" Type="http://schemas.openxmlformats.org/officeDocument/2006/relationships/slide" Target="slides/slide20.xml"/><Relationship Id="rId41" Type="http://schemas.openxmlformats.org/officeDocument/2006/relationships/slide" Target="slides/slide41.xml"/><Relationship Id="rId54" Type="http://schemas.openxmlformats.org/officeDocument/2006/relationships/slide" Target="slides/slide54.xml"/><Relationship Id="rId62" Type="http://schemas.openxmlformats.org/officeDocument/2006/relationships/slide" Target="slides/slide62.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57" Type="http://schemas.openxmlformats.org/officeDocument/2006/relationships/slide" Target="slides/slide57.xml"/><Relationship Id="rId10" Type="http://schemas.openxmlformats.org/officeDocument/2006/relationships/slide" Target="slides/slide10.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60" Type="http://schemas.openxmlformats.org/officeDocument/2006/relationships/slide" Target="slides/slide60.xml"/><Relationship Id="rId4" Type="http://schemas.openxmlformats.org/officeDocument/2006/relationships/slide" Target="slides/slide4.xml"/><Relationship Id="rId9"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70052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8/28/2017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9467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8/28/2017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18230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08947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55386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8/28/2017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95826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8/28/2017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93128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8/28/2017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85446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95161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8/28/2017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8093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8/28/2017</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22422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smtClean="0"/>
              <a:pPr/>
              <a:t>8/28/2017</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6397916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0.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1.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3.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4.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34.xml"/><Relationship Id="rId18" Type="http://schemas.openxmlformats.org/officeDocument/2006/relationships/slide" Target="slide42.xml"/><Relationship Id="rId3" Type="http://schemas.openxmlformats.org/officeDocument/2006/relationships/image" Target="../media/image1.jpg"/><Relationship Id="rId21" Type="http://schemas.openxmlformats.org/officeDocument/2006/relationships/slide" Target="slide4.xml"/><Relationship Id="rId7" Type="http://schemas.openxmlformats.org/officeDocument/2006/relationships/slide" Target="slide15.xml"/><Relationship Id="rId12" Type="http://schemas.openxmlformats.org/officeDocument/2006/relationships/slide" Target="slide31.xml"/><Relationship Id="rId17" Type="http://schemas.openxmlformats.org/officeDocument/2006/relationships/slide" Target="slide41.xml"/><Relationship Id="rId2" Type="http://schemas.openxmlformats.org/officeDocument/2006/relationships/image" Target="../media/image2.png"/><Relationship Id="rId16" Type="http://schemas.openxmlformats.org/officeDocument/2006/relationships/slide" Target="slide39.xml"/><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26.xml"/><Relationship Id="rId5" Type="http://schemas.openxmlformats.org/officeDocument/2006/relationships/slide" Target="slide5.xml"/><Relationship Id="rId15" Type="http://schemas.openxmlformats.org/officeDocument/2006/relationships/slide" Target="slide38.xml"/><Relationship Id="rId10" Type="http://schemas.openxmlformats.org/officeDocument/2006/relationships/slide" Target="slide23.xml"/><Relationship Id="rId19" Type="http://schemas.openxmlformats.org/officeDocument/2006/relationships/slide" Target="slide43.xml"/><Relationship Id="rId4" Type="http://schemas.openxmlformats.org/officeDocument/2006/relationships/image" Target="../media/image3.png"/><Relationship Id="rId9" Type="http://schemas.openxmlformats.org/officeDocument/2006/relationships/slide" Target="slide22.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60.xml"/><Relationship Id="rId3" Type="http://schemas.openxmlformats.org/officeDocument/2006/relationships/image" Target="../media/image1.jpg"/><Relationship Id="rId7" Type="http://schemas.openxmlformats.org/officeDocument/2006/relationships/slide" Target="slide48.xml"/><Relationship Id="rId12" Type="http://schemas.openxmlformats.org/officeDocument/2006/relationships/slide" Target="slide5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56.xml"/><Relationship Id="rId5" Type="http://schemas.openxmlformats.org/officeDocument/2006/relationships/slide" Target="slide44.xml"/><Relationship Id="rId15" Type="http://schemas.openxmlformats.org/officeDocument/2006/relationships/slide" Target="slide3.xml"/><Relationship Id="rId10" Type="http://schemas.openxmlformats.org/officeDocument/2006/relationships/slide" Target="slide55.xml"/><Relationship Id="rId4" Type="http://schemas.openxmlformats.org/officeDocument/2006/relationships/image" Target="../media/image3.png"/><Relationship Id="rId9" Type="http://schemas.openxmlformats.org/officeDocument/2006/relationships/slide" Target="slide51.xml"/><Relationship Id="rId1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hyperlink" Target="Recursos/Dia%202/MARINE%20SURVEY%20PRACTICE%20COMPENDIUM.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slide" Target="slide4.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Recursos/Dia%202/MARINE%20SURVEY%20PRACTICE%20COMPENDIUM.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Recursos/Dia%202/Surveying%20Marine%20Damage.pdf"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5800" y="4866893"/>
            <a:ext cx="5486400" cy="914400"/>
          </a:xfrm>
        </p:spPr>
        <p:txBody>
          <a:bodyPr>
            <a:normAutofit/>
          </a:bodyPr>
          <a:lstStyle/>
          <a:p>
            <a:pPr algn="ctr"/>
            <a:r>
              <a:rPr lang="en-US" sz="2400" b="1" dirty="0">
                <a:solidFill>
                  <a:schemeClr val="bg1"/>
                </a:solidFill>
                <a:effectLst>
                  <a:outerShdw blurRad="38100" dist="38100" dir="2700000" algn="tl">
                    <a:srgbClr val="000000">
                      <a:alpha val="43137"/>
                    </a:srgbClr>
                  </a:outerShdw>
                </a:effectLst>
              </a:rPr>
              <a:t>MARINE CARGO SURVEYORS TRAINING</a:t>
            </a:r>
            <a:endParaRPr lang="es-MX" sz="2400" b="1" dirty="0">
              <a:solidFill>
                <a:schemeClr val="bg1"/>
              </a:solidFill>
              <a:effectLst>
                <a:outerShdw blurRad="38100" dist="38100" dir="2700000" algn="tl">
                  <a:srgbClr val="000000">
                    <a:alpha val="43137"/>
                  </a:srgbClr>
                </a:outerShdw>
              </a:effectLst>
            </a:endParaRPr>
          </a:p>
        </p:txBody>
      </p:sp>
      <p:grpSp>
        <p:nvGrpSpPr>
          <p:cNvPr id="6" name="Grupo 5"/>
          <p:cNvGrpSpPr/>
          <p:nvPr/>
        </p:nvGrpSpPr>
        <p:grpSpPr>
          <a:xfrm>
            <a:off x="0" y="688258"/>
            <a:ext cx="6858000" cy="3962637"/>
            <a:chOff x="0" y="688258"/>
            <a:chExt cx="6858000" cy="3962637"/>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1326"/>
              <a:ext cx="6858000" cy="2519569"/>
            </a:xfrm>
            <a:prstGeom prst="rect">
              <a:avLst/>
            </a:prstGeom>
          </p:spPr>
        </p:pic>
        <p:sp>
          <p:nvSpPr>
            <p:cNvPr id="2" name="Rectángulo 1"/>
            <p:cNvSpPr/>
            <p:nvPr/>
          </p:nvSpPr>
          <p:spPr>
            <a:xfrm>
              <a:off x="0" y="688258"/>
              <a:ext cx="6858000" cy="1443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Tree>
    <p:extLst>
      <p:ext uri="{BB962C8B-B14F-4D97-AF65-F5344CB8AC3E}">
        <p14:creationId xmlns:p14="http://schemas.microsoft.com/office/powerpoint/2010/main" val="10622278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83712" cy="4601183"/>
          </a:xfrm>
        </p:spPr>
        <p:txBody>
          <a:bodyPr>
            <a:normAutofit/>
          </a:bodyPr>
          <a:lstStyle/>
          <a:p>
            <a:pPr algn="ctr"/>
            <a:r>
              <a:rPr lang="es-MX" dirty="0"/>
              <a:t>PRINCIPLES OF SURVEYING AND REPORTING</a:t>
            </a:r>
            <a:br>
              <a:rPr lang="es-MX" dirty="0"/>
            </a:br>
            <a:br>
              <a:rPr lang="es-MX" dirty="0"/>
            </a:br>
            <a:r>
              <a:rPr lang="en-US" sz="2800" b="1" dirty="0">
                <a:solidFill>
                  <a:schemeClr val="bg1"/>
                </a:solidFill>
                <a:effectLst>
                  <a:outerShdw blurRad="38100" dist="38100" dir="2700000" algn="tl">
                    <a:srgbClr val="000000">
                      <a:alpha val="43137"/>
                    </a:srgbClr>
                  </a:outerShdw>
                </a:effectLst>
              </a:rPr>
              <a:t>ESTABLISHING A CLAIM</a:t>
            </a:r>
            <a:endParaRPr lang="es-MX" sz="2800" b="1" dirty="0">
              <a:solidFill>
                <a:schemeClr val="bg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2711302" y="754913"/>
            <a:ext cx="5677049" cy="5358808"/>
          </a:xfrm>
        </p:spPr>
        <p:txBody>
          <a:bodyPr>
            <a:noAutofit/>
          </a:bodyPr>
          <a:lstStyle/>
          <a:p>
            <a:pPr marL="0" indent="0" algn="just">
              <a:buNone/>
            </a:pPr>
            <a:endParaRPr lang="en-US" sz="2100" dirty="0">
              <a:solidFill>
                <a:schemeClr val="tx1"/>
              </a:solidFill>
            </a:endParaRPr>
          </a:p>
          <a:p>
            <a:pPr marL="0" indent="0" algn="just">
              <a:buNone/>
            </a:pPr>
            <a:r>
              <a:rPr lang="en-US" sz="2100" dirty="0">
                <a:solidFill>
                  <a:schemeClr val="tx1"/>
                </a:solidFill>
              </a:rPr>
              <a:t>In attempting to recover these losses it is necessary for the party to establish the amount, the quantum, of that loss and that the party against whom it is claimed has a liability the onus, or burden, of proof falls upon the injured party to prove its loss and that the other party has the liability . It is then the responsibility of this other party if it can do so, to show that it does nor have that liability or if it does have some liability then possibly that the amount claimed is overstated.</a:t>
            </a:r>
          </a:p>
          <a:p>
            <a:pPr marL="0" indent="0" algn="just">
              <a:buNone/>
            </a:pPr>
            <a:endParaRPr lang="en-US" sz="1000" dirty="0">
              <a:solidFill>
                <a:schemeClr val="tx1"/>
              </a:solidFill>
            </a:endParaRPr>
          </a:p>
          <a:p>
            <a:pPr marL="0" indent="0" algn="just">
              <a:buNone/>
            </a:pPr>
            <a:r>
              <a:rPr lang="en-US" sz="2100" dirty="0">
                <a:solidFill>
                  <a:schemeClr val="tx1"/>
                </a:solidFill>
              </a:rPr>
              <a:t>This is a fundamental principle applicable to almost all claims which are made by one party against another for loss. With marine property it is usually a marine surveyor who is required to ascertain the facts from a survey which will be used as the basis for establishing the claim.</a:t>
            </a:r>
          </a:p>
          <a:p>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AB685262-473A-4CC2-97D6-1FD9ABE28A83}"/>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033316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normAutofit/>
          </a:bodyPr>
          <a:lstStyle/>
          <a:p>
            <a:pPr algn="ctr"/>
            <a:br>
              <a:rPr lang="es-MX" dirty="0"/>
            </a:br>
            <a:r>
              <a:rPr lang="es-MX" dirty="0"/>
              <a:t>PRINCIPLES OF SURVEYING AND REPORTING</a:t>
            </a:r>
            <a:br>
              <a:rPr lang="es-MX" dirty="0"/>
            </a:br>
            <a:br>
              <a:rPr lang="es-MX" dirty="0"/>
            </a:br>
            <a:r>
              <a:rPr lang="en-US" b="1" dirty="0">
                <a:effectLst>
                  <a:outerShdw blurRad="38100" dist="38100" dir="2700000" algn="tl">
                    <a:srgbClr val="000000">
                      <a:alpha val="43137"/>
                    </a:srgbClr>
                  </a:outerShdw>
                </a:effectLst>
              </a:rPr>
              <a:t>THE SURVEY</a:t>
            </a:r>
            <a:endParaRPr lang="es-MX"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2589088" y="754913"/>
            <a:ext cx="6252983" cy="5358808"/>
          </a:xfrm>
        </p:spPr>
        <p:txBody>
          <a:bodyPr>
            <a:noAutofit/>
          </a:bodyPr>
          <a:lstStyle/>
          <a:p>
            <a:pPr marL="0" indent="0" algn="just">
              <a:buNone/>
            </a:pPr>
            <a:r>
              <a:rPr lang="en-US" sz="2200" dirty="0">
                <a:solidFill>
                  <a:schemeClr val="tx1"/>
                </a:solidFill>
              </a:rPr>
              <a:t>A survey should be approached with an open mind and with the object of taking four clearly defined steps during the survey itself.</a:t>
            </a:r>
          </a:p>
          <a:p>
            <a:pPr marL="0" indent="0" algn="just">
              <a:buNone/>
            </a:pPr>
            <a:endParaRPr lang="en-US" sz="1000" dirty="0">
              <a:solidFill>
                <a:schemeClr val="tx1"/>
              </a:solidFill>
            </a:endParaRPr>
          </a:p>
          <a:p>
            <a:pPr marL="457200" indent="-457200" algn="just">
              <a:buFont typeface="+mj-lt"/>
              <a:buAutoNum type="arabicParenR"/>
            </a:pPr>
            <a:r>
              <a:rPr lang="en-US" sz="2200" b="1" dirty="0">
                <a:solidFill>
                  <a:schemeClr val="tx1"/>
                </a:solidFill>
              </a:rPr>
              <a:t>Observe and listen</a:t>
            </a:r>
          </a:p>
          <a:p>
            <a:pPr marL="457200" indent="-457200" algn="just">
              <a:buFont typeface="+mj-lt"/>
              <a:buAutoNum type="arabicParenR"/>
            </a:pPr>
            <a:r>
              <a:rPr lang="en-US" sz="2200" b="1" dirty="0">
                <a:solidFill>
                  <a:schemeClr val="tx1"/>
                </a:solidFill>
              </a:rPr>
              <a:t>Record</a:t>
            </a:r>
          </a:p>
          <a:p>
            <a:pPr marL="457200" indent="-457200" algn="just">
              <a:buFont typeface="+mj-lt"/>
              <a:buAutoNum type="arabicParenR"/>
            </a:pPr>
            <a:r>
              <a:rPr lang="en-US" sz="2200" b="1" dirty="0">
                <a:solidFill>
                  <a:schemeClr val="tx1"/>
                </a:solidFill>
              </a:rPr>
              <a:t>Evaluate and analyze</a:t>
            </a:r>
          </a:p>
          <a:p>
            <a:pPr marL="457200" indent="-457200" algn="just">
              <a:buFont typeface="+mj-lt"/>
              <a:buAutoNum type="arabicParenR"/>
            </a:pPr>
            <a:r>
              <a:rPr lang="en-US" sz="2200" b="1" dirty="0">
                <a:solidFill>
                  <a:schemeClr val="tx1"/>
                </a:solidFill>
              </a:rPr>
              <a:t>Draw conclusions</a:t>
            </a:r>
          </a:p>
          <a:p>
            <a:pPr marL="0" indent="0" algn="just">
              <a:buNone/>
            </a:pPr>
            <a:endParaRPr lang="en-US" sz="1000" dirty="0">
              <a:solidFill>
                <a:schemeClr val="tx1"/>
              </a:solidFill>
            </a:endParaRPr>
          </a:p>
          <a:p>
            <a:pPr marL="0" indent="0" algn="just">
              <a:buNone/>
            </a:pPr>
            <a:r>
              <a:rPr lang="en-US" sz="2200" dirty="0">
                <a:solidFill>
                  <a:schemeClr val="tx1"/>
                </a:solidFill>
              </a:rPr>
              <a:t>The surveyor's attention to these aspects is usually confined to ascertaining the cause of the loss rather than any liabilities attached</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750E3686-86C9-4E7A-8481-E10742D4443F}"/>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923526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84665" y="1123838"/>
            <a:ext cx="2400301" cy="4601183"/>
          </a:xfrm>
        </p:spPr>
        <p:txBody>
          <a:bodyPr>
            <a:normAutofit/>
          </a:bodyPr>
          <a:lstStyle/>
          <a:p>
            <a:pPr algn="ctr"/>
            <a:r>
              <a:rPr lang="es-MX" sz="2800" dirty="0"/>
              <a:t>DISTINCTION BETWEEN COMMERCIAL AND NON-COMERCIAL CLAIMS</a:t>
            </a:r>
          </a:p>
        </p:txBody>
      </p:sp>
      <p:sp>
        <p:nvSpPr>
          <p:cNvPr id="3" name="Marcador de contenido 2"/>
          <p:cNvSpPr>
            <a:spLocks noGrp="1"/>
          </p:cNvSpPr>
          <p:nvPr>
            <p:ph idx="1"/>
          </p:nvPr>
        </p:nvSpPr>
        <p:spPr>
          <a:xfrm>
            <a:off x="2589089" y="764096"/>
            <a:ext cx="6252982" cy="5308092"/>
          </a:xfrm>
        </p:spPr>
        <p:txBody>
          <a:bodyPr>
            <a:noAutofit/>
          </a:bodyPr>
          <a:lstStyle/>
          <a:p>
            <a:pPr marL="0" indent="0" algn="just">
              <a:buNone/>
            </a:pPr>
            <a:r>
              <a:rPr lang="en-US" sz="2100" dirty="0">
                <a:solidFill>
                  <a:schemeClr val="tx1"/>
                </a:solidFill>
              </a:rPr>
              <a:t>The property insured the, insured interest, under marine insurance policies is either of a commercial or a non commercial, or private nature, and similarly with the liabilities that may also be covered under the policies.</a:t>
            </a:r>
          </a:p>
          <a:p>
            <a:pPr marL="0" indent="0" algn="just">
              <a:buNone/>
            </a:pPr>
            <a:r>
              <a:rPr lang="en-US" sz="2100" dirty="0">
                <a:solidFill>
                  <a:schemeClr val="tx1"/>
                </a:solidFill>
              </a:rPr>
              <a:t>In theory this should make little difference to the surveyor's approach to the task which is, traditionally, to carry out his investigations impartially and objectively.  However in practice, since the underwriters tend to consider their liabilities under the two categories of claim slightly differently, there is perhaps a natural tendency for surveyors to do so and it might reasonably be said that most underwriters would wish them to adopt a  slightly different approach to commercial and non commercial claims.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FA05C62D-5722-4963-8128-0225A86F9C20}"/>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46701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84665" y="1123838"/>
            <a:ext cx="2400301" cy="4601183"/>
          </a:xfrm>
        </p:spPr>
        <p:txBody>
          <a:bodyPr>
            <a:normAutofit/>
          </a:bodyPr>
          <a:lstStyle/>
          <a:p>
            <a:pPr algn="ctr"/>
            <a:r>
              <a:rPr lang="es-MX" sz="2800" dirty="0"/>
              <a:t>DISTINCTION BETWEEN COMMERCIAL AND NON-COMERCIAL CLAIMS</a:t>
            </a:r>
          </a:p>
        </p:txBody>
      </p:sp>
      <p:sp>
        <p:nvSpPr>
          <p:cNvPr id="3" name="Marcador de contenido 2"/>
          <p:cNvSpPr>
            <a:spLocks noGrp="1"/>
          </p:cNvSpPr>
          <p:nvPr>
            <p:ph idx="1"/>
          </p:nvPr>
        </p:nvSpPr>
        <p:spPr/>
        <p:txBody>
          <a:bodyPr>
            <a:noAutofit/>
          </a:bodyPr>
          <a:lstStyle/>
          <a:p>
            <a:pPr marL="0" indent="0" algn="just">
              <a:buNone/>
            </a:pPr>
            <a:r>
              <a:rPr lang="en-US" sz="2100" dirty="0">
                <a:solidFill>
                  <a:schemeClr val="tx1"/>
                </a:solidFill>
              </a:rPr>
              <a:t>Commercial claims are nearly always concerned with a business enterprise having a profit motive. The claimants are professional people and they are expected to understand the operation of their businesses. </a:t>
            </a:r>
          </a:p>
          <a:p>
            <a:pPr marL="0" indent="0" algn="just">
              <a:buNone/>
            </a:pPr>
            <a:r>
              <a:rPr lang="en-US" sz="2100" dirty="0">
                <a:solidFill>
                  <a:schemeClr val="tx1"/>
                </a:solidFill>
              </a:rPr>
              <a:t>This is particularly so with ships and the larger cargo claims so that the surveyors can expect to be dealing with knowledgeable representatives of the operators and claimants.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9964A7C8-6F8B-4CF3-92D8-8C0A41535D13}"/>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602736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84665" y="1123838"/>
            <a:ext cx="2400301" cy="4601183"/>
          </a:xfrm>
        </p:spPr>
        <p:txBody>
          <a:bodyPr>
            <a:normAutofit/>
          </a:bodyPr>
          <a:lstStyle/>
          <a:p>
            <a:pPr algn="ctr"/>
            <a:r>
              <a:rPr lang="es-MX" sz="2800" dirty="0"/>
              <a:t>DISTINCTION BETWEEN COMMERCIAL AND NON-COMERCIAL CLAIMS</a:t>
            </a:r>
          </a:p>
        </p:txBody>
      </p:sp>
      <p:sp>
        <p:nvSpPr>
          <p:cNvPr id="3" name="Marcador de contenido 2"/>
          <p:cNvSpPr>
            <a:spLocks noGrp="1"/>
          </p:cNvSpPr>
          <p:nvPr>
            <p:ph idx="1"/>
          </p:nvPr>
        </p:nvSpPr>
        <p:spPr/>
        <p:txBody>
          <a:bodyPr>
            <a:noAutofit/>
          </a:bodyPr>
          <a:lstStyle/>
          <a:p>
            <a:pPr marL="0" indent="0" algn="just">
              <a:buNone/>
            </a:pPr>
            <a:r>
              <a:rPr lang="en-US" sz="2100" dirty="0">
                <a:solidFill>
                  <a:schemeClr val="tx1"/>
                </a:solidFill>
              </a:rPr>
              <a:t>with non commercial claims, principally household and personal effects claims and pleasure craft claims, the assured is rarely experienced and knowledgeable with regard to insurance or in the making good of their losses, and consequently underwriters tend to view his problems, in presenting his claim, more sympathetically.  </a:t>
            </a:r>
          </a:p>
          <a:p>
            <a:pPr marL="0" indent="0" algn="just">
              <a:buNone/>
            </a:pPr>
            <a:r>
              <a:rPr lang="en-US" sz="2100" dirty="0">
                <a:solidFill>
                  <a:schemeClr val="tx1"/>
                </a:solidFill>
              </a:rPr>
              <a:t>This, in turn, tends to influence the surveyor's approach and a less rigid or “correct” procedure can often be quite acceptable with the surveyor often being seen as being more helpful towards the assured.</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6081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1143000"/>
            <a:ext cx="2664542" cy="2194560"/>
          </a:xfrm>
        </p:spPr>
        <p:txBody>
          <a:bodyPr>
            <a:normAutofit/>
          </a:bodyPr>
          <a:lstStyle/>
          <a:p>
            <a:r>
              <a:rPr lang="es-MX" sz="2700" dirty="0"/>
              <a:t>APPENDIX B</a:t>
            </a:r>
            <a:br>
              <a:rPr lang="es-MX" sz="2700" dirty="0"/>
            </a:br>
            <a:r>
              <a:rPr lang="es-MX" sz="2700" dirty="0"/>
              <a:t>SURVERYOR EYE</a:t>
            </a:r>
          </a:p>
        </p:txBody>
      </p:sp>
      <p:pic>
        <p:nvPicPr>
          <p:cNvPr id="7" name="Marcador de posición de imagen 6"/>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671"/>
          <a:stretch/>
        </p:blipFill>
        <p:spPr>
          <a:xfrm>
            <a:off x="2746428" y="837127"/>
            <a:ext cx="5955631" cy="5022760"/>
          </a:xfrm>
        </p:spPr>
      </p:pic>
      <p:sp>
        <p:nvSpPr>
          <p:cNvPr id="6" name="Marcador de texto 5"/>
          <p:cNvSpPr>
            <a:spLocks noGrp="1"/>
          </p:cNvSpPr>
          <p:nvPr>
            <p:ph type="body" sz="half" idx="2"/>
          </p:nvPr>
        </p:nvSpPr>
        <p:spPr>
          <a:xfrm>
            <a:off x="56559" y="3340602"/>
            <a:ext cx="2125980" cy="2560320"/>
          </a:xfrm>
        </p:spPr>
        <p:txBody>
          <a:bodyPr/>
          <a:lstStyle/>
          <a:p>
            <a:r>
              <a:rPr lang="es-MX" dirty="0"/>
              <a:t>IN THIS QUICK SECTION,  OUR SURVEYORS TEST THEIR SKILLS FOR DETERMINATE DAMAGE EXTENSION AND REPORT IT</a:t>
            </a:r>
          </a:p>
        </p:txBody>
      </p:sp>
      <p:pic>
        <p:nvPicPr>
          <p:cNvPr id="5"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pic>
        <p:nvPicPr>
          <p:cNvPr id="8" name="Imagen 7">
            <a:hlinkClick r:id="rId4" action="ppaction://hlinksldjump"/>
            <a:extLst>
              <a:ext uri="{FF2B5EF4-FFF2-40B4-BE49-F238E27FC236}">
                <a16:creationId xmlns:a16="http://schemas.microsoft.com/office/drawing/2014/main" id="{5C5560A6-394C-4603-BC69-1F4BCE0E3F95}"/>
              </a:ext>
            </a:extLst>
          </p:cNvPr>
          <p:cNvPicPr>
            <a:picLocks noChangeAspect="1"/>
          </p:cNvPicPr>
          <p:nvPr/>
        </p:nvPicPr>
        <p:blipFill>
          <a:blip r:embed="rId5"/>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64592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30258" cy="4601183"/>
          </a:xfrm>
        </p:spPr>
        <p:txBody>
          <a:bodyPr/>
          <a:lstStyle/>
          <a:p>
            <a:pPr algn="ctr"/>
            <a:r>
              <a:rPr lang="es-MX" dirty="0"/>
              <a:t>EXAMINATION</a:t>
            </a:r>
            <a:br>
              <a:rPr lang="es-MX" dirty="0"/>
            </a:br>
            <a:r>
              <a:rPr lang="es-MX" dirty="0"/>
              <a:t>EXAMPLE #1</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9" name="Content Placeholder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01950" y="1366838"/>
            <a:ext cx="5486400" cy="4114799"/>
          </a:xfrm>
        </p:spPr>
      </p:pic>
      <p:pic>
        <p:nvPicPr>
          <p:cNvPr id="8" name="Imagen 7">
            <a:hlinkClick r:id="rId6" action="ppaction://hlinksldjump"/>
            <a:extLst>
              <a:ext uri="{FF2B5EF4-FFF2-40B4-BE49-F238E27FC236}">
                <a16:creationId xmlns:a16="http://schemas.microsoft.com/office/drawing/2014/main" id="{3959392F-4CE0-4258-B2E1-8663E772662C}"/>
              </a:ext>
            </a:extLst>
          </p:cNvPr>
          <p:cNvPicPr>
            <a:picLocks noChangeAspect="1"/>
          </p:cNvPicPr>
          <p:nvPr/>
        </p:nvPicPr>
        <p:blipFill>
          <a:blip r:embed="rId7"/>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70200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67835" cy="4601183"/>
          </a:xfrm>
        </p:spPr>
        <p:txBody>
          <a:bodyPr/>
          <a:lstStyle/>
          <a:p>
            <a:pPr algn="ctr"/>
            <a:r>
              <a:rPr lang="es-MX" dirty="0"/>
              <a:t>EXAMINATION</a:t>
            </a:r>
            <a:br>
              <a:rPr lang="es-MX" dirty="0"/>
            </a:br>
            <a:r>
              <a:rPr lang="es-MX" dirty="0"/>
              <a:t>EXAMPLE #2</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Content Placeholder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01950" y="1881722"/>
            <a:ext cx="5486400" cy="3085031"/>
          </a:xfrm>
        </p:spPr>
      </p:pic>
      <p:pic>
        <p:nvPicPr>
          <p:cNvPr id="9" name="Imagen 8">
            <a:hlinkClick r:id="rId6" action="ppaction://hlinksldjump"/>
            <a:extLst>
              <a:ext uri="{FF2B5EF4-FFF2-40B4-BE49-F238E27FC236}">
                <a16:creationId xmlns:a16="http://schemas.microsoft.com/office/drawing/2014/main" id="{298377F4-BF19-4596-97EE-BF2A88A71F9C}"/>
              </a:ext>
            </a:extLst>
          </p:cNvPr>
          <p:cNvPicPr>
            <a:picLocks noChangeAspect="1"/>
          </p:cNvPicPr>
          <p:nvPr/>
        </p:nvPicPr>
        <p:blipFill>
          <a:blip r:embed="rId7"/>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842064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55309" cy="4601183"/>
          </a:xfrm>
        </p:spPr>
        <p:txBody>
          <a:bodyPr/>
          <a:lstStyle/>
          <a:p>
            <a:pPr algn="ctr"/>
            <a:r>
              <a:rPr lang="es-MX" dirty="0"/>
              <a:t>EXAMINATION</a:t>
            </a:r>
            <a:br>
              <a:rPr lang="es-MX" dirty="0"/>
            </a:br>
            <a:r>
              <a:rPr lang="es-MX" dirty="0"/>
              <a:t>EXAMPLE #3</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Content Placeholder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01950" y="1881950"/>
            <a:ext cx="5486400" cy="3084575"/>
          </a:xfrm>
        </p:spPr>
      </p:pic>
      <p:pic>
        <p:nvPicPr>
          <p:cNvPr id="9" name="Imagen 8">
            <a:hlinkClick r:id="rId6" action="ppaction://hlinksldjump"/>
            <a:extLst>
              <a:ext uri="{FF2B5EF4-FFF2-40B4-BE49-F238E27FC236}">
                <a16:creationId xmlns:a16="http://schemas.microsoft.com/office/drawing/2014/main" id="{22E5387E-9AB0-4649-94EC-FDA8CFB33F70}"/>
              </a:ext>
            </a:extLst>
          </p:cNvPr>
          <p:cNvPicPr>
            <a:picLocks noChangeAspect="1"/>
          </p:cNvPicPr>
          <p:nvPr/>
        </p:nvPicPr>
        <p:blipFill>
          <a:blip r:embed="rId7"/>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94340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55309" cy="4601183"/>
          </a:xfrm>
        </p:spPr>
        <p:txBody>
          <a:bodyPr/>
          <a:lstStyle/>
          <a:p>
            <a:pPr algn="ctr"/>
            <a:r>
              <a:rPr lang="es-MX" dirty="0"/>
              <a:t>EXAMINATION</a:t>
            </a:r>
            <a:br>
              <a:rPr lang="es-MX" dirty="0"/>
            </a:br>
            <a:r>
              <a:rPr lang="es-MX" dirty="0"/>
              <a:t>EXAMPLE #4</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Content Placeholder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01950" y="1881950"/>
            <a:ext cx="5486400" cy="3084575"/>
          </a:xfrm>
        </p:spPr>
      </p:pic>
      <p:pic>
        <p:nvPicPr>
          <p:cNvPr id="9" name="Imagen 8">
            <a:hlinkClick r:id="rId6" action="ppaction://hlinksldjump"/>
            <a:extLst>
              <a:ext uri="{FF2B5EF4-FFF2-40B4-BE49-F238E27FC236}">
                <a16:creationId xmlns:a16="http://schemas.microsoft.com/office/drawing/2014/main" id="{00378BD4-13F6-42DC-87FF-15C844216920}"/>
              </a:ext>
            </a:extLst>
          </p:cNvPr>
          <p:cNvPicPr>
            <a:picLocks noChangeAspect="1"/>
          </p:cNvPicPr>
          <p:nvPr/>
        </p:nvPicPr>
        <p:blipFill>
          <a:blip r:embed="rId7"/>
          <a:stretch>
            <a:fillRect/>
          </a:stretch>
        </p:blipFill>
        <p:spPr>
          <a:xfrm>
            <a:off x="986052" y="6132813"/>
            <a:ext cx="554784" cy="554784"/>
          </a:xfrm>
          <a:prstGeom prst="rect">
            <a:avLst/>
          </a:prstGeom>
        </p:spPr>
      </p:pic>
    </p:spTree>
    <p:extLst>
      <p:ext uri="{BB962C8B-B14F-4D97-AF65-F5344CB8AC3E}">
        <p14:creationId xmlns:p14="http://schemas.microsoft.com/office/powerpoint/2010/main" val="64632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sp>
        <p:nvSpPr>
          <p:cNvPr id="2" name="Título 1"/>
          <p:cNvSpPr>
            <a:spLocks noGrp="1"/>
          </p:cNvSpPr>
          <p:nvPr>
            <p:ph type="title"/>
          </p:nvPr>
        </p:nvSpPr>
        <p:spPr>
          <a:xfrm>
            <a:off x="0" y="1123838"/>
            <a:ext cx="2526889" cy="4601183"/>
          </a:xfrm>
        </p:spPr>
        <p:txBody>
          <a:bodyPr>
            <a:normAutofit/>
          </a:bodyPr>
          <a:lstStyle/>
          <a:p>
            <a:pPr algn="ctr"/>
            <a:br>
              <a:rPr lang="en-US" sz="2800" b="1" dirty="0"/>
            </a:br>
            <a:r>
              <a:rPr lang="en-US" sz="4800" b="1" dirty="0">
                <a:effectLst>
                  <a:outerShdw blurRad="38100" dist="38100" dir="2700000" algn="tl">
                    <a:srgbClr val="000000">
                      <a:alpha val="43137"/>
                    </a:srgbClr>
                  </a:outerShdw>
                </a:effectLst>
              </a:rPr>
              <a:t>DAY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THREE</a:t>
            </a:r>
            <a:endParaRPr lang="es-MX" sz="48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pPr marL="0" indent="0">
              <a:lnSpc>
                <a:spcPct val="100000"/>
              </a:lnSpc>
              <a:spcBef>
                <a:spcPts val="0"/>
              </a:spcBef>
              <a:buNone/>
            </a:pPr>
            <a:r>
              <a:rPr lang="es-MX" sz="2100" b="1" dirty="0">
                <a:solidFill>
                  <a:schemeClr val="tx1"/>
                </a:solidFill>
                <a:latin typeface="Arial" panose="020B0604020202020204" pitchFamily="34" charset="0"/>
                <a:cs typeface="Arial" panose="020B0604020202020204" pitchFamily="34" charset="0"/>
              </a:rPr>
              <a:t>OVERVIEW</a:t>
            </a:r>
          </a:p>
          <a:p>
            <a:pPr marL="0" indent="0">
              <a:lnSpc>
                <a:spcPct val="100000"/>
              </a:lnSpc>
              <a:spcBef>
                <a:spcPts val="0"/>
              </a:spcBef>
              <a:buNone/>
            </a:pPr>
            <a:endParaRPr lang="es-MX" sz="21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r>
              <a:rPr lang="es-MX" sz="2100" dirty="0">
                <a:solidFill>
                  <a:schemeClr val="tx1"/>
                </a:solidFill>
                <a:latin typeface="Arial" panose="020B0604020202020204" pitchFamily="34" charset="0"/>
                <a:cs typeface="Arial" panose="020B0604020202020204" pitchFamily="34" charset="0"/>
              </a:rPr>
              <a:t>In </a:t>
            </a:r>
            <a:r>
              <a:rPr lang="es-MX" sz="2100" dirty="0" err="1">
                <a:solidFill>
                  <a:schemeClr val="tx1"/>
                </a:solidFill>
                <a:latin typeface="Arial" panose="020B0604020202020204" pitchFamily="34" charset="0"/>
                <a:cs typeface="Arial" panose="020B0604020202020204" pitchFamily="34" charset="0"/>
              </a:rPr>
              <a:t>this</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day</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the</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topics</a:t>
            </a:r>
            <a:r>
              <a:rPr lang="es-MX" sz="2100" dirty="0">
                <a:solidFill>
                  <a:schemeClr val="tx1"/>
                </a:solidFill>
                <a:latin typeface="Arial" panose="020B0604020202020204" pitchFamily="34" charset="0"/>
                <a:cs typeface="Arial" panose="020B0604020202020204" pitchFamily="34" charset="0"/>
              </a:rPr>
              <a:t> are </a:t>
            </a:r>
            <a:r>
              <a:rPr lang="es-MX" sz="2100" dirty="0" err="1">
                <a:solidFill>
                  <a:schemeClr val="tx1"/>
                </a:solidFill>
                <a:latin typeface="Arial" panose="020B0604020202020204" pitchFamily="34" charset="0"/>
                <a:cs typeface="Arial" panose="020B0604020202020204" pitchFamily="34" charset="0"/>
              </a:rPr>
              <a:t>about</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reporting</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principles</a:t>
            </a:r>
            <a:r>
              <a:rPr lang="es-MX" sz="2100" dirty="0">
                <a:solidFill>
                  <a:schemeClr val="tx1"/>
                </a:solidFill>
                <a:latin typeface="Arial" panose="020B0604020202020204" pitchFamily="34" charset="0"/>
                <a:cs typeface="Arial" panose="020B0604020202020204" pitchFamily="34" charset="0"/>
              </a:rPr>
              <a:t> and </a:t>
            </a:r>
            <a:r>
              <a:rPr lang="es-MX" sz="2100" dirty="0" err="1">
                <a:solidFill>
                  <a:schemeClr val="tx1"/>
                </a:solidFill>
                <a:latin typeface="Arial" panose="020B0604020202020204" pitchFamily="34" charset="0"/>
                <a:cs typeface="Arial" panose="020B0604020202020204" pitchFamily="34" charset="0"/>
              </a:rPr>
              <a:t>claims</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adjustments</a:t>
            </a:r>
            <a:r>
              <a:rPr lang="es-MX" sz="2100" dirty="0">
                <a:solidFill>
                  <a:schemeClr val="tx1"/>
                </a:solidFill>
                <a:latin typeface="Arial" panose="020B0604020202020204" pitchFamily="34" charset="0"/>
                <a:cs typeface="Arial" panose="020B0604020202020204" pitchFamily="34" charset="0"/>
              </a:rPr>
              <a:t>, and </a:t>
            </a:r>
            <a:r>
              <a:rPr lang="es-MX" sz="2100" dirty="0" err="1">
                <a:solidFill>
                  <a:schemeClr val="tx1"/>
                </a:solidFill>
                <a:latin typeface="Arial" panose="020B0604020202020204" pitchFamily="34" charset="0"/>
                <a:cs typeface="Arial" panose="020B0604020202020204" pitchFamily="34" charset="0"/>
              </a:rPr>
              <a:t>the</a:t>
            </a:r>
            <a:r>
              <a:rPr lang="es-MX" sz="2100" dirty="0">
                <a:solidFill>
                  <a:schemeClr val="tx1"/>
                </a:solidFill>
                <a:latin typeface="Arial" panose="020B0604020202020204" pitchFamily="34" charset="0"/>
                <a:cs typeface="Arial" panose="020B0604020202020204" pitchFamily="34" charset="0"/>
              </a:rPr>
              <a:t> role of </a:t>
            </a:r>
            <a:r>
              <a:rPr lang="es-MX" sz="2100" dirty="0" err="1">
                <a:solidFill>
                  <a:schemeClr val="tx1"/>
                </a:solidFill>
                <a:latin typeface="Arial" panose="020B0604020202020204" pitchFamily="34" charset="0"/>
                <a:cs typeface="Arial" panose="020B0604020202020204" pitchFamily="34" charset="0"/>
              </a:rPr>
              <a:t>the</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surveyor</a:t>
            </a:r>
            <a:r>
              <a:rPr lang="es-MX" sz="2100" dirty="0">
                <a:solidFill>
                  <a:schemeClr val="tx1"/>
                </a:solidFill>
                <a:latin typeface="Arial" panose="020B0604020202020204" pitchFamily="34" charset="0"/>
                <a:cs typeface="Arial" panose="020B0604020202020204" pitchFamily="34" charset="0"/>
              </a:rPr>
              <a:t> in </a:t>
            </a:r>
            <a:r>
              <a:rPr lang="es-MX" sz="2100" dirty="0" err="1">
                <a:solidFill>
                  <a:schemeClr val="tx1"/>
                </a:solidFill>
                <a:latin typeface="Arial" panose="020B0604020202020204" pitchFamily="34" charset="0"/>
                <a:cs typeface="Arial" panose="020B0604020202020204" pitchFamily="34" charset="0"/>
              </a:rPr>
              <a:t>them</a:t>
            </a:r>
            <a:r>
              <a:rPr lang="es-MX" sz="2100" dirty="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buNone/>
            </a:pPr>
            <a:endParaRPr lang="es-MX" sz="2100" b="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r>
              <a:rPr lang="es-MX" sz="2100" b="1" dirty="0">
                <a:solidFill>
                  <a:schemeClr val="tx1"/>
                </a:solidFill>
                <a:latin typeface="Arial" panose="020B0604020202020204" pitchFamily="34" charset="0"/>
                <a:cs typeface="Arial" panose="020B0604020202020204" pitchFamily="34" charset="0"/>
              </a:rPr>
              <a:t>MATERIAL REFERENCES</a:t>
            </a:r>
          </a:p>
          <a:p>
            <a:pPr marL="0" indent="0">
              <a:lnSpc>
                <a:spcPct val="100000"/>
              </a:lnSpc>
              <a:spcBef>
                <a:spcPts val="0"/>
              </a:spcBef>
              <a:buNone/>
            </a:pPr>
            <a:endParaRPr lang="es-MX" sz="21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r>
              <a:rPr lang="es-MX" sz="2100" i="1" dirty="0" err="1">
                <a:solidFill>
                  <a:schemeClr val="tx1"/>
                </a:solidFill>
                <a:latin typeface="Arial" panose="020B0604020202020204" pitchFamily="34" charset="0"/>
                <a:cs typeface="Arial" panose="020B0604020202020204" pitchFamily="34" charset="0"/>
              </a:rPr>
              <a:t>Capt</a:t>
            </a:r>
            <a:r>
              <a:rPr lang="es-MX" sz="2100" i="1" dirty="0">
                <a:solidFill>
                  <a:schemeClr val="tx1"/>
                </a:solidFill>
                <a:latin typeface="Arial" panose="020B0604020202020204" pitchFamily="34" charset="0"/>
                <a:cs typeface="Arial" panose="020B0604020202020204" pitchFamily="34" charset="0"/>
              </a:rPr>
              <a:t>. C.B. Thompson</a:t>
            </a:r>
            <a:r>
              <a:rPr lang="es-MX" sz="2100" dirty="0">
                <a:solidFill>
                  <a:schemeClr val="tx1"/>
                </a:solidFill>
                <a:latin typeface="Arial" panose="020B0604020202020204" pitchFamily="34" charset="0"/>
                <a:cs typeface="Arial" panose="020B0604020202020204" pitchFamily="34" charset="0"/>
              </a:rPr>
              <a:t>, </a:t>
            </a:r>
            <a:r>
              <a:rPr lang="es-MX" sz="2100" b="1" dirty="0">
                <a:solidFill>
                  <a:schemeClr val="tx1"/>
                </a:solidFill>
                <a:latin typeface="Arial" panose="020B0604020202020204" pitchFamily="34" charset="0"/>
                <a:cs typeface="Arial" panose="020B0604020202020204" pitchFamily="34" charset="0"/>
              </a:rPr>
              <a:t>SURVEYING MARINE DAMAGE</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Edited</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by</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Witherby</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Publishers</a:t>
            </a:r>
            <a:r>
              <a:rPr lang="es-MX" sz="2100" dirty="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buNone/>
            </a:pPr>
            <a:endParaRPr lang="es-MX" sz="21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r>
              <a:rPr lang="es-MX" sz="2100" i="1" dirty="0">
                <a:solidFill>
                  <a:schemeClr val="tx1"/>
                </a:solidFill>
                <a:latin typeface="Arial" panose="020B0604020202020204" pitchFamily="34" charset="0"/>
                <a:cs typeface="Arial" panose="020B0604020202020204" pitchFamily="34" charset="0"/>
              </a:rPr>
              <a:t>R.A. </a:t>
            </a:r>
            <a:r>
              <a:rPr lang="es-MX" sz="2100" i="1" dirty="0" err="1">
                <a:solidFill>
                  <a:schemeClr val="tx1"/>
                </a:solidFill>
                <a:latin typeface="Arial" panose="020B0604020202020204" pitchFamily="34" charset="0"/>
                <a:cs typeface="Arial" panose="020B0604020202020204" pitchFamily="34" charset="0"/>
              </a:rPr>
              <a:t>Cady</a:t>
            </a:r>
            <a:r>
              <a:rPr lang="es-MX" sz="2100" dirty="0">
                <a:solidFill>
                  <a:schemeClr val="tx1"/>
                </a:solidFill>
                <a:latin typeface="Arial" panose="020B0604020202020204" pitchFamily="34" charset="0"/>
                <a:cs typeface="Arial" panose="020B0604020202020204" pitchFamily="34" charset="0"/>
              </a:rPr>
              <a:t>, </a:t>
            </a:r>
            <a:r>
              <a:rPr lang="es-MX" sz="2100" b="1" dirty="0">
                <a:solidFill>
                  <a:schemeClr val="tx1"/>
                </a:solidFill>
                <a:latin typeface="Arial" panose="020B0604020202020204" pitchFamily="34" charset="0"/>
                <a:cs typeface="Arial" panose="020B0604020202020204" pitchFamily="34" charset="0"/>
              </a:rPr>
              <a:t>MARINE SURVEY PRACTICE COMPENDIUM</a:t>
            </a:r>
            <a:r>
              <a:rPr lang="es-MX" sz="2100" dirty="0">
                <a:solidFill>
                  <a:schemeClr val="tx1"/>
                </a:solidFill>
                <a:latin typeface="Arial" panose="020B0604020202020204" pitchFamily="34" charset="0"/>
                <a:cs typeface="Arial" panose="020B0604020202020204" pitchFamily="34" charset="0"/>
              </a:rPr>
              <a:t>.</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2" y="302784"/>
            <a:ext cx="2583012" cy="27589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4394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67835" cy="4601183"/>
          </a:xfrm>
        </p:spPr>
        <p:txBody>
          <a:bodyPr/>
          <a:lstStyle/>
          <a:p>
            <a:pPr algn="ctr"/>
            <a:r>
              <a:rPr lang="es-MX" dirty="0"/>
              <a:t>EXAMINATION</a:t>
            </a:r>
            <a:br>
              <a:rPr lang="es-MX" dirty="0"/>
            </a:br>
            <a:r>
              <a:rPr lang="es-MX" dirty="0"/>
              <a:t>EXAMPLE #5</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9" name="Content Placeholder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01950" y="1881950"/>
            <a:ext cx="5486400" cy="3084575"/>
          </a:xfrm>
        </p:spPr>
      </p:pic>
      <p:pic>
        <p:nvPicPr>
          <p:cNvPr id="8" name="Imagen 7">
            <a:hlinkClick r:id="rId6" action="ppaction://hlinksldjump"/>
            <a:extLst>
              <a:ext uri="{FF2B5EF4-FFF2-40B4-BE49-F238E27FC236}">
                <a16:creationId xmlns:a16="http://schemas.microsoft.com/office/drawing/2014/main" id="{0EE12E76-4B34-4BAD-BD88-2253EE4311B1}"/>
              </a:ext>
            </a:extLst>
          </p:cNvPr>
          <p:cNvPicPr>
            <a:picLocks noChangeAspect="1"/>
          </p:cNvPicPr>
          <p:nvPr/>
        </p:nvPicPr>
        <p:blipFill>
          <a:blip r:embed="rId7"/>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513477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55310" cy="4601183"/>
          </a:xfrm>
        </p:spPr>
        <p:txBody>
          <a:bodyPr/>
          <a:lstStyle/>
          <a:p>
            <a:pPr algn="ctr"/>
            <a:r>
              <a:rPr lang="es-MX" dirty="0"/>
              <a:t>EXAMINATION</a:t>
            </a:r>
            <a:br>
              <a:rPr lang="es-MX" dirty="0"/>
            </a:br>
            <a:r>
              <a:rPr lang="es-MX" dirty="0"/>
              <a:t>EXAMPLE #6</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Content Placeholder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01950" y="1881950"/>
            <a:ext cx="5486400" cy="3084575"/>
          </a:xfrm>
        </p:spPr>
      </p:pic>
      <p:pic>
        <p:nvPicPr>
          <p:cNvPr id="9" name="Imagen 8">
            <a:hlinkClick r:id="rId6" action="ppaction://hlinksldjump"/>
            <a:extLst>
              <a:ext uri="{FF2B5EF4-FFF2-40B4-BE49-F238E27FC236}">
                <a16:creationId xmlns:a16="http://schemas.microsoft.com/office/drawing/2014/main" id="{6E5DD5A0-6133-48F4-A0C2-CB238643DB19}"/>
              </a:ext>
            </a:extLst>
          </p:cNvPr>
          <p:cNvPicPr>
            <a:picLocks noChangeAspect="1"/>
          </p:cNvPicPr>
          <p:nvPr/>
        </p:nvPicPr>
        <p:blipFill>
          <a:blip r:embed="rId7"/>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578688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83711" cy="4601183"/>
          </a:xfrm>
        </p:spPr>
        <p:txBody>
          <a:bodyPr>
            <a:normAutofit/>
          </a:bodyPr>
          <a:lstStyle/>
          <a:p>
            <a:pPr algn="ctr"/>
            <a:br>
              <a:rPr lang="es-MX" dirty="0"/>
            </a:br>
            <a:r>
              <a:rPr lang="es-MX" dirty="0"/>
              <a:t>PRINCIPLES OF SURVEYING AND REPORTING</a:t>
            </a:r>
            <a:br>
              <a:rPr lang="es-MX" dirty="0"/>
            </a:br>
            <a:br>
              <a:rPr lang="es-MX" dirty="0"/>
            </a:br>
            <a:r>
              <a:rPr lang="en-US" sz="2400" b="1" dirty="0">
                <a:solidFill>
                  <a:schemeClr val="bg1"/>
                </a:solidFill>
                <a:effectLst>
                  <a:outerShdw blurRad="38100" dist="38100" dir="2700000" algn="tl">
                    <a:srgbClr val="000000">
                      <a:alpha val="43137"/>
                    </a:srgbClr>
                  </a:outerShdw>
                </a:effectLst>
              </a:rPr>
              <a:t>CASUALTY ENQUIRIES - SURVEY AND INVESTIGATION</a:t>
            </a:r>
            <a:endParaRPr lang="es-MX" sz="2400" b="1" dirty="0">
              <a:solidFill>
                <a:schemeClr val="bg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2711302" y="754913"/>
            <a:ext cx="5677049" cy="5358808"/>
          </a:xfrm>
        </p:spPr>
        <p:txBody>
          <a:bodyPr>
            <a:noAutofit/>
          </a:bodyPr>
          <a:lstStyle/>
          <a:p>
            <a:pPr marL="0" indent="0" algn="just">
              <a:buNone/>
            </a:pPr>
            <a:r>
              <a:rPr lang="en-US" sz="2100" dirty="0">
                <a:solidFill>
                  <a:schemeClr val="tx1"/>
                </a:solidFill>
              </a:rPr>
              <a:t>An enquiry into any casualty involving property may have at least three facets, and it is frequently necessary to consider at least two of them in each case. They are :</a:t>
            </a:r>
          </a:p>
          <a:p>
            <a:pPr marL="457200" indent="-457200" algn="just">
              <a:buFont typeface="+mj-lt"/>
              <a:buAutoNum type="arabicParenR"/>
            </a:pPr>
            <a:r>
              <a:rPr lang="en-US" sz="2100" b="1" dirty="0">
                <a:solidFill>
                  <a:schemeClr val="tx1"/>
                </a:solidFill>
              </a:rPr>
              <a:t>to ascertain the nature, extent and cause of damage or loss</a:t>
            </a:r>
          </a:p>
          <a:p>
            <a:pPr marL="457200" indent="-457200" algn="just">
              <a:buFont typeface="+mj-lt"/>
              <a:buAutoNum type="arabicParenR"/>
            </a:pPr>
            <a:r>
              <a:rPr lang="en-US" sz="2100" b="1" dirty="0">
                <a:solidFill>
                  <a:schemeClr val="tx1"/>
                </a:solidFill>
              </a:rPr>
              <a:t>to determine who, if anyone, has a responsibility for meeting the cost of making good that damage or loss i.e. establishing liability</a:t>
            </a:r>
          </a:p>
          <a:p>
            <a:pPr marL="457200" indent="-457200" algn="just">
              <a:buFont typeface="+mj-lt"/>
              <a:buAutoNum type="arabicParenR"/>
            </a:pPr>
            <a:r>
              <a:rPr lang="en-US" sz="2100" b="1" dirty="0">
                <a:solidFill>
                  <a:schemeClr val="tx1"/>
                </a:solidFill>
              </a:rPr>
              <a:t>when there is a statutory requirement for the enquiry, to ascertain the facts to determine whether punitive steps should be taken against any of those involved.</a:t>
            </a:r>
            <a:endParaRPr lang="es-MX" sz="2100" b="1"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AFD7F902-28EE-4D4B-AFDB-13BDB0023250}"/>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887047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SURVEYS AND REPORTS IN MARINE INSURANCE CLAIMS</a:t>
            </a:r>
          </a:p>
        </p:txBody>
      </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There are now basically two different ways in which an underwriter may handle a claim.</a:t>
            </a:r>
          </a:p>
          <a:p>
            <a:pPr marL="0" indent="0" algn="just">
              <a:buNone/>
            </a:pPr>
            <a:r>
              <a:rPr lang="en-US" sz="2100" dirty="0">
                <a:solidFill>
                  <a:schemeClr val="tx1"/>
                </a:solidFill>
              </a:rPr>
              <a:t>The traditional procedure is to start by appointing a surveyor, following notification of a loss, to survey and report. This appointment may be by direct instructions from the underwriter, through the broker or may follow a survey request from a consignee to a survey agent such as a Lloyd's Agent.</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6E5650C7-6987-4D65-8931-A9EBA8AE76CF}"/>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562442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SURVEYS AND REPORTS IN MARINE INSURANCE CLAIMS</a:t>
            </a:r>
          </a:p>
        </p:txBody>
      </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The survey report will be received by the underwriter and unless the claim is a relatively small one the report will usually then be passed, in the case of a hull claim, to the appointed average adjuster or, if a cargo claim, to the underwriter's own claims adjuster. The role of these adjusters is to determine whether the claim is recoverable under the policy and, if so, then the amount of the settlement due to the assured.</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A49ED009-74E9-4010-89B4-3DD4A81658D5}"/>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272718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SURVEYS AND REPORTS IN MARINE INSURANCE CLAIMS</a:t>
            </a:r>
          </a:p>
        </p:txBody>
      </p:sp>
      <p:sp>
        <p:nvSpPr>
          <p:cNvPr id="3" name="Marcador de contenido 2"/>
          <p:cNvSpPr>
            <a:spLocks noGrp="1"/>
          </p:cNvSpPr>
          <p:nvPr>
            <p:ph idx="1"/>
          </p:nvPr>
        </p:nvSpPr>
        <p:spPr/>
        <p:txBody>
          <a:bodyPr>
            <a:noAutofit/>
          </a:bodyPr>
          <a:lstStyle/>
          <a:p>
            <a:pPr marL="0" indent="0" algn="just">
              <a:buNone/>
            </a:pPr>
            <a:r>
              <a:rPr lang="en-US" sz="2100" dirty="0">
                <a:solidFill>
                  <a:schemeClr val="tx1"/>
                </a:solidFill>
              </a:rPr>
              <a:t>If there are grounds for seeking a recovery against a third party the underwriter will usually then pass the documents to a lawyer, hull or cargo claims, or to a recovery agent, cargo claims only.</a:t>
            </a:r>
          </a:p>
          <a:p>
            <a:pPr marL="0" indent="0" algn="just">
              <a:buNone/>
            </a:pPr>
            <a:r>
              <a:rPr lang="en-US" sz="2100" dirty="0">
                <a:solidFill>
                  <a:schemeClr val="tx1"/>
                </a:solidFill>
              </a:rPr>
              <a:t>The alternative to the above procedures is for the underwriter, sometimes through the broker, at the outset. to appoint one firm, or occasionally an individual, to carry out the adjustment and often the third function of recovery agent.</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8F001952-DAEE-44E0-A8C9-9A5015CB50D1}"/>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634443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CARGO CLAIMS</a:t>
            </a:r>
          </a:p>
        </p:txBody>
      </p:sp>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3" name="Marcador de contenido 2"/>
          <p:cNvSpPr>
            <a:spLocks noGrp="1"/>
          </p:cNvSpPr>
          <p:nvPr>
            <p:ph idx="1"/>
          </p:nvPr>
        </p:nvSpPr>
        <p:spPr/>
        <p:txBody>
          <a:bodyPr>
            <a:noAutofit/>
          </a:bodyPr>
          <a:lstStyle/>
          <a:p>
            <a:pPr marL="0" indent="0" algn="just">
              <a:buNone/>
            </a:pPr>
            <a:r>
              <a:rPr lang="en-US" sz="2100" dirty="0">
                <a:solidFill>
                  <a:schemeClr val="tx1"/>
                </a:solidFill>
              </a:rPr>
              <a:t>As has already been pointed out the surveyor appointment will generally follow the notification of loss or damage by an assured or consignee to an underwriter or to a survey agent. Occasionally a consignee will appoint a surveyor without reference to these parties if, he is not in possession of an insurance policy or certificate.</a:t>
            </a:r>
          </a:p>
          <a:p>
            <a:pPr marL="0" indent="0" algn="just">
              <a:buNone/>
            </a:pPr>
            <a:r>
              <a:rPr lang="en-US" sz="2100" dirty="0">
                <a:solidFill>
                  <a:schemeClr val="tx1"/>
                </a:solidFill>
              </a:rPr>
              <a:t>Assuming that he has been instructed to perform the traditional role and has not been specifically instructed to look after the underwriter's interests, his duties, will be very much the same whether appointed by consignee, survey agent or underwriter. </a:t>
            </a: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0ED10DB7-F568-44CB-B776-51C6CE6BEE7B}"/>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217656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CARGO CLAIMS</a:t>
            </a:r>
          </a:p>
        </p:txBody>
      </p:sp>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3" name="Marcador de contenido 2"/>
          <p:cNvSpPr>
            <a:spLocks noGrp="1"/>
          </p:cNvSpPr>
          <p:nvPr>
            <p:ph idx="1"/>
          </p:nvPr>
        </p:nvSpPr>
        <p:spPr/>
        <p:txBody>
          <a:bodyPr>
            <a:normAutofit/>
          </a:bodyPr>
          <a:lstStyle/>
          <a:p>
            <a:pPr marL="0" indent="0" algn="just">
              <a:buNone/>
            </a:pPr>
            <a:endParaRPr lang="en-US" sz="2100" dirty="0">
              <a:solidFill>
                <a:schemeClr val="tx1"/>
              </a:solidFill>
            </a:endParaRPr>
          </a:p>
          <a:p>
            <a:pPr marL="0" indent="0" algn="just">
              <a:buNone/>
            </a:pPr>
            <a:r>
              <a:rPr lang="en-US" sz="2100" dirty="0">
                <a:solidFill>
                  <a:schemeClr val="tx1"/>
                </a:solidFill>
              </a:rPr>
              <a:t>If, the surveyor knows that in due course he will be required to adjust the claim or pursue recoveries he will probably make more extensive enquiries and give some thought to these later requirements at the time of survey, but otherwise they will not affect his conduct of the survey.</a:t>
            </a:r>
          </a:p>
          <a:p>
            <a:pPr marL="0" indent="0" algn="just">
              <a:buNone/>
            </a:pPr>
            <a:endParaRPr lang="en-US" sz="2100" dirty="0">
              <a:solidFill>
                <a:schemeClr val="tx1"/>
              </a:solidFill>
            </a:endParaRPr>
          </a:p>
          <a:p>
            <a:pPr marL="0" indent="0" algn="just">
              <a:buNone/>
            </a:pPr>
            <a:r>
              <a:rPr lang="en-US" sz="2100" dirty="0">
                <a:solidFill>
                  <a:schemeClr val="tx1"/>
                </a:solidFill>
              </a:rPr>
              <a:t>One of the surveyor's secondary roles is usually to advise the consignee on claims procedure if he needs it even though the latter should look primarily to his insurance broker, if he has one, or if the business is placed direct, to the underwriter, if he is a local one.</a:t>
            </a:r>
          </a:p>
          <a:p>
            <a:pPr marL="0" indent="0" algn="just">
              <a:buNone/>
            </a:pPr>
            <a:endParaRPr lang="es-MX" b="1" dirty="0"/>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026DF434-0BF9-4196-9AD6-F176711C37B8}"/>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556280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CARGO CLAIMS</a:t>
            </a:r>
          </a:p>
        </p:txBody>
      </p:sp>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If he is the consignee of, a CIF shipment he may not have a broker or an underwriter to whom he can turn but if the surveyor was appointed by a survey agent then this parry should be able to assist him.</a:t>
            </a:r>
          </a:p>
          <a:p>
            <a:pPr marL="0" indent="0" algn="just">
              <a:buNone/>
            </a:pPr>
            <a:r>
              <a:rPr lang="en-US" sz="2100" dirty="0">
                <a:solidFill>
                  <a:schemeClr val="tx1"/>
                </a:solidFill>
              </a:rPr>
              <a:t>The insurance certificate usually has a claims procedure clause in it and this should give the consignee much of the information that he requires.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9B2ABB02-BA63-4793-BD8B-3AE529B5E609}"/>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176665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CARGO CLAIMS</a:t>
            </a:r>
          </a:p>
        </p:txBody>
      </p:sp>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Whether to arrange survey upon first notification, or whether to await certain action being taken by the consignee, is for the surveyor's judgment in the circumstances. He must also judge whether to encourage or dissuade the consignee from taking any action with the goods prior to survey, particularly in the case where the surveyor may be unable to attend prompt survey himself. </a:t>
            </a:r>
          </a:p>
          <a:p>
            <a:pPr marL="0" indent="0" algn="just">
              <a:buNone/>
            </a:pPr>
            <a:endParaRPr lang="en-US" sz="2100" dirty="0">
              <a:solidFill>
                <a:schemeClr val="tx1"/>
              </a:solidFill>
            </a:endParaRPr>
          </a:p>
          <a:p>
            <a:pPr marL="0" indent="0" algn="just">
              <a:buNone/>
            </a:pPr>
            <a:r>
              <a:rPr lang="en-US" sz="2100" dirty="0">
                <a:solidFill>
                  <a:schemeClr val="tx1"/>
                </a:solidFill>
              </a:rPr>
              <a:t>However, he should not overlook the importance of giving the carrier or other third parry the opportunity of attending promptly if, he so wishes.</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D69AB848-6B38-4F2F-B048-596B62F54E1E}"/>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885728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sp>
        <p:nvSpPr>
          <p:cNvPr id="2" name="Título 1"/>
          <p:cNvSpPr>
            <a:spLocks noGrp="1"/>
          </p:cNvSpPr>
          <p:nvPr>
            <p:ph type="title"/>
          </p:nvPr>
        </p:nvSpPr>
        <p:spPr>
          <a:xfrm>
            <a:off x="0" y="1123838"/>
            <a:ext cx="2526889" cy="4601183"/>
          </a:xfrm>
        </p:spPr>
        <p:txBody>
          <a:bodyPr>
            <a:normAutofit/>
          </a:bodyPr>
          <a:lstStyle/>
          <a:p>
            <a:pPr algn="ctr"/>
            <a:br>
              <a:rPr lang="en-US" sz="2800" b="1" dirty="0"/>
            </a:br>
            <a:r>
              <a:rPr lang="en-US" sz="4800" b="1" dirty="0">
                <a:effectLst>
                  <a:outerShdw blurRad="38100" dist="38100" dir="2700000" algn="tl">
                    <a:srgbClr val="000000">
                      <a:alpha val="43137"/>
                    </a:srgbClr>
                  </a:outerShdw>
                </a:effectLst>
              </a:rPr>
              <a:t>INDEX</a:t>
            </a:r>
            <a:endParaRPr lang="es-MX" sz="4800" b="1"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2" y="302784"/>
            <a:ext cx="2583012" cy="2758916"/>
          </a:xfrm>
          <a:prstGeom prst="rect">
            <a:avLst/>
          </a:prstGeom>
          <a:ln>
            <a:noFill/>
          </a:ln>
          <a:effectLst>
            <a:outerShdw blurRad="292100" dist="139700" dir="2700000" algn="tl" rotWithShape="0">
              <a:srgbClr val="333333">
                <a:alpha val="65000"/>
              </a:srgbClr>
            </a:outerShdw>
          </a:effectLst>
        </p:spPr>
      </p:pic>
      <p:sp>
        <p:nvSpPr>
          <p:cNvPr id="8" name="7 CuadroTexto"/>
          <p:cNvSpPr txBox="1"/>
          <p:nvPr/>
        </p:nvSpPr>
        <p:spPr>
          <a:xfrm>
            <a:off x="2833351" y="1081826"/>
            <a:ext cx="5889543" cy="353943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itchFamily="34" charset="0"/>
                <a:cs typeface="Arial" pitchFamily="34" charset="0"/>
                <a:hlinkClick r:id="rId5" action="ppaction://hlinksldjump"/>
              </a:rPr>
              <a:t>PRINCIPLES OF SURVEYING AND REPORTING</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6" action="ppaction://hlinksldjump"/>
              </a:rPr>
              <a:t>DISTINCTION BETWEEN COMMERCIAL AND NON-COMERCIAL CLAIMS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7" action="ppaction://hlinksldjump"/>
              </a:rPr>
              <a:t>APPENDIX B SURVERYOR EYE</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8" action="ppaction://hlinksldjump"/>
              </a:rPr>
              <a:t>EXAMINATION EXAMPLES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9" action="ppaction://hlinksldjump"/>
              </a:rPr>
              <a:t>CASUALTY ENQUIRIES - SURVEY AND INVESTIGATION </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0" action="ppaction://hlinksldjump"/>
              </a:rPr>
              <a:t>SURVEYS AND REPORTS IN MARINE INSURANCE CLAIMS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1" action="ppaction://hlinksldjump"/>
              </a:rPr>
              <a:t>CARGO CLAIMS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2" action="ppaction://hlinksldjump"/>
              </a:rPr>
              <a:t>QUANTIFYING LOSSES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3" action="ppaction://hlinksldjump"/>
              </a:rPr>
              <a:t>IMPORTANT STATEMENT IN REPORTS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4" action="ppaction://hlinksldjump"/>
              </a:rPr>
              <a:t>REPORTS: CONTENTS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5" action="ppaction://hlinksldjump"/>
              </a:rPr>
              <a:t>REPORTS: STANDARD FORMS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6" action="ppaction://hlinksldjump"/>
              </a:rPr>
              <a:t>REPORTS ON-HIRE / OFF-HIRE</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7" action="ppaction://hlinksldjump"/>
              </a:rPr>
              <a:t>REPORT ON CONTAINER DAMAGE</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8" action="ppaction://hlinksldjump"/>
              </a:rPr>
              <a:t>REPORTS: CARGO CLAIMS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9" action="ppaction://hlinksldjump"/>
              </a:rPr>
              <a:t>REPORTS:NARRATIVE REPORTS</a:t>
            </a:r>
            <a:endParaRPr lang="es-MX" sz="1400" dirty="0">
              <a:latin typeface="Arial" pitchFamily="34" charset="0"/>
              <a:cs typeface="Arial" pitchFamily="34" charset="0"/>
            </a:endParaRPr>
          </a:p>
        </p:txBody>
      </p:sp>
      <p:pic>
        <p:nvPicPr>
          <p:cNvPr id="3" name="Imagen 2">
            <a:extLst>
              <a:ext uri="{FF2B5EF4-FFF2-40B4-BE49-F238E27FC236}">
                <a16:creationId xmlns:a16="http://schemas.microsoft.com/office/drawing/2014/main" id="{82AF1B48-5681-454A-B074-FBC6EF2098AF}"/>
              </a:ext>
            </a:extLst>
          </p:cNvPr>
          <p:cNvPicPr>
            <a:picLocks noChangeAspect="1"/>
          </p:cNvPicPr>
          <p:nvPr/>
        </p:nvPicPr>
        <p:blipFill>
          <a:blip r:embed="rId20"/>
          <a:stretch>
            <a:fillRect/>
          </a:stretch>
        </p:blipFill>
        <p:spPr>
          <a:xfrm>
            <a:off x="4153524" y="302784"/>
            <a:ext cx="554784" cy="554784"/>
          </a:xfrm>
          <a:prstGeom prst="rect">
            <a:avLst/>
          </a:prstGeom>
        </p:spPr>
      </p:pic>
      <p:sp>
        <p:nvSpPr>
          <p:cNvPr id="9" name="6 CuadroTexto">
            <a:extLst>
              <a:ext uri="{FF2B5EF4-FFF2-40B4-BE49-F238E27FC236}">
                <a16:creationId xmlns:a16="http://schemas.microsoft.com/office/drawing/2014/main" id="{3DB4A338-3BF4-4DBA-9E79-9A1364DCE294}"/>
              </a:ext>
            </a:extLst>
          </p:cNvPr>
          <p:cNvSpPr txBox="1"/>
          <p:nvPr/>
        </p:nvSpPr>
        <p:spPr>
          <a:xfrm>
            <a:off x="4745908" y="364763"/>
            <a:ext cx="1039195" cy="369332"/>
          </a:xfrm>
          <a:prstGeom prst="rect">
            <a:avLst/>
          </a:prstGeom>
          <a:noFill/>
        </p:spPr>
        <p:txBody>
          <a:bodyPr wrap="none" rtlCol="0">
            <a:spAutoFit/>
          </a:bodyPr>
          <a:lstStyle/>
          <a:p>
            <a:r>
              <a:rPr lang="es-MX" b="1" dirty="0"/>
              <a:t>I N D E X</a:t>
            </a:r>
          </a:p>
        </p:txBody>
      </p:sp>
      <p:pic>
        <p:nvPicPr>
          <p:cNvPr id="10" name="Imagen 9">
            <a:hlinkClick r:id="rId21" action="ppaction://hlinksldjump"/>
            <a:extLst>
              <a:ext uri="{FF2B5EF4-FFF2-40B4-BE49-F238E27FC236}">
                <a16:creationId xmlns:a16="http://schemas.microsoft.com/office/drawing/2014/main" id="{A16F39C0-089C-4F4A-967C-E5B1A6A8B806}"/>
              </a:ext>
            </a:extLst>
          </p:cNvPr>
          <p:cNvPicPr>
            <a:picLocks noChangeAspect="1"/>
          </p:cNvPicPr>
          <p:nvPr/>
        </p:nvPicPr>
        <p:blipFill>
          <a:blip r:embed="rId20"/>
          <a:stretch>
            <a:fillRect/>
          </a:stretch>
        </p:blipFill>
        <p:spPr>
          <a:xfrm>
            <a:off x="986052" y="6132813"/>
            <a:ext cx="554784" cy="554784"/>
          </a:xfrm>
          <a:prstGeom prst="rect">
            <a:avLst/>
          </a:prstGeom>
        </p:spPr>
      </p:pic>
    </p:spTree>
    <p:extLst>
      <p:ext uri="{BB962C8B-B14F-4D97-AF65-F5344CB8AC3E}">
        <p14:creationId xmlns:p14="http://schemas.microsoft.com/office/powerpoint/2010/main" val="890108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CARGO CLAIMS</a:t>
            </a:r>
          </a:p>
        </p:txBody>
      </p:sp>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As a general rule it must be said that it is always prudent and desirable to attend survey as soon as possible after the notification of the damage or loss because the consignee, apart from having a duty to mitigate the loss, also has a contractual responsibility under the policy to cake certain steps to claim against and endeavor to recover from the carrier or Bailee responsible. </a:t>
            </a:r>
          </a:p>
          <a:p>
            <a:pPr marL="0" indent="0" algn="just">
              <a:buNone/>
            </a:pPr>
            <a:r>
              <a:rPr lang="en-US" sz="2100" dirty="0">
                <a:solidFill>
                  <a:schemeClr val="tx1"/>
                </a:solidFill>
              </a:rPr>
              <a:t>A delayed survey however does not justify delay in making a pro-forma claim.</a:t>
            </a:r>
            <a:endParaRPr lang="es-MX" sz="2100" b="1"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3E4F94CA-2774-4DA5-BF25-144F8B0EA409}"/>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46894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56933" cy="4601183"/>
          </a:xfrm>
        </p:spPr>
        <p:txBody>
          <a:bodyPr/>
          <a:lstStyle/>
          <a:p>
            <a:pPr algn="ctr"/>
            <a:r>
              <a:rPr lang="es-MX" dirty="0"/>
              <a:t>QUANTIFYING LOSSES</a:t>
            </a:r>
          </a:p>
        </p:txBody>
      </p:sp>
      <p:sp>
        <p:nvSpPr>
          <p:cNvPr id="3" name="Marcador de contenido 2"/>
          <p:cNvSpPr>
            <a:spLocks noGrp="1"/>
          </p:cNvSpPr>
          <p:nvPr>
            <p:ph idx="1"/>
          </p:nvPr>
        </p:nvSpPr>
        <p:spPr/>
        <p:txBody>
          <a:bodyPr>
            <a:noAutofit/>
          </a:bodyPr>
          <a:lstStyle/>
          <a:p>
            <a:pPr marL="0" indent="0" algn="just">
              <a:buNone/>
            </a:pPr>
            <a:r>
              <a:rPr lang="en-US" sz="2200" dirty="0">
                <a:solidFill>
                  <a:schemeClr val="tx1"/>
                </a:solidFill>
              </a:rPr>
              <a:t>When goods are damaged and become the subject of a claim the extent of the loss has to be determined. This is usually done in one of two ways :</a:t>
            </a:r>
          </a:p>
          <a:p>
            <a:pPr marL="457200" indent="-457200" algn="just">
              <a:buFont typeface="+mj-lt"/>
              <a:buAutoNum type="arabicPeriod"/>
            </a:pPr>
            <a:r>
              <a:rPr lang="en-US" sz="2200" dirty="0">
                <a:solidFill>
                  <a:schemeClr val="tx1"/>
                </a:solidFill>
              </a:rPr>
              <a:t>By considering the reasonable costs of repairs, refurbishing and generally reinstating them to sound condition.</a:t>
            </a:r>
          </a:p>
          <a:p>
            <a:pPr marL="457200" indent="-457200" algn="just">
              <a:buFont typeface="+mj-lt"/>
              <a:buAutoNum type="arabicPeriod"/>
            </a:pPr>
            <a:r>
              <a:rPr lang="en-US" sz="2200" dirty="0">
                <a:solidFill>
                  <a:schemeClr val="tx1"/>
                </a:solidFill>
              </a:rPr>
              <a:t>By considering their loss of value, i.e. depreciation.</a:t>
            </a:r>
          </a:p>
          <a:p>
            <a:pPr marL="0" indent="0" algn="just">
              <a:buNone/>
            </a:pPr>
            <a:r>
              <a:rPr lang="en-US" sz="2200" dirty="0">
                <a:solidFill>
                  <a:schemeClr val="tx1"/>
                </a:solidFill>
              </a:rPr>
              <a:t>The former method is straightforward and generally these costs, if reasonable, will be recoverable from underwriters, subject to their admitting the claim under the policy. </a:t>
            </a:r>
            <a:endParaRPr lang="es-MX" sz="2200" dirty="0">
              <a:solidFill>
                <a:schemeClr val="tx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855794DC-1618-4F44-9BEA-F3AD23FCC81C}"/>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522687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56933" cy="4601183"/>
          </a:xfrm>
        </p:spPr>
        <p:txBody>
          <a:bodyPr/>
          <a:lstStyle/>
          <a:p>
            <a:pPr algn="ctr"/>
            <a:r>
              <a:rPr lang="es-MX" dirty="0"/>
              <a:t>QUANTIFYING LOSSES</a:t>
            </a:r>
          </a:p>
        </p:txBody>
      </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Depreciation, however, may be more difficult to determine but it is basically the loss in value between what the goods would have been sold for at a given time in a sound condition and what they will sell for in damaged condition, assuming the market value not to have fluctuated in the intervening period.</a:t>
            </a:r>
          </a:p>
          <a:p>
            <a:pPr marL="0" indent="0" algn="just">
              <a:buNone/>
            </a:pPr>
            <a:endParaRPr lang="en-US" sz="2100" dirty="0">
              <a:solidFill>
                <a:schemeClr val="tx1"/>
              </a:solidFill>
            </a:endParaRPr>
          </a:p>
          <a:p>
            <a:pPr marL="0" indent="0" algn="just">
              <a:buNone/>
            </a:pPr>
            <a:r>
              <a:rPr lang="en-US" sz="2100" dirty="0">
                <a:solidFill>
                  <a:schemeClr val="tx1"/>
                </a:solidFill>
              </a:rPr>
              <a:t>If the surveyor is competent to place a value on the damaged goods, and if the consignee is satisfied as to his competence, then this method of determining depreciation may be the most satisfactory.</a:t>
            </a:r>
            <a:endParaRPr lang="es-MX" sz="2100" dirty="0">
              <a:solidFill>
                <a:schemeClr val="tx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718EE26C-D008-4349-910C-B8225F07057B}"/>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883458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56933" cy="4601183"/>
          </a:xfrm>
        </p:spPr>
        <p:txBody>
          <a:bodyPr/>
          <a:lstStyle/>
          <a:p>
            <a:pPr algn="ctr"/>
            <a:r>
              <a:rPr lang="es-MX" dirty="0"/>
              <a:t>QUANTIFYING LOSSES</a:t>
            </a:r>
          </a:p>
        </p:txBody>
      </p:sp>
      <p:sp>
        <p:nvSpPr>
          <p:cNvPr id="3" name="Marcador de contenido 2"/>
          <p:cNvSpPr>
            <a:spLocks noGrp="1"/>
          </p:cNvSpPr>
          <p:nvPr>
            <p:ph idx="1"/>
          </p:nvPr>
        </p:nvSpPr>
        <p:spPr/>
        <p:txBody>
          <a:bodyPr>
            <a:normAutofit lnSpcReduction="10000"/>
          </a:bodyPr>
          <a:lstStyle/>
          <a:p>
            <a:pPr marL="0" indent="0" algn="just">
              <a:buNone/>
            </a:pPr>
            <a:r>
              <a:rPr lang="en-US" sz="2000" dirty="0">
                <a:solidFill>
                  <a:schemeClr val="tx1"/>
                </a:solidFill>
              </a:rPr>
              <a:t>Whilst theoretically either of these latter two methods is sound, in practice they often do not recover the best price; this is particularly the case with auction. It may then be better to have the consignee offer the goods to his regular clients, or to other regular purchasers of, similar goods in a private sale, but before doing so the surveyor may wish to sound out the market himself, and perhaps then agree a suitable discount with the consignee for the sale to his customers.</a:t>
            </a:r>
          </a:p>
          <a:p>
            <a:pPr marL="0" indent="0" algn="just">
              <a:buNone/>
            </a:pPr>
            <a:r>
              <a:rPr lang="en-US" sz="2000" dirty="0">
                <a:solidFill>
                  <a:schemeClr val="tx1"/>
                </a:solidFill>
              </a:rPr>
              <a:t>Whatever alternative method of disposal is used, it may be prudent for the surveyor to take some active part in locating the best market for the sale, but it must be made clear that he is only doing so “without prejudice" and on behalf of the consignee with whom rests the final decision over the sale. The surveyor will have assisted by bringing together the parties to a possible sale, bur no more.</a:t>
            </a:r>
            <a:endParaRPr lang="es-MX" sz="2000" dirty="0">
              <a:solidFill>
                <a:schemeClr val="tx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F70E0E4F-E79F-4117-A659-9FE6C6388DCC}"/>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807869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IMPORTANT STATEMENT IN REPORTS</a:t>
            </a:r>
          </a:p>
        </p:txBody>
      </p:sp>
      <p:sp>
        <p:nvSpPr>
          <p:cNvPr id="3" name="Marcador de contenido 2"/>
          <p:cNvSpPr>
            <a:spLocks noGrp="1"/>
          </p:cNvSpPr>
          <p:nvPr>
            <p:ph idx="1"/>
          </p:nvPr>
        </p:nvSpPr>
        <p:spPr>
          <a:xfrm>
            <a:off x="2647507" y="754911"/>
            <a:ext cx="6194564" cy="5326911"/>
          </a:xfrm>
        </p:spPr>
        <p:txBody>
          <a:bodyPr>
            <a:noAutofit/>
          </a:bodyPr>
          <a:lstStyle/>
          <a:p>
            <a:pPr marL="0" indent="0" algn="just">
              <a:lnSpc>
                <a:spcPct val="120000"/>
              </a:lnSpc>
              <a:spcBef>
                <a:spcPts val="0"/>
              </a:spcBef>
              <a:buNone/>
            </a:pPr>
            <a:r>
              <a:rPr lang="en-US" sz="2000" dirty="0">
                <a:solidFill>
                  <a:schemeClr val="tx1"/>
                </a:solidFill>
              </a:rPr>
              <a:t>For the surveyor to demonstrate to his principal that he has considered matters which concern a fair basis for a claim in the event of underwriters considering settlement with the assured, his report must include certain statements which certify essential facts. </a:t>
            </a:r>
          </a:p>
          <a:p>
            <a:pPr marL="0" indent="0" algn="just">
              <a:lnSpc>
                <a:spcPct val="120000"/>
              </a:lnSpc>
              <a:spcBef>
                <a:spcPts val="0"/>
              </a:spcBef>
              <a:buNone/>
            </a:pPr>
            <a:r>
              <a:rPr lang="en-US" sz="2000" dirty="0">
                <a:solidFill>
                  <a:schemeClr val="tx1"/>
                </a:solidFill>
              </a:rPr>
              <a:t>Where they apply and are appropriate they are :</a:t>
            </a:r>
          </a:p>
          <a:p>
            <a:pPr marL="0" indent="0" algn="just">
              <a:lnSpc>
                <a:spcPct val="120000"/>
              </a:lnSpc>
              <a:spcBef>
                <a:spcPts val="0"/>
              </a:spcBef>
              <a:buNone/>
            </a:pPr>
            <a:r>
              <a:rPr lang="en-US" sz="2000" dirty="0">
                <a:solidFill>
                  <a:schemeClr val="tx1"/>
                </a:solidFill>
              </a:rPr>
              <a:t>“In my opinion</a:t>
            </a:r>
          </a:p>
          <a:p>
            <a:pPr marL="361950" indent="-361950" algn="just">
              <a:lnSpc>
                <a:spcPct val="120000"/>
              </a:lnSpc>
              <a:spcBef>
                <a:spcPts val="0"/>
              </a:spcBef>
              <a:buNone/>
            </a:pPr>
            <a:r>
              <a:rPr lang="en-US" sz="2000" dirty="0">
                <a:solidFill>
                  <a:schemeClr val="tx1"/>
                </a:solidFill>
              </a:rPr>
              <a:t>(a) </a:t>
            </a:r>
            <a:r>
              <a:rPr lang="en-US" sz="2000" b="1" dirty="0">
                <a:solidFill>
                  <a:schemeClr val="tx1"/>
                </a:solidFill>
              </a:rPr>
              <a:t>(</a:t>
            </a:r>
            <a:r>
              <a:rPr lang="en-US" sz="2000" b="1" dirty="0" err="1">
                <a:solidFill>
                  <a:schemeClr val="tx1"/>
                </a:solidFill>
              </a:rPr>
              <a:t>i</a:t>
            </a:r>
            <a:r>
              <a:rPr lang="en-US" sz="2000" b="1" dirty="0">
                <a:solidFill>
                  <a:schemeClr val="tx1"/>
                </a:solidFill>
              </a:rPr>
              <a:t>) The claimant has/has not taken proper steps to mitigate the loss.…</a:t>
            </a:r>
          </a:p>
          <a:p>
            <a:pPr marL="361950" indent="0" algn="just">
              <a:lnSpc>
                <a:spcPct val="120000"/>
              </a:lnSpc>
              <a:spcBef>
                <a:spcPts val="0"/>
              </a:spcBef>
              <a:buNone/>
            </a:pPr>
            <a:r>
              <a:rPr lang="en-US" sz="2000" dirty="0">
                <a:solidFill>
                  <a:schemeClr val="tx1"/>
                </a:solidFill>
              </a:rPr>
              <a:t>If he has not taken them then the report should recommend the steps which should be taken and give reasons why they have not been taken. The surveyor should also recommend steps which may assist in avoiding similar loss or damage in the future.</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D148B63A-91FD-4D61-86C6-F7B64FCEFE94}"/>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578498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IMPORTANT STATEMENT IN REPORTS</a:t>
            </a:r>
          </a:p>
        </p:txBody>
      </p:sp>
      <p:sp>
        <p:nvSpPr>
          <p:cNvPr id="3" name="Marcador de contenido 2"/>
          <p:cNvSpPr>
            <a:spLocks noGrp="1"/>
          </p:cNvSpPr>
          <p:nvPr>
            <p:ph idx="1"/>
          </p:nvPr>
        </p:nvSpPr>
        <p:spPr>
          <a:xfrm>
            <a:off x="2647507" y="754911"/>
            <a:ext cx="6194564" cy="5326911"/>
          </a:xfrm>
        </p:spPr>
        <p:txBody>
          <a:bodyPr>
            <a:normAutofit lnSpcReduction="10000"/>
          </a:bodyPr>
          <a:lstStyle/>
          <a:p>
            <a:pPr marL="361950" indent="0" algn="just">
              <a:lnSpc>
                <a:spcPct val="120000"/>
              </a:lnSpc>
              <a:spcBef>
                <a:spcPts val="0"/>
              </a:spcBef>
              <a:buNone/>
            </a:pPr>
            <a:r>
              <a:rPr lang="en-US" sz="2000" b="1" dirty="0">
                <a:solidFill>
                  <a:schemeClr val="tx1"/>
                </a:solidFill>
              </a:rPr>
              <a:t>(ii) The sound market value upon which the adjustment will be / has been made is realistic</a:t>
            </a:r>
          </a:p>
          <a:p>
            <a:pPr marL="361950" indent="0" algn="just">
              <a:lnSpc>
                <a:spcPct val="120000"/>
              </a:lnSpc>
              <a:spcBef>
                <a:spcPts val="0"/>
              </a:spcBef>
              <a:buNone/>
            </a:pPr>
            <a:r>
              <a:rPr lang="en-US" sz="2000" b="1" dirty="0">
                <a:solidFill>
                  <a:schemeClr val="tx1"/>
                </a:solidFill>
              </a:rPr>
              <a:t>(iii) The loss is attributable to the alleged cause of.....</a:t>
            </a:r>
          </a:p>
          <a:p>
            <a:pPr marL="361950" indent="0" algn="just">
              <a:lnSpc>
                <a:spcPct val="120000"/>
              </a:lnSpc>
              <a:spcBef>
                <a:spcPts val="0"/>
              </a:spcBef>
              <a:buNone/>
            </a:pPr>
            <a:r>
              <a:rPr lang="en-US" sz="2000" b="1" dirty="0">
                <a:solidFill>
                  <a:schemeClr val="tx1"/>
                </a:solidFill>
              </a:rPr>
              <a:t>(iv) The delay, if any, in reporting the claim to underwriters, and reason for it, did / did not result in aggravation of damage.</a:t>
            </a:r>
          </a:p>
          <a:p>
            <a:pPr marL="0" indent="0" algn="just">
              <a:lnSpc>
                <a:spcPct val="120000"/>
              </a:lnSpc>
              <a:spcBef>
                <a:spcPts val="0"/>
              </a:spcBef>
              <a:buNone/>
            </a:pPr>
            <a:r>
              <a:rPr lang="en-US" sz="2000" dirty="0">
                <a:solidFill>
                  <a:schemeClr val="tx1"/>
                </a:solidFill>
              </a:rPr>
              <a:t>(b) If instructed to consider the liability under the policy :</a:t>
            </a:r>
          </a:p>
          <a:p>
            <a:pPr marL="361950" indent="0" algn="just">
              <a:lnSpc>
                <a:spcPct val="120000"/>
              </a:lnSpc>
              <a:spcBef>
                <a:spcPts val="0"/>
              </a:spcBef>
              <a:buNone/>
            </a:pPr>
            <a:r>
              <a:rPr lang="en-US" sz="2000" b="1" dirty="0">
                <a:solidFill>
                  <a:schemeClr val="tx1"/>
                </a:solidFill>
              </a:rPr>
              <a:t>(v) The claim does / does not fall within the terms and conditions of the policy</a:t>
            </a:r>
          </a:p>
          <a:p>
            <a:pPr marL="361950" indent="-361950" algn="just">
              <a:lnSpc>
                <a:spcPct val="120000"/>
              </a:lnSpc>
              <a:spcBef>
                <a:spcPts val="0"/>
              </a:spcBef>
              <a:buNone/>
            </a:pPr>
            <a:r>
              <a:rPr lang="en-US" sz="2000" dirty="0">
                <a:solidFill>
                  <a:schemeClr val="tx1"/>
                </a:solidFill>
              </a:rPr>
              <a:t>(c) If the claimant requests payment on his behalf to another party :</a:t>
            </a:r>
          </a:p>
          <a:p>
            <a:pPr marL="361950" indent="0" algn="just">
              <a:lnSpc>
                <a:spcPct val="120000"/>
              </a:lnSpc>
              <a:spcBef>
                <a:spcPts val="0"/>
              </a:spcBef>
              <a:buNone/>
            </a:pPr>
            <a:r>
              <a:rPr lang="en-US" sz="2000" b="1" dirty="0">
                <a:solidFill>
                  <a:schemeClr val="tx1"/>
                </a:solidFill>
              </a:rPr>
              <a:t>(vi) The name and address of the parry to whom settlement is to be forwarded on behalf of the assured.</a:t>
            </a:r>
            <a:endParaRPr lang="es-MX" sz="2000" b="1" dirty="0">
              <a:solidFill>
                <a:schemeClr val="tx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5DBD6245-39A8-4500-868F-DB2AD89BA734}"/>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461820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REPORTS:</a:t>
            </a:r>
            <a:br>
              <a:rPr lang="es-MX" dirty="0"/>
            </a:br>
            <a:r>
              <a:rPr lang="es-MX" dirty="0"/>
              <a:t>CONTENTS</a:t>
            </a:r>
          </a:p>
        </p:txBody>
      </p:sp>
      <p:sp>
        <p:nvSpPr>
          <p:cNvPr id="3" name="Marcador de contenido 2"/>
          <p:cNvSpPr>
            <a:spLocks noGrp="1"/>
          </p:cNvSpPr>
          <p:nvPr>
            <p:ph idx="1"/>
          </p:nvPr>
        </p:nvSpPr>
        <p:spPr/>
        <p:txBody>
          <a:bodyPr>
            <a:noAutofit/>
          </a:bodyPr>
          <a:lstStyle/>
          <a:p>
            <a:pPr marL="457200" indent="-457200">
              <a:buFont typeface="+mj-lt"/>
              <a:buAutoNum type="alphaLcParenR"/>
            </a:pPr>
            <a:r>
              <a:rPr lang="en-US" sz="2100" dirty="0">
                <a:solidFill>
                  <a:schemeClr val="tx1"/>
                </a:solidFill>
              </a:rPr>
              <a:t>Dates of exchanges of custody, receipts, surveys etc.</a:t>
            </a:r>
          </a:p>
          <a:p>
            <a:pPr marL="457200" indent="-457200">
              <a:buFont typeface="+mj-lt"/>
              <a:buAutoNum type="alphaLcParenR"/>
            </a:pPr>
            <a:r>
              <a:rPr lang="en-US" sz="2100" dirty="0">
                <a:solidFill>
                  <a:schemeClr val="tx1"/>
                </a:solidFill>
              </a:rPr>
              <a:t>Condition of goods and packaging at exchanges of custody, the documentary evidence as to condition and whether the condition could have been expected to have been readily observable on delivery at destination.</a:t>
            </a:r>
          </a:p>
          <a:p>
            <a:pPr marL="457200" indent="-457200">
              <a:buFont typeface="+mj-lt"/>
              <a:buAutoNum type="alphaLcParenR"/>
            </a:pPr>
            <a:r>
              <a:rPr lang="en-US" sz="2100" dirty="0">
                <a:solidFill>
                  <a:schemeClr val="tx1"/>
                </a:solidFill>
              </a:rPr>
              <a:t>Reasons for delays on the part of the claimant.</a:t>
            </a:r>
          </a:p>
          <a:p>
            <a:pPr marL="457200" indent="-457200">
              <a:buFont typeface="+mj-lt"/>
              <a:buAutoNum type="alphaLcParenR"/>
            </a:pPr>
            <a:r>
              <a:rPr lang="en-US" sz="2100" dirty="0">
                <a:solidFill>
                  <a:schemeClr val="tx1"/>
                </a:solidFill>
              </a:rPr>
              <a:t>Condition of container seals.</a:t>
            </a:r>
          </a:p>
          <a:p>
            <a:pPr marL="457200" indent="-457200">
              <a:buFont typeface="+mj-lt"/>
              <a:buAutoNum type="alphaLcParenR"/>
            </a:pPr>
            <a:r>
              <a:rPr lang="en-US" sz="2100" dirty="0">
                <a:solidFill>
                  <a:schemeClr val="tx1"/>
                </a:solidFill>
              </a:rPr>
              <a:t>Careful description of packaging, whether customary and whether considered suitable by surveyor, if not, his reasons.</a:t>
            </a:r>
          </a:p>
          <a:p>
            <a:pPr marL="457200" indent="-457200">
              <a:buFont typeface="+mj-lt"/>
              <a:buAutoNum type="alphaLcParenR"/>
            </a:pPr>
            <a:r>
              <a:rPr lang="en-US" sz="2100" dirty="0">
                <a:solidFill>
                  <a:schemeClr val="tx1"/>
                </a:solidFill>
              </a:rPr>
              <a:t>The possibility of inherent vice.</a:t>
            </a:r>
            <a:endParaRPr lang="es-MX" sz="2100" dirty="0">
              <a:solidFill>
                <a:schemeClr val="tx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70D877C2-48A2-4342-89F1-2D0BFEB9F152}"/>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353294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REPORTS:</a:t>
            </a:r>
            <a:br>
              <a:rPr lang="es-MX" dirty="0"/>
            </a:br>
            <a:r>
              <a:rPr lang="es-MX" dirty="0"/>
              <a:t>CONTENTS</a:t>
            </a:r>
          </a:p>
        </p:txBody>
      </p:sp>
      <p:sp>
        <p:nvSpPr>
          <p:cNvPr id="3" name="Marcador de contenido 2"/>
          <p:cNvSpPr>
            <a:spLocks noGrp="1"/>
          </p:cNvSpPr>
          <p:nvPr>
            <p:ph idx="1"/>
          </p:nvPr>
        </p:nvSpPr>
        <p:spPr/>
        <p:txBody>
          <a:bodyPr>
            <a:normAutofit/>
          </a:bodyPr>
          <a:lstStyle/>
          <a:p>
            <a:pPr marL="457200" indent="-457200">
              <a:buFont typeface="+mj-lt"/>
              <a:buAutoNum type="alphaLcParenR" startAt="7"/>
            </a:pPr>
            <a:r>
              <a:rPr lang="en-US" sz="2100" dirty="0">
                <a:solidFill>
                  <a:schemeClr val="tx1"/>
                </a:solidFill>
              </a:rPr>
              <a:t>Considerations of whether damage, was caused by conditions and events before or after transit. If the latter, reference should be made to conditions in the warehouse, store, etc.</a:t>
            </a:r>
          </a:p>
          <a:p>
            <a:pPr marL="457200" indent="-457200">
              <a:buFont typeface="+mj-lt"/>
              <a:buAutoNum type="alphaLcParenR" startAt="7"/>
            </a:pPr>
            <a:r>
              <a:rPr lang="en-US" sz="2100" dirty="0">
                <a:solidFill>
                  <a:schemeClr val="tx1"/>
                </a:solidFill>
              </a:rPr>
              <a:t>Claimant’s efforts made to mitigate the loss. </a:t>
            </a:r>
          </a:p>
          <a:p>
            <a:pPr marL="457200" indent="-457200">
              <a:buFont typeface="+mj-lt"/>
              <a:buAutoNum type="alphaLcParenR" startAt="7"/>
            </a:pPr>
            <a:r>
              <a:rPr lang="en-US" sz="2100" dirty="0">
                <a:solidFill>
                  <a:schemeClr val="tx1"/>
                </a:solidFill>
              </a:rPr>
              <a:t>Claims made on carriers.</a:t>
            </a:r>
            <a:endParaRPr lang="es-MX" sz="2100" dirty="0">
              <a:solidFill>
                <a:schemeClr val="tx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E1443359-46C1-4D14-A47C-AEBAD8E7EFEC}"/>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881845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REPORTS: STANDARD FORMS</a:t>
            </a:r>
          </a:p>
        </p:txBody>
      </p:sp>
      <p:sp>
        <p:nvSpPr>
          <p:cNvPr id="3" name="Marcador de contenido 2"/>
          <p:cNvSpPr>
            <a:spLocks noGrp="1"/>
          </p:cNvSpPr>
          <p:nvPr>
            <p:ph idx="1"/>
          </p:nvPr>
        </p:nvSpPr>
        <p:spPr/>
        <p:txBody>
          <a:bodyPr/>
          <a:lstStyle/>
          <a:p>
            <a:r>
              <a:rPr lang="es-MX" dirty="0">
                <a:solidFill>
                  <a:schemeClr val="tx1"/>
                </a:solidFill>
              </a:rPr>
              <a:t>REPRESENTATIVE</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076D6FF1-CC7E-4894-A7DC-0F253655F670}"/>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180495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REPORTS ON-HIRE / OFF-HIRE</a:t>
            </a:r>
          </a:p>
        </p:txBody>
      </p:sp>
      <p:sp>
        <p:nvSpPr>
          <p:cNvPr id="3" name="Marcador de contenido 2"/>
          <p:cNvSpPr>
            <a:spLocks noGrp="1"/>
          </p:cNvSpPr>
          <p:nvPr>
            <p:ph idx="1"/>
          </p:nvPr>
        </p:nvSpPr>
        <p:spPr>
          <a:xfrm>
            <a:off x="2690038" y="754912"/>
            <a:ext cx="6071190" cy="5348176"/>
          </a:xfrm>
        </p:spPr>
        <p:txBody>
          <a:bodyPr>
            <a:normAutofit lnSpcReduction="10000"/>
          </a:bodyPr>
          <a:lstStyle/>
          <a:p>
            <a:pPr marL="0" indent="0" algn="just">
              <a:buNone/>
            </a:pPr>
            <a:r>
              <a:rPr lang="en-US" dirty="0">
                <a:solidFill>
                  <a:schemeClr val="tx1"/>
                </a:solidFill>
              </a:rPr>
              <a:t>These reports are almost always in narrative form and should include :</a:t>
            </a:r>
          </a:p>
          <a:p>
            <a:pPr marL="457200" indent="-457200" algn="just">
              <a:buFont typeface="+mj-lt"/>
              <a:buAutoNum type="arabicParenR"/>
            </a:pPr>
            <a:r>
              <a:rPr lang="en-US" dirty="0">
                <a:solidFill>
                  <a:schemeClr val="tx1"/>
                </a:solidFill>
              </a:rPr>
              <a:t>Particulars of the vessel</a:t>
            </a:r>
          </a:p>
          <a:p>
            <a:pPr marL="457200" indent="-457200" algn="just">
              <a:buFont typeface="+mj-lt"/>
              <a:buAutoNum type="arabicParenR"/>
            </a:pPr>
            <a:r>
              <a:rPr lang="en-US" dirty="0">
                <a:solidFill>
                  <a:schemeClr val="tx1"/>
                </a:solidFill>
              </a:rPr>
              <a:t>Date and time of survey, berth and purpose.</a:t>
            </a:r>
          </a:p>
          <a:p>
            <a:pPr marL="457200" indent="-457200" algn="just">
              <a:buFont typeface="+mj-lt"/>
              <a:buAutoNum type="arabicParenR"/>
            </a:pPr>
            <a:r>
              <a:rPr lang="en-US" dirty="0">
                <a:solidFill>
                  <a:schemeClr val="tx1"/>
                </a:solidFill>
              </a:rPr>
              <a:t>Parties present</a:t>
            </a:r>
          </a:p>
          <a:p>
            <a:pPr marL="457200" indent="-457200" algn="just">
              <a:buFont typeface="+mj-lt"/>
              <a:buAutoNum type="arabicParenR"/>
            </a:pPr>
            <a:r>
              <a:rPr lang="en-US" dirty="0">
                <a:solidFill>
                  <a:schemeClr val="tx1"/>
                </a:solidFill>
              </a:rPr>
              <a:t>List and details of certificates sighted</a:t>
            </a:r>
          </a:p>
          <a:p>
            <a:pPr marL="457200" indent="-457200" algn="just">
              <a:buFont typeface="+mj-lt"/>
              <a:buAutoNum type="arabicParenR"/>
            </a:pPr>
            <a:r>
              <a:rPr lang="en-US" dirty="0">
                <a:solidFill>
                  <a:schemeClr val="tx1"/>
                </a:solidFill>
              </a:rPr>
              <a:t>Bunkers on board, Fuel oil and diesel oil</a:t>
            </a:r>
          </a:p>
          <a:p>
            <a:pPr marL="457200" indent="-457200" algn="just">
              <a:buFont typeface="+mj-lt"/>
              <a:buAutoNum type="arabicParenR"/>
            </a:pPr>
            <a:r>
              <a:rPr lang="en-US" dirty="0">
                <a:solidFill>
                  <a:schemeClr val="tx1"/>
                </a:solidFill>
              </a:rPr>
              <a:t>Condition of all relevant structures </a:t>
            </a:r>
          </a:p>
          <a:p>
            <a:pPr marL="457200" indent="-457200" algn="just">
              <a:buFont typeface="+mj-lt"/>
              <a:buAutoNum type="arabicParenR"/>
            </a:pPr>
            <a:r>
              <a:rPr lang="en-US" dirty="0">
                <a:solidFill>
                  <a:schemeClr val="tx1"/>
                </a:solidFill>
              </a:rPr>
              <a:t>Cleanliness of holds, To the extent required</a:t>
            </a:r>
          </a:p>
          <a:p>
            <a:pPr marL="457200" indent="-457200" algn="just">
              <a:buFont typeface="+mj-lt"/>
              <a:buAutoNum type="arabicParenR"/>
            </a:pPr>
            <a:r>
              <a:rPr lang="en-US" dirty="0">
                <a:solidFill>
                  <a:schemeClr val="tx1"/>
                </a:solidFill>
              </a:rPr>
              <a:t>Stores on board,  by the survey</a:t>
            </a:r>
          </a:p>
          <a:p>
            <a:pPr marL="457200" indent="-457200" algn="just">
              <a:buFont typeface="+mj-lt"/>
              <a:buAutoNum type="arabicParenR"/>
            </a:pPr>
            <a:r>
              <a:rPr lang="en-US" dirty="0">
                <a:solidFill>
                  <a:schemeClr val="tx1"/>
                </a:solidFill>
              </a:rPr>
              <a:t>Other inventories.</a:t>
            </a:r>
          </a:p>
          <a:p>
            <a:pPr marL="0" indent="0" algn="just">
              <a:buNone/>
            </a:pPr>
            <a:r>
              <a:rPr lang="en-US" dirty="0">
                <a:solidFill>
                  <a:schemeClr val="tx1"/>
                </a:solidFill>
              </a:rPr>
              <a:t>In addition to stating the quantities of fuel a full schedule should be attached showing quantities in each tank, specific gravities, temperatures, list and trim. Stores and other inventories should also be detailed</a:t>
            </a:r>
            <a:endParaRPr lang="es-MX" dirty="0">
              <a:solidFill>
                <a:schemeClr val="tx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E93104B3-D39A-4589-9750-2583C99536F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87374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sp>
        <p:nvSpPr>
          <p:cNvPr id="2" name="Título 1"/>
          <p:cNvSpPr>
            <a:spLocks noGrp="1"/>
          </p:cNvSpPr>
          <p:nvPr>
            <p:ph type="title"/>
          </p:nvPr>
        </p:nvSpPr>
        <p:spPr>
          <a:xfrm>
            <a:off x="0" y="1123838"/>
            <a:ext cx="2526889" cy="4601183"/>
          </a:xfrm>
        </p:spPr>
        <p:txBody>
          <a:bodyPr>
            <a:normAutofit/>
          </a:bodyPr>
          <a:lstStyle/>
          <a:p>
            <a:pPr algn="ctr"/>
            <a:br>
              <a:rPr lang="en-US" sz="2800" b="1" dirty="0"/>
            </a:br>
            <a:r>
              <a:rPr lang="en-US" sz="4800" b="1" dirty="0">
                <a:effectLst>
                  <a:outerShdw blurRad="38100" dist="38100" dir="2700000" algn="tl">
                    <a:srgbClr val="000000">
                      <a:alpha val="43137"/>
                    </a:srgbClr>
                  </a:outerShdw>
                </a:effectLst>
              </a:rPr>
              <a:t>INDEX</a:t>
            </a:r>
            <a:endParaRPr lang="es-MX" sz="4800" b="1"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2" y="302784"/>
            <a:ext cx="2583012" cy="2758916"/>
          </a:xfrm>
          <a:prstGeom prst="rect">
            <a:avLst/>
          </a:prstGeom>
          <a:ln>
            <a:noFill/>
          </a:ln>
          <a:effectLst>
            <a:outerShdw blurRad="292100" dist="139700" dir="2700000" algn="tl" rotWithShape="0">
              <a:srgbClr val="333333">
                <a:alpha val="65000"/>
              </a:srgbClr>
            </a:outerShdw>
          </a:effectLst>
        </p:spPr>
      </p:pic>
      <p:sp>
        <p:nvSpPr>
          <p:cNvPr id="3" name="2 CuadroTexto"/>
          <p:cNvSpPr txBox="1"/>
          <p:nvPr/>
        </p:nvSpPr>
        <p:spPr>
          <a:xfrm>
            <a:off x="2883315" y="1403585"/>
            <a:ext cx="5904822" cy="2585323"/>
          </a:xfrm>
          <a:prstGeom prst="rect">
            <a:avLst/>
          </a:prstGeom>
          <a:noFill/>
        </p:spPr>
        <p:txBody>
          <a:bodyPr wrap="none" rtlCol="0">
            <a:spAutoFit/>
          </a:bodyPr>
          <a:lstStyle/>
          <a:p>
            <a:pPr marL="285750" indent="-285750">
              <a:buFont typeface="Arial" panose="020B0604020202020204" pitchFamily="34" charset="0"/>
              <a:buChar char="•"/>
            </a:pPr>
            <a:r>
              <a:rPr lang="en-US" sz="1400" dirty="0">
                <a:latin typeface="Arial" pitchFamily="34" charset="0"/>
                <a:cs typeface="Arial" pitchFamily="34" charset="0"/>
                <a:hlinkClick r:id="rId5" action="ppaction://hlinksldjump"/>
              </a:rPr>
              <a:t>IV.MAYOR CASUALTIES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6" action="ppaction://hlinksldjump"/>
              </a:rPr>
              <a:t>MAJOR CASUALTIES AT SURVEY</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7" action="ppaction://hlinksldjump"/>
              </a:rPr>
              <a:t>MAJOR CASUALTIES BEFORE THE SURVEYOR'S DEPARTURE</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8" action="ppaction://hlinksldjump"/>
              </a:rPr>
              <a:t>LOG BOOK AND OTHERS RECORDS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9" action="ppaction://hlinksldjump"/>
              </a:rPr>
              <a:t>SALVAGE</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0" action="ppaction://hlinksldjump"/>
              </a:rPr>
              <a:t>EXTENSION OF THE SURVEYOR RESPONSABILITY</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1" action="ppaction://hlinksldjump"/>
              </a:rPr>
              <a:t>SURVEYS: DAMAGE TO ASSURE CRAFTS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2" action="ppaction://hlinksldjump"/>
              </a:rPr>
              <a:t>SURVEYS: DAMAGE TO ASSURE CRAFTS REPAIR PROCEDURE</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3" action="ppaction://hlinksldjump"/>
              </a:rPr>
              <a:t>AVERAGE ADJUSTER</a:t>
            </a:r>
            <a:endParaRPr lang="en-US" sz="1400" dirty="0">
              <a:latin typeface="Arial" pitchFamily="34" charset="0"/>
              <a:cs typeface="Arial" pitchFamily="34" charset="0"/>
            </a:endParaRPr>
          </a:p>
          <a:p>
            <a:endParaRPr lang="en-US" dirty="0"/>
          </a:p>
          <a:p>
            <a:endParaRPr lang="es-MX" dirty="0"/>
          </a:p>
        </p:txBody>
      </p:sp>
      <p:pic>
        <p:nvPicPr>
          <p:cNvPr id="7" name="Imagen 6">
            <a:extLst>
              <a:ext uri="{FF2B5EF4-FFF2-40B4-BE49-F238E27FC236}">
                <a16:creationId xmlns:a16="http://schemas.microsoft.com/office/drawing/2014/main" id="{C87699A4-5E4B-4626-AA6A-1C06C2256AF5}"/>
              </a:ext>
            </a:extLst>
          </p:cNvPr>
          <p:cNvPicPr>
            <a:picLocks noChangeAspect="1"/>
          </p:cNvPicPr>
          <p:nvPr/>
        </p:nvPicPr>
        <p:blipFill>
          <a:blip r:embed="rId14"/>
          <a:stretch>
            <a:fillRect/>
          </a:stretch>
        </p:blipFill>
        <p:spPr>
          <a:xfrm>
            <a:off x="4153524" y="302784"/>
            <a:ext cx="554784" cy="554784"/>
          </a:xfrm>
          <a:prstGeom prst="rect">
            <a:avLst/>
          </a:prstGeom>
        </p:spPr>
      </p:pic>
      <p:sp>
        <p:nvSpPr>
          <p:cNvPr id="8" name="6 CuadroTexto">
            <a:extLst>
              <a:ext uri="{FF2B5EF4-FFF2-40B4-BE49-F238E27FC236}">
                <a16:creationId xmlns:a16="http://schemas.microsoft.com/office/drawing/2014/main" id="{C613BFDA-6891-4585-914B-F629D3E60BF1}"/>
              </a:ext>
            </a:extLst>
          </p:cNvPr>
          <p:cNvSpPr txBox="1"/>
          <p:nvPr/>
        </p:nvSpPr>
        <p:spPr>
          <a:xfrm>
            <a:off x="4745908" y="364763"/>
            <a:ext cx="1039195" cy="369332"/>
          </a:xfrm>
          <a:prstGeom prst="rect">
            <a:avLst/>
          </a:prstGeom>
          <a:noFill/>
        </p:spPr>
        <p:txBody>
          <a:bodyPr wrap="none" rtlCol="0">
            <a:spAutoFit/>
          </a:bodyPr>
          <a:lstStyle/>
          <a:p>
            <a:r>
              <a:rPr lang="es-MX" b="1" dirty="0"/>
              <a:t>I N D E X</a:t>
            </a:r>
          </a:p>
        </p:txBody>
      </p:sp>
      <p:pic>
        <p:nvPicPr>
          <p:cNvPr id="9" name="Imagen 8">
            <a:hlinkClick r:id="rId15" action="ppaction://hlinksldjump"/>
            <a:extLst>
              <a:ext uri="{FF2B5EF4-FFF2-40B4-BE49-F238E27FC236}">
                <a16:creationId xmlns:a16="http://schemas.microsoft.com/office/drawing/2014/main" id="{473ECEBA-90AA-415D-95EF-5C60F9DA10D0}"/>
              </a:ext>
            </a:extLst>
          </p:cNvPr>
          <p:cNvPicPr>
            <a:picLocks noChangeAspect="1"/>
          </p:cNvPicPr>
          <p:nvPr/>
        </p:nvPicPr>
        <p:blipFill>
          <a:blip r:embed="rId14"/>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38172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REPORTS ON-HIRE / OFF-HIRE</a:t>
            </a:r>
          </a:p>
        </p:txBody>
      </p:sp>
      <p:sp>
        <p:nvSpPr>
          <p:cNvPr id="3" name="Marcador de contenido 2"/>
          <p:cNvSpPr>
            <a:spLocks noGrp="1"/>
          </p:cNvSpPr>
          <p:nvPr>
            <p:ph idx="1"/>
          </p:nvPr>
        </p:nvSpPr>
        <p:spPr>
          <a:xfrm>
            <a:off x="2636874" y="744279"/>
            <a:ext cx="6103089" cy="5337544"/>
          </a:xfrm>
        </p:spPr>
        <p:txBody>
          <a:bodyPr>
            <a:normAutofit/>
          </a:bodyPr>
          <a:lstStyle/>
          <a:p>
            <a:pPr marL="0" indent="0" algn="just">
              <a:buNone/>
            </a:pPr>
            <a:r>
              <a:rPr lang="en-US" sz="2000" dirty="0">
                <a:solidFill>
                  <a:schemeClr val="tx1"/>
                </a:solidFill>
              </a:rPr>
              <a:t>The surveyor's comments should be factual and not opinion as to suitability, etc. The report should not contain general comment such as “poor condition” or “worn and unserviceable”.</a:t>
            </a:r>
          </a:p>
          <a:p>
            <a:pPr marL="0" indent="0" algn="just">
              <a:buNone/>
            </a:pPr>
            <a:r>
              <a:rPr lang="en-US" sz="2000" dirty="0">
                <a:solidFill>
                  <a:schemeClr val="tx1"/>
                </a:solidFill>
              </a:rPr>
              <a:t>All remarks relating to condition should be specific but the following types of remarks are acceptable :</a:t>
            </a:r>
          </a:p>
          <a:p>
            <a:pPr marL="0" indent="0" algn="just">
              <a:buNone/>
            </a:pPr>
            <a:r>
              <a:rPr lang="en-US" sz="2000" dirty="0">
                <a:solidFill>
                  <a:schemeClr val="tx1"/>
                </a:solidFill>
              </a:rPr>
              <a:t>"Scattered minor indents, heavily indented at ......"</a:t>
            </a:r>
          </a:p>
          <a:p>
            <a:pPr marL="0" indent="0" algn="just">
              <a:buNone/>
            </a:pPr>
            <a:r>
              <a:rPr lang="en-US" sz="2000" dirty="0">
                <a:solidFill>
                  <a:schemeClr val="tx1"/>
                </a:solidFill>
              </a:rPr>
              <a:t>"Number of frames corroded, approx...in number or approx. .....%, corroded." Detail severely wasted ones.</a:t>
            </a:r>
          </a:p>
          <a:p>
            <a:pPr marL="0" indent="0" algn="just">
              <a:buNone/>
            </a:pPr>
            <a:r>
              <a:rPr lang="en-US" sz="2000" dirty="0">
                <a:solidFill>
                  <a:schemeClr val="tx1"/>
                </a:solidFill>
              </a:rPr>
              <a:t>".....% of spar ceiling missing"</a:t>
            </a:r>
          </a:p>
          <a:p>
            <a:pPr marL="0" indent="0" algn="just">
              <a:buNone/>
            </a:pPr>
            <a:r>
              <a:rPr lang="en-US" sz="2000" dirty="0">
                <a:solidFill>
                  <a:schemeClr val="tx1"/>
                </a:solidFill>
              </a:rPr>
              <a:t>"Hatch beams, minor indents in many flanges and ..... in number flanges." Detail damage</a:t>
            </a:r>
          </a:p>
          <a:p>
            <a:pPr marL="0" indent="0" algn="just">
              <a:buNone/>
            </a:pPr>
            <a:r>
              <a:rPr lang="en-US" sz="2000" dirty="0">
                <a:solidFill>
                  <a:schemeClr val="tx1"/>
                </a:solidFill>
              </a:rPr>
              <a:t>Wire rope marks in coamings and beams may be ignored unless excessive with failure or deformation occurring</a:t>
            </a:r>
            <a:endParaRPr lang="es-MX" sz="2000" dirty="0">
              <a:solidFill>
                <a:schemeClr val="tx1"/>
              </a:solidFill>
            </a:endParaRPr>
          </a:p>
        </p:txBody>
      </p:sp>
      <p:pic>
        <p:nvPicPr>
          <p:cNvPr id="7" name="Picture 6">
            <a:hlinkClick r:id="rId4" action="ppaction://hlinkfile"/>
          </p:cNvPr>
          <p:cNvPicPr>
            <a:picLocks noChangeAspect="1"/>
          </p:cNvPicPr>
          <p:nvPr/>
        </p:nvPicPr>
        <p:blipFill>
          <a:blip r:embed="rId5"/>
          <a:stretch>
            <a:fillRect/>
          </a:stretch>
        </p:blipFill>
        <p:spPr>
          <a:xfrm>
            <a:off x="679245" y="4926000"/>
            <a:ext cx="1231499" cy="1036410"/>
          </a:xfrm>
          <a:prstGeom prst="rect">
            <a:avLst/>
          </a:prstGeom>
        </p:spPr>
      </p:pic>
      <p:pic>
        <p:nvPicPr>
          <p:cNvPr id="9"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10" name="Imagen 9">
            <a:hlinkClick r:id="rId7" action="ppaction://hlinksldjump"/>
            <a:extLst>
              <a:ext uri="{FF2B5EF4-FFF2-40B4-BE49-F238E27FC236}">
                <a16:creationId xmlns:a16="http://schemas.microsoft.com/office/drawing/2014/main" id="{64E326B9-254F-4BD6-BAC9-786EB9A04EC2}"/>
              </a:ext>
            </a:extLst>
          </p:cNvPr>
          <p:cNvPicPr>
            <a:picLocks noChangeAspect="1"/>
          </p:cNvPicPr>
          <p:nvPr/>
        </p:nvPicPr>
        <p:blipFill>
          <a:blip r:embed="rId8"/>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238681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REPORT ON CONTAINER DAMAGE</a:t>
            </a:r>
          </a:p>
        </p:txBody>
      </p:sp>
      <p:sp>
        <p:nvSpPr>
          <p:cNvPr id="3" name="Marcador de contenido 2"/>
          <p:cNvSpPr>
            <a:spLocks noGrp="1"/>
          </p:cNvSpPr>
          <p:nvPr>
            <p:ph idx="1"/>
          </p:nvPr>
        </p:nvSpPr>
        <p:spPr/>
        <p:txBody>
          <a:bodyPr>
            <a:normAutofit/>
          </a:bodyPr>
          <a:lstStyle/>
          <a:p>
            <a:pPr marL="0" indent="0" algn="just">
              <a:buNone/>
            </a:pPr>
            <a:r>
              <a:rPr lang="en-US" sz="2000" dirty="0">
                <a:solidFill>
                  <a:schemeClr val="tx1"/>
                </a:solidFill>
              </a:rPr>
              <a:t>For container surveys there is a choice of narrative, printed verbal or printed diagrammatic format, the latter two having much merit</a:t>
            </a:r>
            <a:endParaRPr lang="es-MX" sz="2000" dirty="0">
              <a:solidFill>
                <a:schemeClr val="tx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D8CAC68C-59AD-47BE-8AE4-EAD1A6C8BCDE}"/>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90824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r>
              <a:rPr lang="es-MX" dirty="0"/>
              <a:t>REPORTS: CARGO CLAIMS</a:t>
            </a:r>
          </a:p>
        </p:txBody>
      </p:sp>
      <p:sp>
        <p:nvSpPr>
          <p:cNvPr id="3" name="Marcador de contenido 2"/>
          <p:cNvSpPr>
            <a:spLocks noGrp="1"/>
          </p:cNvSpPr>
          <p:nvPr>
            <p:ph idx="1"/>
          </p:nvPr>
        </p:nvSpPr>
        <p:spPr/>
        <p:txBody>
          <a:bodyPr>
            <a:normAutofit/>
          </a:bodyPr>
          <a:lstStyle/>
          <a:p>
            <a:pPr marL="0" indent="0">
              <a:buNone/>
            </a:pPr>
            <a:r>
              <a:rPr lang="en-US" sz="2000" dirty="0">
                <a:solidFill>
                  <a:schemeClr val="tx1"/>
                </a:solidFill>
              </a:rPr>
              <a:t>ADDENDUM TO SCHEDULE C No.         Dated</a:t>
            </a:r>
          </a:p>
          <a:p>
            <a:pPr marL="0" indent="0">
              <a:buNone/>
            </a:pPr>
            <a:r>
              <a:rPr lang="en-US" sz="2000" dirty="0">
                <a:solidFill>
                  <a:schemeClr val="tx1"/>
                </a:solidFill>
              </a:rPr>
              <a:t>Consignee:</a:t>
            </a:r>
          </a:p>
          <a:p>
            <a:pPr marL="0" indent="0">
              <a:buNone/>
            </a:pPr>
            <a:r>
              <a:rPr lang="en-US" sz="2000" dirty="0">
                <a:solidFill>
                  <a:schemeClr val="tx1"/>
                </a:solidFill>
              </a:rPr>
              <a:t>Interest :</a:t>
            </a:r>
          </a:p>
          <a:p>
            <a:pPr marL="0" indent="0">
              <a:buNone/>
            </a:pPr>
            <a:r>
              <a:rPr lang="en-US" sz="2000" dirty="0">
                <a:solidFill>
                  <a:schemeClr val="tx1"/>
                </a:solidFill>
              </a:rPr>
              <a:t>Vessel :</a:t>
            </a:r>
          </a:p>
          <a:p>
            <a:pPr marL="0" indent="0">
              <a:buNone/>
            </a:pPr>
            <a:r>
              <a:rPr lang="en-US" sz="2000" dirty="0">
                <a:solidFill>
                  <a:schemeClr val="tx1"/>
                </a:solidFill>
              </a:rPr>
              <a:t>Arrived : Port and date.</a:t>
            </a:r>
          </a:p>
          <a:p>
            <a:pPr marL="0" indent="0">
              <a:buNone/>
            </a:pPr>
            <a:r>
              <a:rPr lang="en-US" sz="2000" dirty="0">
                <a:solidFill>
                  <a:schemeClr val="tx1"/>
                </a:solidFill>
              </a:rPr>
              <a:t>THE LOSS</a:t>
            </a:r>
          </a:p>
          <a:p>
            <a:pPr marL="0" indent="0">
              <a:buNone/>
            </a:pPr>
            <a:r>
              <a:rPr lang="en-US" sz="2000" dirty="0">
                <a:solidFill>
                  <a:schemeClr val="tx1"/>
                </a:solidFill>
              </a:rPr>
              <a:t>Details of the loss showing how it has been dealt with and, including any costs incurred by the consignee relating to it. The sound arrived value should also be stated here.</a:t>
            </a:r>
          </a:p>
          <a:p>
            <a:pPr marL="0" indent="0" algn="ctr">
              <a:buNone/>
            </a:pPr>
            <a:r>
              <a:rPr lang="en-US" sz="2000" dirty="0">
                <a:solidFill>
                  <a:schemeClr val="tx1"/>
                </a:solidFill>
              </a:rPr>
              <a:t>Signed</a:t>
            </a:r>
          </a:p>
          <a:p>
            <a:pPr marL="0" indent="0" algn="ctr">
              <a:buNone/>
            </a:pPr>
            <a:r>
              <a:rPr lang="en-US" sz="2000" dirty="0">
                <a:solidFill>
                  <a:schemeClr val="tx1"/>
                </a:solidFill>
              </a:rPr>
              <a:t>Surveyor.</a:t>
            </a:r>
          </a:p>
          <a:p>
            <a:pPr marL="0" indent="0">
              <a:buNone/>
            </a:pPr>
            <a:r>
              <a:rPr lang="en-US" sz="2000" dirty="0">
                <a:solidFill>
                  <a:schemeClr val="tx1"/>
                </a:solidFill>
              </a:rPr>
              <a:t>Date :</a:t>
            </a:r>
            <a:endParaRPr lang="es-MX" sz="2000" dirty="0">
              <a:solidFill>
                <a:schemeClr val="tx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1A4760DE-042C-498C-9BCD-9A08755C6A1B}"/>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530007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REPORTS:</a:t>
            </a:r>
            <a:br>
              <a:rPr lang="es-MX" dirty="0"/>
            </a:br>
            <a:r>
              <a:rPr lang="es-MX" dirty="0"/>
              <a:t>NARRATIVE REPORTS</a:t>
            </a:r>
          </a:p>
        </p:txBody>
      </p:sp>
      <p:sp>
        <p:nvSpPr>
          <p:cNvPr id="3" name="Marcador de contenido 2"/>
          <p:cNvSpPr>
            <a:spLocks noGrp="1"/>
          </p:cNvSpPr>
          <p:nvPr>
            <p:ph idx="1"/>
          </p:nvPr>
        </p:nvSpPr>
        <p:spPr/>
        <p:txBody>
          <a:bodyPr>
            <a:normAutofit/>
          </a:bodyPr>
          <a:lstStyle/>
          <a:p>
            <a:pPr marL="0" indent="0">
              <a:buNone/>
            </a:pPr>
            <a:r>
              <a:rPr lang="en-US" sz="2200" dirty="0">
                <a:solidFill>
                  <a:schemeClr val="tx1"/>
                </a:solidFill>
              </a:rPr>
              <a:t>Some claims do not lend themselves too readily to reporting on a standard form and for these the narrative report style is more suitable.</a:t>
            </a:r>
          </a:p>
          <a:p>
            <a:pPr marL="0" indent="0">
              <a:buNone/>
            </a:pPr>
            <a:r>
              <a:rPr lang="en-US" sz="2200" dirty="0">
                <a:solidFill>
                  <a:schemeClr val="tx1"/>
                </a:solidFill>
              </a:rPr>
              <a:t>The writing of narrative reports requires surveyors to be well disciplined in their thinking and to stick to a set format as far as possible, using clear subject headings and locating all appropriate information in the paragraphs which have been "signposted".</a:t>
            </a:r>
            <a:endParaRPr lang="es-MX" sz="2200" dirty="0">
              <a:solidFill>
                <a:schemeClr val="tx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64" y="312607"/>
            <a:ext cx="1622461" cy="1622461"/>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7014084D-C719-49AD-A7EB-A596BBA956CB}"/>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132216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1143000"/>
            <a:ext cx="2664542" cy="2194560"/>
          </a:xfrm>
        </p:spPr>
        <p:txBody>
          <a:bodyPr>
            <a:normAutofit/>
          </a:bodyPr>
          <a:lstStyle/>
          <a:p>
            <a:r>
              <a:rPr lang="es-MX" dirty="0"/>
              <a:t>IV.</a:t>
            </a:r>
            <a:br>
              <a:rPr lang="es-MX" dirty="0"/>
            </a:br>
            <a:r>
              <a:rPr lang="es-MX" sz="2700" dirty="0"/>
              <a:t>MAYOR CASUALTIES</a:t>
            </a:r>
          </a:p>
        </p:txBody>
      </p:sp>
      <p:pic>
        <p:nvPicPr>
          <p:cNvPr id="7" name="Marcador de posición de imagen 6"/>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650" r="7801"/>
          <a:stretch/>
        </p:blipFill>
        <p:spPr>
          <a:xfrm>
            <a:off x="2824094" y="932158"/>
            <a:ext cx="5804751" cy="4927729"/>
          </a:xfrm>
        </p:spPr>
      </p:pic>
      <p:sp>
        <p:nvSpPr>
          <p:cNvPr id="6" name="Marcador de texto 5"/>
          <p:cNvSpPr>
            <a:spLocks noGrp="1"/>
          </p:cNvSpPr>
          <p:nvPr>
            <p:ph type="body" sz="half" idx="2"/>
          </p:nvPr>
        </p:nvSpPr>
        <p:spPr>
          <a:xfrm>
            <a:off x="56559" y="3340602"/>
            <a:ext cx="2125980" cy="2560320"/>
          </a:xfrm>
        </p:spPr>
        <p:txBody>
          <a:bodyPr/>
          <a:lstStyle/>
          <a:p>
            <a:r>
              <a:rPr lang="es-MX" dirty="0"/>
              <a:t>THROUGH THIS SECTION, WE EXPLAIN THE ROLE OF THE SURVEYOR ON MAYOR CASUALTIES</a:t>
            </a:r>
          </a:p>
        </p:txBody>
      </p:sp>
      <p:pic>
        <p:nvPicPr>
          <p:cNvPr id="5"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pic>
        <p:nvPicPr>
          <p:cNvPr id="8" name="Imagen 7">
            <a:hlinkClick r:id="rId4" action="ppaction://hlinksldjump"/>
            <a:extLst>
              <a:ext uri="{FF2B5EF4-FFF2-40B4-BE49-F238E27FC236}">
                <a16:creationId xmlns:a16="http://schemas.microsoft.com/office/drawing/2014/main" id="{6284489A-4AE6-4F85-8CB1-DACC8D12F22D}"/>
              </a:ext>
            </a:extLst>
          </p:cNvPr>
          <p:cNvPicPr>
            <a:picLocks noChangeAspect="1"/>
          </p:cNvPicPr>
          <p:nvPr/>
        </p:nvPicPr>
        <p:blipFill>
          <a:blip r:embed="rId5"/>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809088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MAJOR CASUALTIES</a:t>
            </a:r>
            <a:br>
              <a:rPr lang="es-MX" dirty="0"/>
            </a:br>
            <a:br>
              <a:rPr lang="es-MX" dirty="0"/>
            </a:br>
            <a:r>
              <a:rPr lang="es-MX" b="1" dirty="0">
                <a:effectLst>
                  <a:outerShdw blurRad="38100" dist="38100" dir="2700000" algn="tl">
                    <a:srgbClr val="000000">
                      <a:alpha val="43137"/>
                    </a:srgbClr>
                  </a:outerShdw>
                </a:effectLst>
              </a:rPr>
              <a:t>AT SURVEY</a:t>
            </a:r>
          </a:p>
        </p:txBody>
      </p:sp>
      <p:sp>
        <p:nvSpPr>
          <p:cNvPr id="3" name="Marcador de contenido 2"/>
          <p:cNvSpPr>
            <a:spLocks noGrp="1"/>
          </p:cNvSpPr>
          <p:nvPr>
            <p:ph idx="1"/>
          </p:nvPr>
        </p:nvSpPr>
        <p:spPr/>
        <p:txBody>
          <a:bodyPr>
            <a:normAutofit/>
          </a:bodyPr>
          <a:lstStyle/>
          <a:p>
            <a:pPr marL="0" indent="0">
              <a:buNone/>
            </a:pPr>
            <a:r>
              <a:rPr lang="en-US" dirty="0"/>
              <a:t>As soon as possible the surveyor should enquire the identity of other surveyors acting for the different parties. He should discuss aspects where they can work together and co-operate in areas where there is no conflict of interest but in which there may be a common need for information and for assistance in taking the best and quickest steps to mitigate the loss.</a:t>
            </a:r>
          </a:p>
          <a:p>
            <a:pPr marL="0" indent="0">
              <a:buNone/>
            </a:pPr>
            <a:r>
              <a:rPr lang="en-US" dirty="0"/>
              <a:t>The surveyor’s role at the surveys will depend to a large extent upon the requirements of the party whom he represents but, assuming a role with cargo interests only; the following matters are some with which he is almost certain to be concerned.</a:t>
            </a:r>
            <a:endParaRPr lang="es-MX"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A53D123A-D61A-4056-AD92-27D9923D7F14}"/>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958826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MAJOR CASUALTIES</a:t>
            </a:r>
            <a:br>
              <a:rPr lang="es-MX" dirty="0"/>
            </a:br>
            <a:br>
              <a:rPr lang="es-MX" dirty="0"/>
            </a:br>
            <a:r>
              <a:rPr lang="es-MX" b="1" dirty="0">
                <a:effectLst>
                  <a:outerShdw blurRad="38100" dist="38100" dir="2700000" algn="tl">
                    <a:srgbClr val="000000">
                      <a:alpha val="43137"/>
                    </a:srgbClr>
                  </a:outerShdw>
                </a:effectLst>
              </a:rPr>
              <a:t>AT SURVEY</a:t>
            </a:r>
          </a:p>
        </p:txBody>
      </p:sp>
      <p:sp>
        <p:nvSpPr>
          <p:cNvPr id="3" name="Marcador de contenido 2"/>
          <p:cNvSpPr>
            <a:spLocks noGrp="1"/>
          </p:cNvSpPr>
          <p:nvPr>
            <p:ph idx="1"/>
          </p:nvPr>
        </p:nvSpPr>
        <p:spPr>
          <a:xfrm>
            <a:off x="2679405" y="744279"/>
            <a:ext cx="6081823" cy="5358809"/>
          </a:xfrm>
        </p:spPr>
        <p:txBody>
          <a:bodyPr>
            <a:normAutofit/>
          </a:bodyPr>
          <a:lstStyle/>
          <a:p>
            <a:pPr marL="0" indent="0" algn="just">
              <a:buNone/>
            </a:pPr>
            <a:r>
              <a:rPr lang="en-US" sz="2000" dirty="0">
                <a:solidFill>
                  <a:schemeClr val="tx1"/>
                </a:solidFill>
              </a:rPr>
              <a:t>He may be required to determine the following:</a:t>
            </a:r>
          </a:p>
          <a:p>
            <a:pPr marL="457200" indent="-457200" algn="just">
              <a:buFont typeface="+mj-lt"/>
              <a:buAutoNum type="arabicPeriod"/>
            </a:pPr>
            <a:r>
              <a:rPr lang="en-US" sz="2000" dirty="0">
                <a:solidFill>
                  <a:schemeClr val="tx1"/>
                </a:solidFill>
              </a:rPr>
              <a:t>The cause of the casualty.</a:t>
            </a:r>
          </a:p>
          <a:p>
            <a:pPr marL="457200" indent="-457200" algn="just">
              <a:buFont typeface="+mj-lt"/>
              <a:buAutoNum type="arabicPeriod"/>
            </a:pPr>
            <a:r>
              <a:rPr lang="en-US" sz="2000" dirty="0">
                <a:solidFill>
                  <a:schemeClr val="tx1"/>
                </a:solidFill>
              </a:rPr>
              <a:t>Whether a general average has been declared or not, and if so, the grounds.</a:t>
            </a:r>
          </a:p>
          <a:p>
            <a:pPr marL="457200" indent="-457200" algn="just">
              <a:buFont typeface="+mj-lt"/>
              <a:buAutoNum type="arabicPeriod"/>
            </a:pPr>
            <a:r>
              <a:rPr lang="en-US" sz="2000" dirty="0">
                <a:solidFill>
                  <a:schemeClr val="tx1"/>
                </a:solidFill>
              </a:rPr>
              <a:t>Whether the </a:t>
            </a:r>
            <a:r>
              <a:rPr lang="en-US" sz="2000" dirty="0" err="1">
                <a:solidFill>
                  <a:schemeClr val="tx1"/>
                </a:solidFill>
              </a:rPr>
              <a:t>shipowner</a:t>
            </a:r>
            <a:r>
              <a:rPr lang="en-US" sz="2000" dirty="0">
                <a:solidFill>
                  <a:schemeClr val="tx1"/>
                </a:solidFill>
              </a:rPr>
              <a:t> or charterer is abandoning the voyage, and the grounds.</a:t>
            </a:r>
          </a:p>
          <a:p>
            <a:pPr marL="457200" indent="-457200" algn="just">
              <a:buFont typeface="+mj-lt"/>
              <a:buAutoNum type="arabicPeriod"/>
            </a:pPr>
            <a:r>
              <a:rPr lang="en-US" sz="2000" dirty="0">
                <a:solidFill>
                  <a:schemeClr val="tx1"/>
                </a:solidFill>
              </a:rPr>
              <a:t>Whether cargo is being on-carried in the same or another vessel in the same or different ownership or charterer.</a:t>
            </a:r>
          </a:p>
          <a:p>
            <a:pPr marL="457200" indent="-457200" algn="just">
              <a:buFont typeface="+mj-lt"/>
              <a:buAutoNum type="arabicPeriod"/>
            </a:pPr>
            <a:r>
              <a:rPr lang="en-US" sz="2000" dirty="0">
                <a:solidFill>
                  <a:schemeClr val="tx1"/>
                </a:solidFill>
              </a:rPr>
              <a:t>Cargo on board at the time, some may have been discharged at an earlier port or earlier at the casualty scene or at the port at which the surveyor is attending or it may even have been jettisoned.</a:t>
            </a:r>
          </a:p>
          <a:p>
            <a:pPr marL="457200" indent="-457200" algn="just">
              <a:buFont typeface="+mj-lt"/>
              <a:buAutoNum type="arabicPeriod"/>
            </a:pPr>
            <a:r>
              <a:rPr lang="en-US" sz="2000" dirty="0">
                <a:solidFill>
                  <a:schemeClr val="tx1"/>
                </a:solidFill>
              </a:rPr>
              <a:t>Cargo is damaged and the cause of damage.</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5487F610-CCFB-4CC6-A285-1EF15934FAEF}"/>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894888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MAJOR CASUALTIES</a:t>
            </a:r>
            <a:br>
              <a:rPr lang="es-MX" dirty="0"/>
            </a:br>
            <a:br>
              <a:rPr lang="es-MX" dirty="0"/>
            </a:br>
            <a:r>
              <a:rPr lang="es-MX" b="1" dirty="0">
                <a:effectLst>
                  <a:outerShdw blurRad="38100" dist="38100" dir="2700000" algn="tl">
                    <a:srgbClr val="000000">
                      <a:alpha val="43137"/>
                    </a:srgbClr>
                  </a:outerShdw>
                </a:effectLst>
              </a:rPr>
              <a:t>AT SURVEY</a:t>
            </a:r>
          </a:p>
        </p:txBody>
      </p:sp>
      <p:sp>
        <p:nvSpPr>
          <p:cNvPr id="3" name="Marcador de contenido 2"/>
          <p:cNvSpPr>
            <a:spLocks noGrp="1"/>
          </p:cNvSpPr>
          <p:nvPr>
            <p:ph idx="1"/>
          </p:nvPr>
        </p:nvSpPr>
        <p:spPr/>
        <p:txBody>
          <a:bodyPr>
            <a:normAutofit/>
          </a:bodyPr>
          <a:lstStyle/>
          <a:p>
            <a:pPr marL="457200" indent="-457200">
              <a:buFont typeface="+mj-lt"/>
              <a:buAutoNum type="arabicPeriod" startAt="7"/>
            </a:pPr>
            <a:r>
              <a:rPr lang="en-US" sz="2200" dirty="0">
                <a:solidFill>
                  <a:schemeClr val="tx1"/>
                </a:solidFill>
              </a:rPr>
              <a:t>An estimate of the extent of damage under each bill of lading.</a:t>
            </a:r>
          </a:p>
          <a:p>
            <a:pPr marL="457200" indent="-457200">
              <a:buFont typeface="+mj-lt"/>
              <a:buAutoNum type="arabicPeriod" startAt="7"/>
            </a:pPr>
            <a:r>
              <a:rPr lang="en-US" sz="2200" dirty="0">
                <a:solidFill>
                  <a:schemeClr val="tx1"/>
                </a:solidFill>
              </a:rPr>
              <a:t>Liability of any parry</a:t>
            </a:r>
          </a:p>
          <a:p>
            <a:pPr marL="457200" indent="-457200">
              <a:buFont typeface="+mj-lt"/>
              <a:buAutoNum type="arabicPeriod" startAt="7"/>
            </a:pPr>
            <a:r>
              <a:rPr lang="en-US" sz="2200" dirty="0">
                <a:solidFill>
                  <a:schemeClr val="tx1"/>
                </a:solidFill>
              </a:rPr>
              <a:t>Consideration of mitigation of cargo damage</a:t>
            </a:r>
          </a:p>
          <a:p>
            <a:pPr marL="457200" indent="-457200">
              <a:buFont typeface="+mj-lt"/>
              <a:buAutoNum type="arabicPeriod" startAt="7"/>
            </a:pPr>
            <a:r>
              <a:rPr lang="en-US" sz="2200" dirty="0">
                <a:solidFill>
                  <a:schemeClr val="tx1"/>
                </a:solidFill>
              </a:rPr>
              <a:t>CIF values</a:t>
            </a:r>
          </a:p>
          <a:p>
            <a:pPr marL="457200" indent="-457200">
              <a:buFont typeface="+mj-lt"/>
              <a:buAutoNum type="arabicPeriod" startAt="7"/>
            </a:pPr>
            <a:r>
              <a:rPr lang="en-US" sz="2200" dirty="0">
                <a:solidFill>
                  <a:schemeClr val="tx1"/>
                </a:solidFill>
              </a:rPr>
              <a:t>What cargo has been jettisoned, lightered or warehoused.</a:t>
            </a:r>
          </a:p>
          <a:p>
            <a:pPr marL="457200" indent="-457200">
              <a:buFont typeface="+mj-lt"/>
              <a:buAutoNum type="arabicPeriod" startAt="7"/>
            </a:pPr>
            <a:r>
              <a:rPr lang="en-US" sz="2200" dirty="0">
                <a:solidFill>
                  <a:schemeClr val="tx1"/>
                </a:solidFill>
              </a:rPr>
              <a:t>Quantities of cargo damaged and cause if during discharge and reloading.</a:t>
            </a: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95CE2895-0F55-4884-A364-89455902C6C1}"/>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350225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575775" cy="4601183"/>
          </a:xfrm>
        </p:spPr>
        <p:txBody>
          <a:bodyPr/>
          <a:lstStyle/>
          <a:p>
            <a:pPr algn="ctr"/>
            <a:r>
              <a:rPr lang="es-MX" dirty="0"/>
              <a:t>MAJOR CASUALTIES</a:t>
            </a:r>
            <a:br>
              <a:rPr lang="es-MX" dirty="0"/>
            </a:br>
            <a:br>
              <a:rPr lang="es-MX" dirty="0"/>
            </a:br>
            <a:r>
              <a:rPr lang="es-MX" b="1" dirty="0">
                <a:effectLst>
                  <a:outerShdw blurRad="38100" dist="38100" dir="2700000" algn="tl">
                    <a:srgbClr val="000000">
                      <a:alpha val="43137"/>
                    </a:srgbClr>
                  </a:outerShdw>
                </a:effectLst>
              </a:rPr>
              <a:t>BEFORE THE SURVEYOR'S DEPARTURE</a:t>
            </a:r>
          </a:p>
        </p:txBody>
      </p:sp>
      <p:sp>
        <p:nvSpPr>
          <p:cNvPr id="3" name="Marcador de contenido 2"/>
          <p:cNvSpPr>
            <a:spLocks noGrp="1"/>
          </p:cNvSpPr>
          <p:nvPr>
            <p:ph idx="1"/>
          </p:nvPr>
        </p:nvSpPr>
        <p:spPr/>
        <p:txBody>
          <a:bodyPr>
            <a:normAutofit/>
          </a:bodyPr>
          <a:lstStyle/>
          <a:p>
            <a:pPr marL="0" indent="0">
              <a:buNone/>
            </a:pPr>
            <a:r>
              <a:rPr lang="en-US" dirty="0">
                <a:solidFill>
                  <a:schemeClr val="tx1"/>
                </a:solidFill>
              </a:rPr>
              <a:t>As soon as possible the following documents should be obtained from the </a:t>
            </a:r>
            <a:r>
              <a:rPr lang="en-US" dirty="0" err="1">
                <a:solidFill>
                  <a:schemeClr val="tx1"/>
                </a:solidFill>
              </a:rPr>
              <a:t>shipowner</a:t>
            </a:r>
            <a:r>
              <a:rPr lang="en-US" dirty="0">
                <a:solidFill>
                  <a:schemeClr val="tx1"/>
                </a:solidFill>
              </a:rPr>
              <a:t> or charterer:</a:t>
            </a:r>
          </a:p>
          <a:p>
            <a:r>
              <a:rPr lang="en-US" dirty="0">
                <a:solidFill>
                  <a:schemeClr val="tx1"/>
                </a:solidFill>
              </a:rPr>
              <a:t>Cargo manifest</a:t>
            </a:r>
          </a:p>
          <a:p>
            <a:r>
              <a:rPr lang="en-US" dirty="0">
                <a:solidFill>
                  <a:schemeClr val="tx1"/>
                </a:solidFill>
              </a:rPr>
              <a:t>Stowage plan</a:t>
            </a:r>
          </a:p>
          <a:p>
            <a:r>
              <a:rPr lang="en-US" dirty="0">
                <a:solidFill>
                  <a:schemeClr val="tx1"/>
                </a:solidFill>
              </a:rPr>
              <a:t>Hatch stowage sheets</a:t>
            </a:r>
          </a:p>
          <a:p>
            <a:r>
              <a:rPr lang="en-US" dirty="0">
                <a:solidFill>
                  <a:schemeClr val="tx1"/>
                </a:solidFill>
              </a:rPr>
              <a:t>Container manifests</a:t>
            </a:r>
          </a:p>
          <a:p>
            <a:r>
              <a:rPr lang="en-US" dirty="0">
                <a:solidFill>
                  <a:schemeClr val="tx1"/>
                </a:solidFill>
              </a:rPr>
              <a:t>Specimen Bill of Lading, front and back</a:t>
            </a:r>
          </a:p>
          <a:p>
            <a:pPr marL="0" indent="0">
              <a:buNone/>
            </a:pPr>
            <a:r>
              <a:rPr lang="en-US" dirty="0">
                <a:solidFill>
                  <a:schemeClr val="tx1"/>
                </a:solidFill>
              </a:rPr>
              <a:t>These documents will be valuable, almost essential, to the surveyor at the scene of the casualty and will subsequently assist identification of cargo and consignees.</a:t>
            </a:r>
            <a:endParaRPr lang="es-MX"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EBD3E592-B6A1-4CA0-A2A5-861D7811E650}"/>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723265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LOG BOOK AND OTHERS RECORDS</a:t>
            </a:r>
          </a:p>
        </p:txBody>
      </p:sp>
      <p:sp>
        <p:nvSpPr>
          <p:cNvPr id="3" name="Marcador de contenido 2"/>
          <p:cNvSpPr>
            <a:spLocks noGrp="1"/>
          </p:cNvSpPr>
          <p:nvPr>
            <p:ph idx="1"/>
          </p:nvPr>
        </p:nvSpPr>
        <p:spPr/>
        <p:txBody>
          <a:bodyPr>
            <a:normAutofit/>
          </a:bodyPr>
          <a:lstStyle/>
          <a:p>
            <a:pPr marL="0" indent="0" algn="just">
              <a:buNone/>
            </a:pPr>
            <a:r>
              <a:rPr lang="en-US" sz="2100" dirty="0">
                <a:solidFill>
                  <a:schemeClr val="tx1"/>
                </a:solidFill>
              </a:rPr>
              <a:t>Surveyor’s should sight log books if they are kept in a language which they understand and record relevant portions. In particular they are concerned with the recordings in the log of incidents which are related to the damage which they are to survey but they should usually refer back to the last dry docking date if relevant and note the period reviewed. </a:t>
            </a:r>
          </a:p>
          <a:p>
            <a:pPr marL="0" indent="0" algn="just">
              <a:buNone/>
            </a:pPr>
            <a:r>
              <a:rPr lang="en-US" sz="2100" dirty="0">
                <a:solidFill>
                  <a:schemeClr val="tx1"/>
                </a:solidFill>
              </a:rPr>
              <a:t>If any incidents occurred during the period they should be recorded too.</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6DCAB0BD-BF61-4DEA-A0B5-30A7D551F66C}"/>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11504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PRINCIPLES OF SURVEYING AND REPORTING</a:t>
            </a:r>
          </a:p>
        </p:txBody>
      </p:sp>
      <p:sp>
        <p:nvSpPr>
          <p:cNvPr id="3" name="Marcador de contenido 2"/>
          <p:cNvSpPr>
            <a:spLocks noGrp="1"/>
          </p:cNvSpPr>
          <p:nvPr>
            <p:ph idx="1"/>
          </p:nvPr>
        </p:nvSpPr>
        <p:spPr/>
        <p:txBody>
          <a:bodyPr>
            <a:noAutofit/>
          </a:bodyPr>
          <a:lstStyle/>
          <a:p>
            <a:pPr marL="0" indent="0" algn="just">
              <a:buNone/>
            </a:pPr>
            <a:r>
              <a:rPr lang="en-US" sz="2200" dirty="0">
                <a:solidFill>
                  <a:schemeClr val="tx1"/>
                </a:solidFill>
              </a:rPr>
              <a:t>There are a number of fairly basic principles which relate to almost all surveys when the purpose of the survey is to examine and report upon ships and their cargoes.</a:t>
            </a:r>
          </a:p>
          <a:p>
            <a:pPr marL="0" indent="0" algn="just">
              <a:buNone/>
            </a:pPr>
            <a:r>
              <a:rPr lang="en-US" sz="2200" dirty="0">
                <a:solidFill>
                  <a:schemeClr val="tx1"/>
                </a:solidFill>
              </a:rPr>
              <a:t>These principles relate to the arrangements for examining the property the actual survey itself and the subsequent reporting of the surveyor findings. </a:t>
            </a:r>
          </a:p>
          <a:p>
            <a:pPr marL="0" indent="0" algn="just">
              <a:buNone/>
            </a:pPr>
            <a:r>
              <a:rPr lang="en-US" sz="2200" dirty="0">
                <a:solidFill>
                  <a:schemeClr val="tx1"/>
                </a:solidFill>
              </a:rPr>
              <a:t>These three elements are almost always present in all marine damage surveying and whether the subject of the survey be hull or cargo the essentials of the modus </a:t>
            </a:r>
            <a:r>
              <a:rPr lang="en-US" sz="2200" dirty="0" err="1">
                <a:solidFill>
                  <a:schemeClr val="tx1"/>
                </a:solidFill>
              </a:rPr>
              <a:t>operandum</a:t>
            </a:r>
            <a:r>
              <a:rPr lang="en-US" sz="2200" dirty="0">
                <a:solidFill>
                  <a:schemeClr val="tx1"/>
                </a:solidFill>
              </a:rPr>
              <a:t> are much the same.</a:t>
            </a:r>
            <a:endParaRPr lang="es-MX" sz="2200" dirty="0">
              <a:solidFill>
                <a:schemeClr val="tx1"/>
              </a:solidFill>
            </a:endParaRPr>
          </a:p>
        </p:txBody>
      </p:sp>
      <p:pic>
        <p:nvPicPr>
          <p:cNvPr id="7" name="Picture 6">
            <a:hlinkClick r:id="rId4" action="ppaction://hlinkfile"/>
          </p:cNvPr>
          <p:cNvPicPr>
            <a:picLocks noChangeAspect="1"/>
          </p:cNvPicPr>
          <p:nvPr/>
        </p:nvPicPr>
        <p:blipFill>
          <a:blip r:embed="rId5"/>
          <a:stretch>
            <a:fillRect/>
          </a:stretch>
        </p:blipFill>
        <p:spPr>
          <a:xfrm>
            <a:off x="679245" y="4926000"/>
            <a:ext cx="1231499" cy="1036410"/>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10" name="Imagen 9">
            <a:hlinkClick r:id="rId7" action="ppaction://hlinksldjump"/>
            <a:extLst>
              <a:ext uri="{FF2B5EF4-FFF2-40B4-BE49-F238E27FC236}">
                <a16:creationId xmlns:a16="http://schemas.microsoft.com/office/drawing/2014/main" id="{53D4D508-7A4D-476C-8CDB-2C1E1AD01136}"/>
              </a:ext>
            </a:extLst>
          </p:cNvPr>
          <p:cNvPicPr>
            <a:picLocks noChangeAspect="1"/>
          </p:cNvPicPr>
          <p:nvPr/>
        </p:nvPicPr>
        <p:blipFill>
          <a:blip r:embed="rId8"/>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864914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LOG BOOK AND OTHERS RECORDS</a:t>
            </a:r>
          </a:p>
        </p:txBody>
      </p:sp>
      <p:sp>
        <p:nvSpPr>
          <p:cNvPr id="3" name="Marcador de contenido 2"/>
          <p:cNvSpPr>
            <a:spLocks noGrp="1"/>
          </p:cNvSpPr>
          <p:nvPr>
            <p:ph idx="1"/>
          </p:nvPr>
        </p:nvSpPr>
        <p:spPr/>
        <p:txBody>
          <a:bodyPr>
            <a:noAutofit/>
          </a:bodyPr>
          <a:lstStyle/>
          <a:p>
            <a:pPr marL="0" indent="0" algn="just">
              <a:buNone/>
            </a:pPr>
            <a:r>
              <a:rPr lang="en-US" sz="2100" dirty="0">
                <a:solidFill>
                  <a:schemeClr val="tx1"/>
                </a:solidFill>
              </a:rPr>
              <a:t>Other records of value are the class certificates and reports and on hire / </a:t>
            </a:r>
            <a:r>
              <a:rPr lang="en-US" sz="2100" dirty="0" err="1">
                <a:solidFill>
                  <a:schemeClr val="tx1"/>
                </a:solidFill>
              </a:rPr>
              <a:t>offhire</a:t>
            </a:r>
            <a:r>
              <a:rPr lang="en-US" sz="2100" dirty="0">
                <a:solidFill>
                  <a:schemeClr val="tx1"/>
                </a:solidFill>
              </a:rPr>
              <a:t> survey reports.</a:t>
            </a:r>
          </a:p>
          <a:p>
            <a:pPr marL="0" indent="0" algn="just">
              <a:buNone/>
            </a:pPr>
            <a:r>
              <a:rPr lang="en-US" sz="2100" dirty="0">
                <a:solidFill>
                  <a:schemeClr val="tx1"/>
                </a:solidFill>
              </a:rPr>
              <a:t>Copies should be attached to surveyor's reports where possible although there is a school of thought that considers that anything relevant from these documents should be stated in the report rather than be attached to it. </a:t>
            </a:r>
          </a:p>
          <a:p>
            <a:pPr marL="0" indent="0" algn="just">
              <a:buNone/>
            </a:pPr>
            <a:r>
              <a:rPr lang="en-US" sz="2100" dirty="0">
                <a:solidFill>
                  <a:schemeClr val="tx1"/>
                </a:solidFill>
              </a:rPr>
              <a:t>The practice of some surveyors of stating that reference should be made to the relevant log books or records if required, can cause considerable inconvenience where the ship is not easily contacted for these records and considerable delays can result in supporting a claim.</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93C91BBD-B5E0-407D-B856-81E7DB409257}"/>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720468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SALVAGE</a:t>
            </a:r>
          </a:p>
        </p:txBody>
      </p:sp>
      <p:sp>
        <p:nvSpPr>
          <p:cNvPr id="3" name="Marcador de contenido 2"/>
          <p:cNvSpPr>
            <a:spLocks noGrp="1"/>
          </p:cNvSpPr>
          <p:nvPr>
            <p:ph idx="1"/>
          </p:nvPr>
        </p:nvSpPr>
        <p:spPr/>
        <p:txBody>
          <a:bodyPr>
            <a:normAutofit/>
          </a:bodyPr>
          <a:lstStyle/>
          <a:p>
            <a:pPr marL="0" indent="0" algn="just">
              <a:buNone/>
            </a:pPr>
            <a:r>
              <a:rPr lang="en-US" sz="2100" b="1" dirty="0">
                <a:solidFill>
                  <a:schemeClr val="tx1"/>
                </a:solidFill>
              </a:rPr>
              <a:t>"Salvage"</a:t>
            </a:r>
            <a:r>
              <a:rPr lang="en-US" sz="2100" dirty="0">
                <a:solidFill>
                  <a:schemeClr val="tx1"/>
                </a:solidFill>
              </a:rPr>
              <a:t>, as a legal concept, involves the saving of, marine property in strict conformity with a number of quite specific conditions. Essentially it is a voluntary act and is not performed under contract. </a:t>
            </a:r>
          </a:p>
          <a:p>
            <a:pPr marL="0" indent="0" algn="just">
              <a:buNone/>
            </a:pPr>
            <a:r>
              <a:rPr lang="en-US" sz="2100" dirty="0">
                <a:solidFill>
                  <a:schemeClr val="tx1"/>
                </a:solidFill>
              </a:rPr>
              <a:t>It is essentially carried out on </a:t>
            </a:r>
            <a:r>
              <a:rPr lang="en-US" sz="2100" b="1" dirty="0">
                <a:solidFill>
                  <a:schemeClr val="tx1"/>
                </a:solidFill>
              </a:rPr>
              <a:t>"no cure no pay"</a:t>
            </a:r>
            <a:r>
              <a:rPr lang="en-US" sz="2100" dirty="0">
                <a:solidFill>
                  <a:schemeClr val="tx1"/>
                </a:solidFill>
              </a:rPr>
              <a:t> terms and a voluntary salvor, if he is not otherwise rewarded after the successful conclusion of the salvage on a mutually acceptable basis, is entitled to apply, to the courts for their determination of an appropriate salvage award. </a:t>
            </a:r>
          </a:p>
          <a:p>
            <a:pPr marL="0" indent="0" algn="just">
              <a:buNone/>
            </a:pPr>
            <a:r>
              <a:rPr lang="en-US" sz="2100" dirty="0">
                <a:solidFill>
                  <a:schemeClr val="tx1"/>
                </a:solidFill>
              </a:rPr>
              <a:t>The parties may agree to resort to arbitration rather than to the courts and if the salvage is carried out under the terms of a Lloyd's open form this is always the case.</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B7B1E63C-4579-4C01-89D5-2CA4CA0C1C77}"/>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66274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SALVAGE</a:t>
            </a:r>
            <a:br>
              <a:rPr lang="es-MX" dirty="0"/>
            </a:br>
            <a:br>
              <a:rPr lang="es-MX" dirty="0"/>
            </a:br>
            <a:r>
              <a:rPr lang="es-MX" b="1" dirty="0">
                <a:effectLst>
                  <a:outerShdw blurRad="38100" dist="38100" dir="2700000" algn="tl">
                    <a:srgbClr val="000000">
                      <a:alpha val="43137"/>
                    </a:srgbClr>
                  </a:outerShdw>
                </a:effectLst>
              </a:rPr>
              <a:t>SURVEYOR ROL</a:t>
            </a:r>
          </a:p>
        </p:txBody>
      </p:sp>
      <p:sp>
        <p:nvSpPr>
          <p:cNvPr id="3" name="Marcador de contenido 2"/>
          <p:cNvSpPr>
            <a:spLocks noGrp="1"/>
          </p:cNvSpPr>
          <p:nvPr>
            <p:ph idx="1"/>
          </p:nvPr>
        </p:nvSpPr>
        <p:spPr/>
        <p:txBody>
          <a:bodyPr>
            <a:normAutofit/>
          </a:bodyPr>
          <a:lstStyle/>
          <a:p>
            <a:pPr marL="0" indent="0" algn="just">
              <a:buNone/>
            </a:pPr>
            <a:r>
              <a:rPr lang="en-US" dirty="0">
                <a:solidFill>
                  <a:schemeClr val="tx1"/>
                </a:solidFill>
              </a:rPr>
              <a:t>When instructed to enquire into either an ordinary cargo or hull claim, unless instructed to the contrary, a surveyor should always expect to approach his task with the assumption that the underwriter has not admitted liability and that he requires the facts to be established by the surveyor so as to enable him to consider his liability under the policy.</a:t>
            </a:r>
          </a:p>
          <a:p>
            <a:pPr marL="0" indent="0" algn="just">
              <a:buNone/>
            </a:pPr>
            <a:r>
              <a:rPr lang="en-US" dirty="0">
                <a:solidFill>
                  <a:schemeClr val="tx1"/>
                </a:solidFill>
              </a:rPr>
              <a:t>Hence the surveyor should make it clear that his survey is </a:t>
            </a:r>
            <a:r>
              <a:rPr lang="en-US" b="1" dirty="0">
                <a:solidFill>
                  <a:schemeClr val="tx1"/>
                </a:solidFill>
              </a:rPr>
              <a:t>"without prejudice" </a:t>
            </a:r>
            <a:r>
              <a:rPr lang="en-US" dirty="0">
                <a:solidFill>
                  <a:schemeClr val="tx1"/>
                </a:solidFill>
              </a:rPr>
              <a:t>until such time as the underwriter admits liability and, particularly if the damaged interest requires prompt attention so as mitigate the loss, he would advise the assured to act accordingly.</a:t>
            </a:r>
            <a:endParaRPr lang="es-MX"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7B4347FC-E4B8-4D76-90B5-AB9A0984782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128958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SALVAGE</a:t>
            </a:r>
            <a:br>
              <a:rPr lang="es-MX" dirty="0"/>
            </a:br>
            <a:br>
              <a:rPr lang="es-MX" dirty="0"/>
            </a:br>
            <a:r>
              <a:rPr lang="es-MX" b="1" dirty="0">
                <a:effectLst>
                  <a:outerShdw blurRad="38100" dist="38100" dir="2700000" algn="tl">
                    <a:srgbClr val="000000">
                      <a:alpha val="43137"/>
                    </a:srgbClr>
                  </a:outerShdw>
                </a:effectLst>
              </a:rPr>
              <a:t>SURVEYOR ROL</a:t>
            </a:r>
          </a:p>
        </p:txBody>
      </p:sp>
      <p:sp>
        <p:nvSpPr>
          <p:cNvPr id="3" name="Marcador de contenido 2"/>
          <p:cNvSpPr>
            <a:spLocks noGrp="1"/>
          </p:cNvSpPr>
          <p:nvPr>
            <p:ph idx="1"/>
          </p:nvPr>
        </p:nvSpPr>
        <p:spPr/>
        <p:txBody>
          <a:bodyPr>
            <a:normAutofit/>
          </a:bodyPr>
          <a:lstStyle/>
          <a:p>
            <a:pPr marL="0" indent="0" algn="just">
              <a:buNone/>
            </a:pPr>
            <a:r>
              <a:rPr lang="en-US" dirty="0">
                <a:solidFill>
                  <a:schemeClr val="tx1"/>
                </a:solidFill>
              </a:rPr>
              <a:t>When instructed to enquire into either an ordinary cargo or hull claim, unless instructed to the contrary, a surveyor should always expect to approach his task with the assumption that the underwriter has not admitted liability and that he requires the facts to be established by the surveyor so as to enable him to consider his liability under the policy.</a:t>
            </a:r>
          </a:p>
          <a:p>
            <a:pPr marL="0" indent="0" algn="just">
              <a:buNone/>
            </a:pPr>
            <a:r>
              <a:rPr lang="en-US" dirty="0">
                <a:solidFill>
                  <a:schemeClr val="tx1"/>
                </a:solidFill>
              </a:rPr>
              <a:t>Hence the surveyor should make it clear that his survey is </a:t>
            </a:r>
            <a:r>
              <a:rPr lang="en-US" b="1" dirty="0">
                <a:solidFill>
                  <a:schemeClr val="tx1"/>
                </a:solidFill>
              </a:rPr>
              <a:t>"without prejudice" </a:t>
            </a:r>
            <a:r>
              <a:rPr lang="en-US" dirty="0">
                <a:solidFill>
                  <a:schemeClr val="tx1"/>
                </a:solidFill>
              </a:rPr>
              <a:t>until such time as the underwriter admits liability and, particularly if the damaged interest requires prompt attention so as mitigate the loss, he would advise the assured to act accordingly.</a:t>
            </a:r>
            <a:endParaRPr lang="es-MX"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0E6F9379-AD9F-4077-8A92-19A78C9BFC2C}"/>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32060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4667" cy="4601183"/>
          </a:xfrm>
        </p:spPr>
        <p:txBody>
          <a:bodyPr>
            <a:normAutofit/>
          </a:bodyPr>
          <a:lstStyle/>
          <a:p>
            <a:pPr algn="ctr"/>
            <a:r>
              <a:rPr lang="es-MX" sz="2400" dirty="0"/>
              <a:t>EXTENSION OF THE SURVEYOR RESPONSABILITY</a:t>
            </a:r>
          </a:p>
        </p:txBody>
      </p:sp>
      <p:sp>
        <p:nvSpPr>
          <p:cNvPr id="3" name="Marcador de contenido 2"/>
          <p:cNvSpPr>
            <a:spLocks noGrp="1"/>
          </p:cNvSpPr>
          <p:nvPr>
            <p:ph idx="1"/>
          </p:nvPr>
        </p:nvSpPr>
        <p:spPr>
          <a:xfrm>
            <a:off x="2624667" y="772732"/>
            <a:ext cx="6217404" cy="5331854"/>
          </a:xfrm>
        </p:spPr>
        <p:txBody>
          <a:bodyPr>
            <a:noAutofit/>
          </a:bodyPr>
          <a:lstStyle/>
          <a:p>
            <a:pPr marL="0" indent="0" algn="just">
              <a:buNone/>
            </a:pPr>
            <a:r>
              <a:rPr lang="en-US" sz="2000" dirty="0">
                <a:solidFill>
                  <a:schemeClr val="tx1"/>
                </a:solidFill>
              </a:rPr>
              <a:t>The surveyor is concerned with the usual "nature, extent and cause“ but, unlike the commercial hull situation, the surveyor is likely to be expected to investigate the cause of the casualty himself at much greater length and not rely upon the claimant putting forth his own allegation surveyor's role. Provided the owner is satisfied, and provided there is no reason to doubt that the repair is satisfactory and the contract carried out with integrity the surveyor can be expected to approve the repair account if reasonable and consistent with the requirement.</a:t>
            </a:r>
          </a:p>
          <a:p>
            <a:pPr marL="0" indent="0" algn="just">
              <a:buNone/>
            </a:pPr>
            <a:r>
              <a:rPr lang="en-US" sz="2000" dirty="0">
                <a:solidFill>
                  <a:schemeClr val="tx1"/>
                </a:solidFill>
              </a:rPr>
              <a:t>If the surveyor becomes too deeply involved in arrange repairs for an owner, he tends to imply that this is his responsibility. Whilst he may assist he should make his position quite clear. This is particularly important in the case of a pleasure craft owner who may all too readily assume that once a surveyor takes an interest in a loss his insurer has accepted the claim and that all repairs carried out on the craft will be paid for by the insurer.</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29D9A3A3-485F-48EE-A6BB-1DC70F85E62F}"/>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8372297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24667" cy="4601183"/>
          </a:xfrm>
        </p:spPr>
        <p:txBody>
          <a:bodyPr>
            <a:normAutofit/>
          </a:bodyPr>
          <a:lstStyle/>
          <a:p>
            <a:pPr algn="ctr"/>
            <a:r>
              <a:rPr lang="es-MX" sz="2400" dirty="0"/>
              <a:t>EXTENSION OF THE SURVEYOR RESPONSABILITY</a:t>
            </a:r>
          </a:p>
        </p:txBody>
      </p:sp>
      <p:sp>
        <p:nvSpPr>
          <p:cNvPr id="3" name="Marcador de contenido 2"/>
          <p:cNvSpPr>
            <a:spLocks noGrp="1"/>
          </p:cNvSpPr>
          <p:nvPr>
            <p:ph idx="1"/>
          </p:nvPr>
        </p:nvSpPr>
        <p:spPr>
          <a:xfrm>
            <a:off x="2624667" y="754911"/>
            <a:ext cx="6217404" cy="5316279"/>
          </a:xfrm>
        </p:spPr>
        <p:txBody>
          <a:bodyPr>
            <a:noAutofit/>
          </a:bodyPr>
          <a:lstStyle/>
          <a:p>
            <a:pPr marL="0" indent="0" algn="just">
              <a:buNone/>
            </a:pPr>
            <a:r>
              <a:rPr lang="en-US" sz="2100" dirty="0">
                <a:solidFill>
                  <a:schemeClr val="tx1"/>
                </a:solidFill>
              </a:rPr>
              <a:t>One view of this matter is that the underwriters are not paying for a repair. They are indemnifying the assured for the reasonable costs of repair. The extension of this view is that the surveyor approval of the repair account is an approval of the amount of the account and that the approval should not be seen by either the assured, the repairer or the underwriter as being an approval of the standard of workmanship.</a:t>
            </a:r>
          </a:p>
          <a:p>
            <a:pPr marL="0" indent="0" algn="just">
              <a:buNone/>
            </a:pPr>
            <a:r>
              <a:rPr lang="en-US" sz="2100" dirty="0">
                <a:solidFill>
                  <a:schemeClr val="tx1"/>
                </a:solidFill>
              </a:rPr>
              <a:t>Whether this attitude can be fully supported where the surveyor holds himself out to be competent in the field of boat building is perhaps debatable, but surveyors would be wise never to state, nor even give the impression, that they are accepting any responsibility for overseeing the standard of the work being carried out unless this has been clearly understood at the time of his appointment as being included in his role.</a:t>
            </a:r>
            <a:endParaRPr lang="es-MX" sz="21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B55EDB46-C986-4C4C-9539-9233FDE59686}"/>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07060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04977" cy="4601183"/>
          </a:xfrm>
        </p:spPr>
        <p:txBody>
          <a:bodyPr/>
          <a:lstStyle/>
          <a:p>
            <a:pPr algn="ctr"/>
            <a:r>
              <a:rPr lang="es-MX" dirty="0"/>
              <a:t>SURVEYS: DAMAGE TO ASSURE CRAFTS</a:t>
            </a:r>
            <a:br>
              <a:rPr lang="es-MX" dirty="0"/>
            </a:br>
            <a:br>
              <a:rPr lang="es-MX" dirty="0"/>
            </a:br>
            <a:r>
              <a:rPr lang="en-US" b="1" dirty="0">
                <a:effectLst>
                  <a:outerShdw blurRad="38100" dist="38100" dir="2700000" algn="tl">
                    <a:srgbClr val="000000">
                      <a:alpha val="43137"/>
                    </a:srgbClr>
                  </a:outerShdw>
                </a:effectLst>
              </a:rPr>
              <a:t>SURVEY PROCEDURE</a:t>
            </a:r>
            <a:endParaRPr lang="es-MX"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2604977" y="744279"/>
            <a:ext cx="6237094" cy="5337544"/>
          </a:xfrm>
        </p:spPr>
        <p:txBody>
          <a:bodyPr>
            <a:noAutofit/>
          </a:bodyPr>
          <a:lstStyle/>
          <a:p>
            <a:pPr marL="0" indent="0" algn="just">
              <a:buNone/>
            </a:pPr>
            <a:r>
              <a:rPr lang="en-US" sz="2000" dirty="0">
                <a:solidFill>
                  <a:schemeClr val="tx1"/>
                </a:solidFill>
              </a:rPr>
              <a:t>The surveyors role is essentially that of considering the nature, extent and cause of damage, and agreeing the reasonable cost of repairs. He would use his experience to make recommendations but is it not his role to arrange for the repairs. The contract is between the owner and the repairer. </a:t>
            </a:r>
          </a:p>
          <a:p>
            <a:pPr marL="0" indent="0" algn="just">
              <a:buNone/>
            </a:pPr>
            <a:r>
              <a:rPr lang="en-US" sz="2000" dirty="0">
                <a:solidFill>
                  <a:schemeClr val="tx1"/>
                </a:solidFill>
              </a:rPr>
              <a:t>Ideally most surveys should be carried out with the owner, or his representative, and the repairer present so that the owner can make his submissions and can agree any repair recommendations made by the surveyor and discussed by him with the repairer . </a:t>
            </a:r>
          </a:p>
          <a:p>
            <a:pPr marL="0" indent="0" algn="just">
              <a:buNone/>
            </a:pPr>
            <a:r>
              <a:rPr lang="en-US" sz="2000" dirty="0">
                <a:solidFill>
                  <a:schemeClr val="tx1"/>
                </a:solidFill>
              </a:rPr>
              <a:t>He can then instruct the repairs to be carried out. Surveys carried out with only one of the parties to the contract being present require that the information be later conveyed to the missing party with the risk that, with second hand information, possible omission of important points can arise.</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B033EAAE-7124-4553-9F2D-7BFA5C116EA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40547701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04977" cy="4601183"/>
          </a:xfrm>
        </p:spPr>
        <p:txBody>
          <a:bodyPr/>
          <a:lstStyle/>
          <a:p>
            <a:pPr algn="ctr"/>
            <a:r>
              <a:rPr lang="es-MX" dirty="0"/>
              <a:t>SURVEYS: DAMAGE TO ASSURE CRAFTS</a:t>
            </a:r>
            <a:br>
              <a:rPr lang="es-MX" dirty="0"/>
            </a:br>
            <a:br>
              <a:rPr lang="es-MX" dirty="0"/>
            </a:br>
            <a:r>
              <a:rPr lang="en-US" b="1" dirty="0">
                <a:effectLst>
                  <a:outerShdw blurRad="38100" dist="38100" dir="2700000" algn="tl">
                    <a:srgbClr val="000000">
                      <a:alpha val="43137"/>
                    </a:srgbClr>
                  </a:outerShdw>
                </a:effectLst>
              </a:rPr>
              <a:t>SURVEY PROCEDURE</a:t>
            </a:r>
            <a:endParaRPr lang="es-MX"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2604977" y="744279"/>
            <a:ext cx="6237094" cy="5337544"/>
          </a:xfrm>
        </p:spPr>
        <p:txBody>
          <a:bodyPr>
            <a:noAutofit/>
          </a:bodyPr>
          <a:lstStyle/>
          <a:p>
            <a:pPr marL="0" indent="0" algn="just">
              <a:buNone/>
            </a:pPr>
            <a:r>
              <a:rPr lang="en-US" sz="2000" dirty="0">
                <a:solidFill>
                  <a:schemeClr val="tx1"/>
                </a:solidFill>
              </a:rPr>
              <a:t>The owner should always nominate the repairer but advice may be offered cautiously by the surveyor on the choice of  a satisfactory repairer. The surveyor should positively advise an owner against an unsuitable repairer, the underwriter has the right to veto under institute Yacht clauses in the same manner as under Institute Time clauses, but otherwise the choice of repairer is essentially that of the owner.</a:t>
            </a:r>
          </a:p>
          <a:p>
            <a:pPr marL="0" indent="0" algn="just">
              <a:buNone/>
            </a:pPr>
            <a:endParaRPr lang="en-US" sz="2000" dirty="0">
              <a:solidFill>
                <a:schemeClr val="tx1"/>
              </a:solidFill>
            </a:endParaRPr>
          </a:p>
          <a:p>
            <a:pPr marL="0" indent="0" algn="just">
              <a:buNone/>
            </a:pPr>
            <a:r>
              <a:rPr lang="en-US" sz="2000" dirty="0">
                <a:solidFill>
                  <a:schemeClr val="tx1"/>
                </a:solidFill>
              </a:rPr>
              <a:t>Full determination of the repair work to be carried out can often not be made at first survey as there may be a need for the damaged area to be opened up for a fuller examination. A second survey will often be necessary or possibly the extent of repairs may be then agreed by telephone if the repairer has the confidence of the surveyor. This information has then to be relayed back to the owner that he can specifically instruct the repairer.</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F6B2466D-70B9-43CB-93AC-98853599E8F6}"/>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642902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04977" cy="4601183"/>
          </a:xfrm>
        </p:spPr>
        <p:txBody>
          <a:bodyPr/>
          <a:lstStyle/>
          <a:p>
            <a:pPr algn="ctr"/>
            <a:r>
              <a:rPr lang="es-MX" dirty="0"/>
              <a:t>SURVEYS: DAMAGE TO ASSURE CRAFTS</a:t>
            </a:r>
            <a:br>
              <a:rPr lang="es-MX" dirty="0"/>
            </a:br>
            <a:br>
              <a:rPr lang="es-MX" dirty="0"/>
            </a:br>
            <a:r>
              <a:rPr lang="en-US" b="1" dirty="0">
                <a:effectLst>
                  <a:outerShdw blurRad="38100" dist="38100" dir="2700000" algn="tl">
                    <a:srgbClr val="000000">
                      <a:alpha val="43137"/>
                    </a:srgbClr>
                  </a:outerShdw>
                </a:effectLst>
              </a:rPr>
              <a:t>SURVEY PROCEDURE</a:t>
            </a:r>
            <a:endParaRPr lang="es-MX"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2604977" y="744279"/>
            <a:ext cx="6237094" cy="5337544"/>
          </a:xfrm>
        </p:spPr>
        <p:txBody>
          <a:bodyPr>
            <a:noAutofit/>
          </a:bodyPr>
          <a:lstStyle/>
          <a:p>
            <a:pPr marL="0" indent="0">
              <a:buNone/>
            </a:pPr>
            <a:r>
              <a:rPr lang="en-US" sz="2000" dirty="0">
                <a:solidFill>
                  <a:schemeClr val="tx1"/>
                </a:solidFill>
              </a:rPr>
              <a:t>Repairers and owners need to clearly understand that the surveyor appointed by the underwriters does not act as an agent of the owner and that he acts “without prejudice” to underwriter's liability. It is for the surveyor to make this clear to them.</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D903CB32-B042-4452-99E8-AAD2AD64DF2E}"/>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978156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604977" cy="4601183"/>
          </a:xfrm>
        </p:spPr>
        <p:txBody>
          <a:bodyPr/>
          <a:lstStyle/>
          <a:p>
            <a:pPr algn="ctr"/>
            <a:r>
              <a:rPr lang="es-MX" dirty="0"/>
              <a:t>SURVEYS: DAMAGE TO ASSURE CRAFTS</a:t>
            </a:r>
            <a:br>
              <a:rPr lang="es-MX" dirty="0"/>
            </a:br>
            <a:br>
              <a:rPr lang="es-MX" dirty="0"/>
            </a:br>
            <a:r>
              <a:rPr lang="en-US" b="1" dirty="0">
                <a:effectLst>
                  <a:outerShdw blurRad="38100" dist="38100" dir="2700000" algn="tl">
                    <a:srgbClr val="000000">
                      <a:alpha val="43137"/>
                    </a:srgbClr>
                  </a:outerShdw>
                </a:effectLst>
              </a:rPr>
              <a:t>REPAIR PROCEDURE</a:t>
            </a:r>
            <a:endParaRPr lang="es-MX"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2604977" y="744279"/>
            <a:ext cx="6237094" cy="5337544"/>
          </a:xfrm>
        </p:spPr>
        <p:txBody>
          <a:bodyPr>
            <a:noAutofit/>
          </a:bodyPr>
          <a:lstStyle/>
          <a:p>
            <a:pPr marL="0" indent="0" algn="just">
              <a:buNone/>
            </a:pPr>
            <a:r>
              <a:rPr lang="en-US" sz="2000" dirty="0">
                <a:solidFill>
                  <a:schemeClr val="tx1"/>
                </a:solidFill>
              </a:rPr>
              <a:t>The extent of the surveyor's involvement can vary considerably and this is largely determined by his instructions. In some cases surveyors may only be required to carry out the necessary survey and specify the appropriate repairs to make good any casualty damage.</a:t>
            </a:r>
          </a:p>
          <a:p>
            <a:pPr marL="0" indent="0" algn="just">
              <a:buNone/>
            </a:pPr>
            <a:r>
              <a:rPr lang="en-US" sz="2000" dirty="0">
                <a:solidFill>
                  <a:schemeClr val="tx1"/>
                </a:solidFill>
              </a:rPr>
              <a:t> Such a survey may take place in the presence of the owner and a repairer but in some cases one or both may be absent and the surveyor will rely heavily upon his own observations and knowledge in detailing the damage and in drawing up a recommended repair specification.</a:t>
            </a:r>
            <a:endParaRPr lang="es-MX" sz="20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EDF9FAC9-DAE0-4A7A-927C-6564D9BBA1E7}"/>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85627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normAutofit fontScale="90000"/>
          </a:bodyPr>
          <a:lstStyle/>
          <a:p>
            <a:pPr algn="ctr"/>
            <a:br>
              <a:rPr lang="es-MX" dirty="0"/>
            </a:br>
            <a:r>
              <a:rPr lang="es-MX" dirty="0"/>
              <a:t>PRINCIPLES OF SURVEYING AND REPORTING</a:t>
            </a:r>
            <a:br>
              <a:rPr lang="es-MX" dirty="0"/>
            </a:br>
            <a:br>
              <a:rPr lang="es-MX" sz="1200" dirty="0"/>
            </a:br>
            <a:r>
              <a:rPr lang="en-US" b="1" dirty="0">
                <a:solidFill>
                  <a:schemeClr val="bg1"/>
                </a:solidFill>
                <a:effectLst>
                  <a:outerShdw blurRad="38100" dist="38100" dir="2700000" algn="tl">
                    <a:srgbClr val="000000">
                      <a:alpha val="43137"/>
                    </a:srgbClr>
                  </a:outerShdw>
                </a:effectLst>
              </a:rPr>
              <a:t>THE PRIME OBJECTIVE OF MARINE DAMAGE SURVEYING</a:t>
            </a:r>
            <a:endParaRPr lang="es-MX" b="1" dirty="0">
              <a:solidFill>
                <a:schemeClr val="bg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Autofit/>
          </a:bodyPr>
          <a:lstStyle/>
          <a:p>
            <a:pPr marL="0" indent="0" algn="just">
              <a:buNone/>
            </a:pPr>
            <a:r>
              <a:rPr lang="en-US" sz="2100" dirty="0">
                <a:solidFill>
                  <a:schemeClr val="tx1"/>
                </a:solidFill>
              </a:rPr>
              <a:t>The majority of marine damage surveys are carried out for the purpose of pursuing or defending claims for liability be they under insurance policies or against other parties. </a:t>
            </a:r>
          </a:p>
          <a:p>
            <a:pPr marL="0" indent="0" algn="just">
              <a:buNone/>
            </a:pPr>
            <a:r>
              <a:rPr lang="en-US" sz="2100" dirty="0">
                <a:solidFill>
                  <a:schemeClr val="tx1"/>
                </a:solidFill>
              </a:rPr>
              <a:t>Many such surveys also have the objective of determining the extent of damage to property so that repair or reinstatement can be undertaken, and where appropriate, reimbursement made. </a:t>
            </a:r>
          </a:p>
        </p:txBody>
      </p:sp>
      <p:pic>
        <p:nvPicPr>
          <p:cNvPr id="8"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95" y="0"/>
            <a:ext cx="1309758" cy="1309758"/>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239257F8-EFAB-49B8-B9C7-5B7352CD9646}"/>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1944843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AVERAGE ADJUSTER</a:t>
            </a:r>
          </a:p>
        </p:txBody>
      </p:sp>
      <p:sp>
        <p:nvSpPr>
          <p:cNvPr id="3" name="Marcador de contenido 2"/>
          <p:cNvSpPr>
            <a:spLocks noGrp="1"/>
          </p:cNvSpPr>
          <p:nvPr>
            <p:ph idx="1"/>
          </p:nvPr>
        </p:nvSpPr>
        <p:spPr>
          <a:xfrm>
            <a:off x="2691684" y="864108"/>
            <a:ext cx="6040191" cy="5120640"/>
          </a:xfrm>
        </p:spPr>
        <p:txBody>
          <a:bodyPr>
            <a:normAutofit/>
          </a:bodyPr>
          <a:lstStyle/>
          <a:p>
            <a:pPr marL="0" indent="0" algn="just">
              <a:buNone/>
            </a:pPr>
            <a:r>
              <a:rPr lang="en-US" sz="2100" dirty="0">
                <a:solidFill>
                  <a:schemeClr val="tx1"/>
                </a:solidFill>
              </a:rPr>
              <a:t>The surveyor in commercial hull claims is invariably an expert in his own field and the average adjuster likewise. The two functions are quite separate and there would be few who practice in either field who would claim to have more than a passing acquaintance with the others duties.</a:t>
            </a:r>
          </a:p>
          <a:p>
            <a:pPr marL="0" indent="0" algn="just">
              <a:buNone/>
            </a:pPr>
            <a:r>
              <a:rPr lang="en-US" sz="2100" dirty="0">
                <a:solidFill>
                  <a:schemeClr val="tx1"/>
                </a:solidFill>
              </a:rPr>
              <a:t>In relatively straight forward and non-contentious particular average claims the underwriter's own claims adjuster may adjust the claim following receipt of the surveyor’s report but more often than not the average adjuster will have been appointed by the </a:t>
            </a:r>
            <a:r>
              <a:rPr lang="en-US" sz="2100" dirty="0" err="1">
                <a:solidFill>
                  <a:schemeClr val="tx1"/>
                </a:solidFill>
              </a:rPr>
              <a:t>shipowner</a:t>
            </a:r>
            <a:r>
              <a:rPr lang="en-US" sz="2100" dirty="0">
                <a:solidFill>
                  <a:schemeClr val="tx1"/>
                </a:solidFill>
              </a:rPr>
              <a:t> and will be responsible for the adjustment, in some cases the underwriter may appoint the average adjuster but this is less common.</a:t>
            </a:r>
            <a:endParaRPr lang="es-MX" sz="2100" dirty="0">
              <a:solidFill>
                <a:schemeClr val="tx1"/>
              </a:solidFill>
            </a:endParaRPr>
          </a:p>
        </p:txBody>
      </p:sp>
      <p:pic>
        <p:nvPicPr>
          <p:cNvPr id="7" name="Picture 6">
            <a:hlinkClick r:id="rId4" action="ppaction://hlinkfile"/>
          </p:cNvPr>
          <p:cNvPicPr>
            <a:picLocks noChangeAspect="1"/>
          </p:cNvPicPr>
          <p:nvPr/>
        </p:nvPicPr>
        <p:blipFill>
          <a:blip r:embed="rId5"/>
          <a:stretch>
            <a:fillRect/>
          </a:stretch>
        </p:blipFill>
        <p:spPr>
          <a:xfrm>
            <a:off x="679245" y="4926000"/>
            <a:ext cx="1231499" cy="1036410"/>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10" name="Imagen 9">
            <a:hlinkClick r:id="rId7" action="ppaction://hlinksldjump"/>
            <a:extLst>
              <a:ext uri="{FF2B5EF4-FFF2-40B4-BE49-F238E27FC236}">
                <a16:creationId xmlns:a16="http://schemas.microsoft.com/office/drawing/2014/main" id="{0AA98FF3-53FD-49CA-B0AE-1820874BBDE1}"/>
              </a:ext>
            </a:extLst>
          </p:cNvPr>
          <p:cNvPicPr>
            <a:picLocks noChangeAspect="1"/>
          </p:cNvPicPr>
          <p:nvPr/>
        </p:nvPicPr>
        <p:blipFill>
          <a:blip r:embed="rId8"/>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129572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AVERAGE ADJUSTER</a:t>
            </a:r>
          </a:p>
        </p:txBody>
      </p:sp>
      <p:sp>
        <p:nvSpPr>
          <p:cNvPr id="3" name="Marcador de contenido 2"/>
          <p:cNvSpPr>
            <a:spLocks noGrp="1"/>
          </p:cNvSpPr>
          <p:nvPr>
            <p:ph idx="1"/>
          </p:nvPr>
        </p:nvSpPr>
        <p:spPr>
          <a:xfrm>
            <a:off x="2691685" y="864108"/>
            <a:ext cx="6027312" cy="5120640"/>
          </a:xfrm>
        </p:spPr>
        <p:txBody>
          <a:bodyPr>
            <a:normAutofit/>
          </a:bodyPr>
          <a:lstStyle/>
          <a:p>
            <a:pPr marL="0" indent="0" algn="just">
              <a:buNone/>
            </a:pPr>
            <a:r>
              <a:rPr lang="en-US" sz="2100" dirty="0">
                <a:solidFill>
                  <a:schemeClr val="tx1"/>
                </a:solidFill>
              </a:rPr>
              <a:t>Thus there is generally a need for a good working relationship between the surveyor and the adjuster and it can be very helpful to the latter if the former has some knowledge and understanding of the adjustment role and of how the information provided by the surveyor will be used by the adjuster.</a:t>
            </a:r>
          </a:p>
          <a:p>
            <a:pPr marL="0" indent="0" algn="just">
              <a:buNone/>
            </a:pPr>
            <a:r>
              <a:rPr lang="en-US" sz="2100" dirty="0">
                <a:solidFill>
                  <a:schemeClr val="tx1"/>
                </a:solidFill>
              </a:rPr>
              <a:t>There is no doubt that if the surveyor does understand what the adjuster needs to know and why, and the form in which he needs it, then the surveyor can foresee what the adjuster is likely to require in a particular situation and provide it in his report in anticipation of that need rather than belatedly after further correspondence.</a:t>
            </a:r>
            <a:endParaRPr lang="es-MX" sz="2100" dirty="0">
              <a:solidFill>
                <a:schemeClr val="tx1"/>
              </a:solidFill>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990BABAC-65B4-43E8-9BAA-DA816CE55F9A}"/>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0774889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AVERAGE ADJUSTER</a:t>
            </a:r>
          </a:p>
        </p:txBody>
      </p:sp>
      <p:sp>
        <p:nvSpPr>
          <p:cNvPr id="3" name="Marcador de contenido 2"/>
          <p:cNvSpPr>
            <a:spLocks noGrp="1"/>
          </p:cNvSpPr>
          <p:nvPr>
            <p:ph idx="1"/>
          </p:nvPr>
        </p:nvSpPr>
        <p:spPr>
          <a:xfrm>
            <a:off x="2678806" y="864108"/>
            <a:ext cx="6053070" cy="5120640"/>
          </a:xfrm>
        </p:spPr>
        <p:txBody>
          <a:bodyPr>
            <a:normAutofit/>
          </a:bodyPr>
          <a:lstStyle/>
          <a:p>
            <a:pPr marL="0" indent="0" algn="just">
              <a:buNone/>
            </a:pPr>
            <a:r>
              <a:rPr lang="en-US" sz="2100" dirty="0">
                <a:solidFill>
                  <a:schemeClr val="tx1"/>
                </a:solidFill>
              </a:rPr>
              <a:t>The adjuster has, at the start, to determine the same two basic points that have been considered in the chapter on cargo claims, namely:</a:t>
            </a:r>
          </a:p>
          <a:p>
            <a:pPr marL="457200" indent="-457200" algn="just">
              <a:buFont typeface="+mj-lt"/>
              <a:buAutoNum type="arabicPeriod"/>
            </a:pPr>
            <a:r>
              <a:rPr lang="en-US" sz="2100" b="1" dirty="0">
                <a:solidFill>
                  <a:schemeClr val="tx1"/>
                </a:solidFill>
              </a:rPr>
              <a:t>Whether a liability attaches to the policy.</a:t>
            </a:r>
          </a:p>
          <a:p>
            <a:pPr marL="457200" indent="-457200" algn="just">
              <a:buFont typeface="+mj-lt"/>
              <a:buAutoNum type="arabicPeriod"/>
            </a:pPr>
            <a:r>
              <a:rPr lang="en-US" sz="2100" b="1" dirty="0">
                <a:solidFill>
                  <a:schemeClr val="tx1"/>
                </a:solidFill>
              </a:rPr>
              <a:t>What is the quantum of that liability?</a:t>
            </a:r>
          </a:p>
          <a:p>
            <a:pPr marL="0" indent="0" algn="just">
              <a:buNone/>
            </a:pPr>
            <a:r>
              <a:rPr lang="en-US" sz="2100" dirty="0">
                <a:solidFill>
                  <a:schemeClr val="tx1"/>
                </a:solidFill>
              </a:rPr>
              <a:t>The first is dependent upon the causes of the casualty and the circumstances surrounding it so that the surveyor should have stated the claimant's allegation and his concurrence in his report, together with the dates and situation in which the casualty occurred.</a:t>
            </a:r>
            <a:endParaRPr lang="es-MX" sz="2100" dirty="0">
              <a:solidFill>
                <a:schemeClr val="tx1"/>
              </a:solidFill>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6D6AAEE2-46CD-48A2-AD73-322EACE5C231}"/>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29643636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AVERAGE ADJUSTER</a:t>
            </a:r>
          </a:p>
        </p:txBody>
      </p:sp>
      <p:sp>
        <p:nvSpPr>
          <p:cNvPr id="3" name="Marcador de contenido 2"/>
          <p:cNvSpPr>
            <a:spLocks noGrp="1"/>
          </p:cNvSpPr>
          <p:nvPr>
            <p:ph idx="1"/>
          </p:nvPr>
        </p:nvSpPr>
        <p:spPr>
          <a:xfrm>
            <a:off x="2665927" y="864108"/>
            <a:ext cx="6078828" cy="5120640"/>
          </a:xfrm>
        </p:spPr>
        <p:txBody>
          <a:bodyPr>
            <a:noAutofit/>
          </a:bodyPr>
          <a:lstStyle/>
          <a:p>
            <a:pPr marL="0" indent="0" algn="just">
              <a:buNone/>
            </a:pPr>
            <a:r>
              <a:rPr lang="en-US" sz="2100" dirty="0">
                <a:solidFill>
                  <a:schemeClr val="tx1"/>
                </a:solidFill>
              </a:rPr>
              <a:t>The first part of the adjuster task may be relatively straight forward but the second part is often complex as he has to examine the costs incurred by the claimant in making good the loss. This often requires a detailed analysis of the costs and it is in doing this that the adjuster may have to call upon the surveyor to provide considerable detail and explanation.</a:t>
            </a:r>
          </a:p>
          <a:p>
            <a:pPr marL="0" indent="0" algn="just">
              <a:buNone/>
            </a:pPr>
            <a:r>
              <a:rPr lang="en-US" sz="2100" dirty="0">
                <a:solidFill>
                  <a:schemeClr val="tx1"/>
                </a:solidFill>
              </a:rPr>
              <a:t>The principle is exactly the same in hull claims although different factors influence whether there is justification for considering these costs as part of the recoverable claim. In commercial hull but not pleasure craft claims, air freight will often be justified. Overtime, depending upon the reason for it being incurred, will also often be acceptable in hull claims and it is this type of consideration that confronts the adjuster over a number of charges.</a:t>
            </a:r>
            <a:endParaRPr lang="es-MX" sz="2100" dirty="0">
              <a:solidFill>
                <a:schemeClr val="tx1"/>
              </a:solidFill>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6A8DF01A-BCC0-45A6-B314-A9F408CE9EAD}"/>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45302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normAutofit fontScale="90000"/>
          </a:bodyPr>
          <a:lstStyle/>
          <a:p>
            <a:pPr algn="ctr"/>
            <a:br>
              <a:rPr lang="es-MX" dirty="0"/>
            </a:br>
            <a:r>
              <a:rPr lang="es-MX" dirty="0"/>
              <a:t>PRINCIPLES OF SURVEYING AND REPORTING</a:t>
            </a:r>
            <a:br>
              <a:rPr lang="es-MX" dirty="0"/>
            </a:br>
            <a:br>
              <a:rPr lang="es-MX" sz="1200" dirty="0"/>
            </a:br>
            <a:r>
              <a:rPr lang="en-US" b="1" dirty="0">
                <a:solidFill>
                  <a:schemeClr val="bg1"/>
                </a:solidFill>
                <a:effectLst>
                  <a:outerShdw blurRad="38100" dist="38100" dir="2700000" algn="tl">
                    <a:srgbClr val="000000">
                      <a:alpha val="43137"/>
                    </a:srgbClr>
                  </a:outerShdw>
                </a:effectLst>
              </a:rPr>
              <a:t>THE PRIME OBJECTIVE OF MARINE DAMAGE SURVEYING</a:t>
            </a:r>
            <a:endParaRPr lang="es-MX" b="1" dirty="0">
              <a:solidFill>
                <a:schemeClr val="bg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Autofit/>
          </a:bodyPr>
          <a:lstStyle/>
          <a:p>
            <a:pPr marL="0" indent="0" algn="just">
              <a:buNone/>
            </a:pPr>
            <a:r>
              <a:rPr lang="en-US" sz="2100" dirty="0">
                <a:solidFill>
                  <a:schemeClr val="tx1"/>
                </a:solidFill>
              </a:rPr>
              <a:t>Associated with these two requirements there is often also a requirement for the surveyor to advise on mitigation and future prevention of loss. </a:t>
            </a:r>
          </a:p>
          <a:p>
            <a:pPr marL="0" indent="0">
              <a:buNone/>
            </a:pPr>
            <a:r>
              <a:rPr lang="en-US" sz="2100" dirty="0">
                <a:solidFill>
                  <a:schemeClr val="tx1"/>
                </a:solidFill>
              </a:rPr>
              <a:t>The liability usually arises under:</a:t>
            </a:r>
          </a:p>
          <a:p>
            <a:pPr marL="457200" indent="-457200">
              <a:buFont typeface="+mj-lt"/>
              <a:buAutoNum type="alphaLcParenR"/>
            </a:pPr>
            <a:r>
              <a:rPr lang="en-US" sz="2100" b="1" dirty="0">
                <a:solidFill>
                  <a:schemeClr val="tx1"/>
                </a:solidFill>
              </a:rPr>
              <a:t>A contract of marine insurance</a:t>
            </a:r>
          </a:p>
          <a:p>
            <a:pPr marL="457200" indent="-457200">
              <a:buFont typeface="+mj-lt"/>
              <a:buAutoNum type="alphaLcParenR"/>
            </a:pPr>
            <a:r>
              <a:rPr lang="en-US" sz="2100" b="1" dirty="0">
                <a:solidFill>
                  <a:schemeClr val="tx1"/>
                </a:solidFill>
              </a:rPr>
              <a:t>A contract of carriage</a:t>
            </a:r>
          </a:p>
          <a:p>
            <a:pPr marL="457200" indent="-457200">
              <a:buFont typeface="+mj-lt"/>
              <a:buAutoNum type="alphaLcParenR"/>
            </a:pPr>
            <a:r>
              <a:rPr lang="en-US" sz="2100" b="1" dirty="0">
                <a:solidFill>
                  <a:schemeClr val="tx1"/>
                </a:solidFill>
              </a:rPr>
              <a:t>Tort</a:t>
            </a:r>
            <a:endParaRPr lang="es-MX" sz="2100" b="1" dirty="0">
              <a:solidFill>
                <a:schemeClr val="tx1"/>
              </a:solidFill>
            </a:endParaRPr>
          </a:p>
        </p:txBody>
      </p:sp>
      <p:pic>
        <p:nvPicPr>
          <p:cNvPr id="8"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95" y="0"/>
            <a:ext cx="1309758" cy="1309758"/>
          </a:xfrm>
          <a:prstGeom prst="rect">
            <a:avLst/>
          </a:prstGeom>
          <a:ln>
            <a:noFill/>
          </a:ln>
          <a:effectLst>
            <a:outerShdw blurRad="292100" dist="139700" dir="2700000" algn="tl" rotWithShape="0">
              <a:srgbClr val="333333">
                <a:alpha val="65000"/>
              </a:srgbClr>
            </a:outerShdw>
          </a:effectLst>
        </p:spPr>
      </p:pic>
      <p:pic>
        <p:nvPicPr>
          <p:cNvPr id="9" name="Imagen 8">
            <a:hlinkClick r:id="rId5" action="ppaction://hlinksldjump"/>
            <a:extLst>
              <a:ext uri="{FF2B5EF4-FFF2-40B4-BE49-F238E27FC236}">
                <a16:creationId xmlns:a16="http://schemas.microsoft.com/office/drawing/2014/main" id="{B24E1FE2-3E34-49C6-96E4-B38958FA6A8F}"/>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93334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normAutofit fontScale="90000"/>
          </a:bodyPr>
          <a:lstStyle/>
          <a:p>
            <a:pPr algn="ctr"/>
            <a:br>
              <a:rPr lang="es-MX" dirty="0"/>
            </a:br>
            <a:r>
              <a:rPr lang="es-MX" dirty="0"/>
              <a:t>PRINCIPLES OF SURVEYING AND REPORTING</a:t>
            </a:r>
            <a:br>
              <a:rPr lang="es-MX" dirty="0"/>
            </a:br>
            <a:br>
              <a:rPr lang="es-MX" sz="1200" dirty="0"/>
            </a:br>
            <a:r>
              <a:rPr lang="en-US" b="1" dirty="0">
                <a:solidFill>
                  <a:schemeClr val="bg1"/>
                </a:solidFill>
                <a:effectLst>
                  <a:outerShdw blurRad="38100" dist="38100" dir="2700000" algn="tl">
                    <a:srgbClr val="000000">
                      <a:alpha val="43137"/>
                    </a:srgbClr>
                  </a:outerShdw>
                </a:effectLst>
              </a:rPr>
              <a:t>THE PRIME OBJECTIVE OF MARINE DAMAGE SURVEYING</a:t>
            </a:r>
            <a:endParaRPr lang="es-MX" b="1" dirty="0">
              <a:solidFill>
                <a:schemeClr val="bg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2711302" y="754913"/>
            <a:ext cx="5677049" cy="5358808"/>
          </a:xfrm>
        </p:spPr>
        <p:txBody>
          <a:bodyPr>
            <a:noAutofit/>
          </a:bodyPr>
          <a:lstStyle/>
          <a:p>
            <a:pPr marL="0" indent="0" algn="just">
              <a:buNone/>
            </a:pPr>
            <a:r>
              <a:rPr lang="en-US" sz="2000" dirty="0">
                <a:solidFill>
                  <a:schemeClr val="tx1"/>
                </a:solidFill>
              </a:rPr>
              <a:t>Following a casualty resulting in damage to marine property there will frequently be grounds for considering the liability of a parry or parries, possibly in more than one of the mentioned categories.</a:t>
            </a:r>
          </a:p>
          <a:p>
            <a:pPr marL="0" indent="0" algn="just">
              <a:buNone/>
            </a:pPr>
            <a:r>
              <a:rPr lang="en-US" sz="2000" dirty="0">
                <a:solidFill>
                  <a:schemeClr val="tx1"/>
                </a:solidFill>
              </a:rPr>
              <a:t>To enable the property to be reinstated and the claims to be considered the damage will have to be surveyed, the survey being required to :</a:t>
            </a:r>
          </a:p>
          <a:p>
            <a:pPr marL="457200" indent="-457200" algn="just">
              <a:buFont typeface="+mj-lt"/>
              <a:buAutoNum type="alphaLcParenR"/>
            </a:pPr>
            <a:r>
              <a:rPr lang="en-US" sz="2000" b="1" dirty="0">
                <a:solidFill>
                  <a:schemeClr val="tx1"/>
                </a:solidFill>
              </a:rPr>
              <a:t>Determine the nature and circumstances and cause of the loss.</a:t>
            </a:r>
          </a:p>
          <a:p>
            <a:pPr marL="457200" indent="-457200" algn="just">
              <a:buFont typeface="+mj-lt"/>
              <a:buAutoNum type="alphaLcParenR"/>
            </a:pPr>
            <a:r>
              <a:rPr lang="en-US" sz="2000" b="1" dirty="0">
                <a:solidFill>
                  <a:schemeClr val="tx1"/>
                </a:solidFill>
              </a:rPr>
              <a:t>Quantify the loss.</a:t>
            </a:r>
          </a:p>
          <a:p>
            <a:pPr marL="0" indent="0" algn="just">
              <a:buNone/>
            </a:pPr>
            <a:r>
              <a:rPr lang="en-US" sz="2000" dirty="0">
                <a:solidFill>
                  <a:schemeClr val="tx1"/>
                </a:solidFill>
              </a:rPr>
              <a:t>Providing the survey and report to satisfy the above two requirements constitutes the fundamental role of the surveyor although there are usually secondary matters which receive his attention at the survey, subsequently.</a:t>
            </a:r>
          </a:p>
          <a:p>
            <a:pPr marL="0" indent="0">
              <a:buNone/>
            </a:pPr>
            <a:endParaRPr lang="es-MX" sz="2000" dirty="0">
              <a:solidFill>
                <a:schemeClr val="tx1"/>
              </a:solidFill>
            </a:endParaRPr>
          </a:p>
        </p:txBody>
      </p:sp>
      <p:pic>
        <p:nvPicPr>
          <p:cNvPr id="10"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95" y="0"/>
            <a:ext cx="1309758" cy="1309758"/>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B13CE0AB-58E8-4EF9-B792-597B269F9EB7}"/>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130448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a:xfrm>
            <a:off x="0" y="1123838"/>
            <a:ext cx="2711302" cy="4601183"/>
          </a:xfrm>
        </p:spPr>
        <p:txBody>
          <a:bodyPr>
            <a:normAutofit/>
          </a:bodyPr>
          <a:lstStyle/>
          <a:p>
            <a:pPr algn="ctr"/>
            <a:r>
              <a:rPr lang="es-MX" dirty="0"/>
              <a:t>PRINCIPLES OF SURVEYING AND REPORTING</a:t>
            </a:r>
            <a:br>
              <a:rPr lang="es-MX" dirty="0"/>
            </a:br>
            <a:br>
              <a:rPr lang="es-MX" dirty="0"/>
            </a:br>
            <a:r>
              <a:rPr lang="en-US" sz="2800" b="1" dirty="0">
                <a:solidFill>
                  <a:schemeClr val="bg1"/>
                </a:solidFill>
                <a:effectLst>
                  <a:outerShdw blurRad="38100" dist="38100" dir="2700000" algn="tl">
                    <a:srgbClr val="000000">
                      <a:alpha val="43137"/>
                    </a:srgbClr>
                  </a:outerShdw>
                </a:effectLst>
              </a:rPr>
              <a:t>ESTABLISHING A CLAIM</a:t>
            </a:r>
            <a:endParaRPr lang="es-MX" sz="2800" b="1" dirty="0">
              <a:solidFill>
                <a:schemeClr val="bg1"/>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2711302" y="754913"/>
            <a:ext cx="5677049" cy="5358808"/>
          </a:xfrm>
        </p:spPr>
        <p:txBody>
          <a:bodyPr>
            <a:noAutofit/>
          </a:bodyPr>
          <a:lstStyle/>
          <a:p>
            <a:pPr marL="0" indent="0" algn="just">
              <a:buNone/>
            </a:pPr>
            <a:endParaRPr lang="en-US" sz="2200" dirty="0">
              <a:solidFill>
                <a:schemeClr val="tx1"/>
              </a:solidFill>
            </a:endParaRPr>
          </a:p>
          <a:p>
            <a:pPr marL="0" indent="0" algn="just">
              <a:buNone/>
            </a:pPr>
            <a:r>
              <a:rPr lang="en-US" sz="2200" dirty="0">
                <a:solidFill>
                  <a:schemeClr val="tx1"/>
                </a:solidFill>
              </a:rPr>
              <a:t>When a party suffer a loss or damage to its property and wishes lo have it replaced or repaired, it is that Party's own responsibility or that of its agent if the responsibility is delegated, to arrange it. </a:t>
            </a:r>
          </a:p>
          <a:p>
            <a:pPr marL="0" indent="0" algn="just">
              <a:buNone/>
            </a:pPr>
            <a:endParaRPr lang="en-US" sz="2200" dirty="0">
              <a:solidFill>
                <a:schemeClr val="tx1"/>
              </a:solidFill>
            </a:endParaRPr>
          </a:p>
          <a:p>
            <a:pPr marL="0" indent="0" algn="just">
              <a:buNone/>
            </a:pPr>
            <a:r>
              <a:rPr lang="en-US" sz="2200" dirty="0">
                <a:solidFill>
                  <a:schemeClr val="tx1"/>
                </a:solidFill>
              </a:rPr>
              <a:t>If the party then wishes to recover the costs from any party which may have a liability for them, carriers, third parties and or underwriters, this too is its responsibility to initiate.</a:t>
            </a:r>
          </a:p>
          <a:p>
            <a:pPr marL="0" indent="0">
              <a:buNone/>
            </a:pPr>
            <a:endParaRPr lang="es-MX" sz="2200" dirty="0">
              <a:solidFill>
                <a:schemeClr val="tx1"/>
              </a:solidFill>
            </a:endParaRPr>
          </a:p>
        </p:txBody>
      </p:sp>
      <p:pic>
        <p:nvPicPr>
          <p:cNvPr id="7"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8" y="83497"/>
            <a:ext cx="1695679" cy="1695679"/>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51637864-BF86-43AC-8D0B-A79CDE1DB8B9}"/>
              </a:ext>
            </a:extLst>
          </p:cNvPr>
          <p:cNvPicPr>
            <a:picLocks noChangeAspect="1"/>
          </p:cNvPicPr>
          <p:nvPr/>
        </p:nvPicPr>
        <p:blipFill>
          <a:blip r:embed="rId6"/>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856143294"/>
      </p:ext>
    </p:extLst>
  </p:cSld>
  <p:clrMapOvr>
    <a:masterClrMapping/>
  </p:clrMapOvr>
</p:sld>
</file>

<file path=ppt/theme/theme1.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arco">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TM03457475[[fn=Marco]]</Template>
  <TotalTime>9733</TotalTime>
  <Words>5274</Words>
  <Application>Microsoft Office PowerPoint</Application>
  <PresentationFormat>Presentación en pantalla (4:3)</PresentationFormat>
  <Paragraphs>278</Paragraphs>
  <Slides>63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63</vt:i4>
      </vt:variant>
    </vt:vector>
  </HeadingPairs>
  <TitlesOfParts>
    <vt:vector size="67" baseType="lpstr">
      <vt:lpstr>Arial</vt:lpstr>
      <vt:lpstr>Corbel</vt:lpstr>
      <vt:lpstr>Wingdings 2</vt:lpstr>
      <vt:lpstr>Marco</vt:lpstr>
      <vt:lpstr>Presentación de PowerPoint</vt:lpstr>
      <vt:lpstr> DAY  THREE</vt:lpstr>
      <vt:lpstr> INDEX</vt:lpstr>
      <vt:lpstr> INDEX</vt:lpstr>
      <vt:lpstr>PRINCIPLES OF SURVEYING AND REPORTING</vt:lpstr>
      <vt:lpstr> PRINCIPLES OF SURVEYING AND REPORTING  THE PRIME OBJECTIVE OF MARINE DAMAGE SURVEYING</vt:lpstr>
      <vt:lpstr> PRINCIPLES OF SURVEYING AND REPORTING  THE PRIME OBJECTIVE OF MARINE DAMAGE SURVEYING</vt:lpstr>
      <vt:lpstr> PRINCIPLES OF SURVEYING AND REPORTING  THE PRIME OBJECTIVE OF MARINE DAMAGE SURVEYING</vt:lpstr>
      <vt:lpstr>PRINCIPLES OF SURVEYING AND REPORTING  ESTABLISHING A CLAIM</vt:lpstr>
      <vt:lpstr>PRINCIPLES OF SURVEYING AND REPORTING  ESTABLISHING A CLAIM</vt:lpstr>
      <vt:lpstr> PRINCIPLES OF SURVEYING AND REPORTING  THE SURVEY</vt:lpstr>
      <vt:lpstr>DISTINCTION BETWEEN COMMERCIAL AND NON-COMERCIAL CLAIMS</vt:lpstr>
      <vt:lpstr>DISTINCTION BETWEEN COMMERCIAL AND NON-COMERCIAL CLAIMS</vt:lpstr>
      <vt:lpstr>DISTINCTION BETWEEN COMMERCIAL AND NON-COMERCIAL CLAIMS</vt:lpstr>
      <vt:lpstr>APPENDIX B SURVERYOR EYE</vt:lpstr>
      <vt:lpstr>EXAMINATION EXAMPLE #1</vt:lpstr>
      <vt:lpstr>EXAMINATION EXAMPLE #2</vt:lpstr>
      <vt:lpstr>EXAMINATION EXAMPLE #3</vt:lpstr>
      <vt:lpstr>EXAMINATION EXAMPLE #4</vt:lpstr>
      <vt:lpstr>EXAMINATION EXAMPLE #5</vt:lpstr>
      <vt:lpstr>EXAMINATION EXAMPLE #6</vt:lpstr>
      <vt:lpstr> PRINCIPLES OF SURVEYING AND REPORTING  CASUALTY ENQUIRIES - SURVEY AND INVESTIGATION</vt:lpstr>
      <vt:lpstr>SURVEYS AND REPORTS IN MARINE INSURANCE CLAIMS</vt:lpstr>
      <vt:lpstr>SURVEYS AND REPORTS IN MARINE INSURANCE CLAIMS</vt:lpstr>
      <vt:lpstr>SURVEYS AND REPORTS IN MARINE INSURANCE CLAIMS</vt:lpstr>
      <vt:lpstr>CARGO CLAIMS</vt:lpstr>
      <vt:lpstr>CARGO CLAIMS</vt:lpstr>
      <vt:lpstr>CARGO CLAIMS</vt:lpstr>
      <vt:lpstr>CARGO CLAIMS</vt:lpstr>
      <vt:lpstr>CARGO CLAIMS</vt:lpstr>
      <vt:lpstr>QUANTIFYING LOSSES</vt:lpstr>
      <vt:lpstr>QUANTIFYING LOSSES</vt:lpstr>
      <vt:lpstr>QUANTIFYING LOSSES</vt:lpstr>
      <vt:lpstr>IMPORTANT STATEMENT IN REPORTS</vt:lpstr>
      <vt:lpstr>IMPORTANT STATEMENT IN REPORTS</vt:lpstr>
      <vt:lpstr>REPORTS: CONTENTS</vt:lpstr>
      <vt:lpstr>REPORTS: CONTENTS</vt:lpstr>
      <vt:lpstr>REPORTS: STANDARD FORMS</vt:lpstr>
      <vt:lpstr>REPORTS ON-HIRE / OFF-HIRE</vt:lpstr>
      <vt:lpstr>REPORTS ON-HIRE / OFF-HIRE</vt:lpstr>
      <vt:lpstr>REPORT ON CONTAINER DAMAGE</vt:lpstr>
      <vt:lpstr>REPORTS: CARGO CLAIMS</vt:lpstr>
      <vt:lpstr>REPORTS: NARRATIVE REPORTS</vt:lpstr>
      <vt:lpstr>IV. MAYOR CASUALTIES</vt:lpstr>
      <vt:lpstr>MAJOR CASUALTIES  AT SURVEY</vt:lpstr>
      <vt:lpstr>MAJOR CASUALTIES  AT SURVEY</vt:lpstr>
      <vt:lpstr>MAJOR CASUALTIES  AT SURVEY</vt:lpstr>
      <vt:lpstr>MAJOR CASUALTIES  BEFORE THE SURVEYOR'S DEPARTURE</vt:lpstr>
      <vt:lpstr>LOG BOOK AND OTHERS RECORDS</vt:lpstr>
      <vt:lpstr>LOG BOOK AND OTHERS RECORDS</vt:lpstr>
      <vt:lpstr>SALVAGE</vt:lpstr>
      <vt:lpstr>SALVAGE  SURVEYOR ROL</vt:lpstr>
      <vt:lpstr>SALVAGE  SURVEYOR ROL</vt:lpstr>
      <vt:lpstr>EXTENSION OF THE SURVEYOR RESPONSABILITY</vt:lpstr>
      <vt:lpstr>EXTENSION OF THE SURVEYOR RESPONSABILITY</vt:lpstr>
      <vt:lpstr>SURVEYS: DAMAGE TO ASSURE CRAFTS  SURVEY PROCEDURE</vt:lpstr>
      <vt:lpstr>SURVEYS: DAMAGE TO ASSURE CRAFTS  SURVEY PROCEDURE</vt:lpstr>
      <vt:lpstr>SURVEYS: DAMAGE TO ASSURE CRAFTS  SURVEY PROCEDURE</vt:lpstr>
      <vt:lpstr>SURVEYS: DAMAGE TO ASSURE CRAFTS  REPAIR PROCEDURE</vt:lpstr>
      <vt:lpstr>AVERAGE ADJUSTER</vt:lpstr>
      <vt:lpstr>AVERAGE ADJUSTER</vt:lpstr>
      <vt:lpstr>AVERAGE ADJUSTER</vt:lpstr>
      <vt:lpstr>AVERAGE ADJUSTER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I.S.C. Esteban Bolaños Perez</dc:creator>
  <cp:lastModifiedBy>Dalila Bautista Urquijo</cp:lastModifiedBy>
  <cp:revision>537</cp:revision>
  <dcterms:created xsi:type="dcterms:W3CDTF">2016-04-15T18:53:29Z</dcterms:created>
  <dcterms:modified xsi:type="dcterms:W3CDTF">2017-08-28T15:07:02Z</dcterms:modified>
</cp:coreProperties>
</file>