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66" r:id="rId2"/>
  </p:sldMasterIdLst>
  <p:notesMasterIdLst>
    <p:notesMasterId r:id="rId96"/>
  </p:notesMasterIdLst>
  <p:sldIdLst>
    <p:sldId id="256" r:id="rId3"/>
    <p:sldId id="630" r:id="rId4"/>
    <p:sldId id="769" r:id="rId5"/>
    <p:sldId id="770" r:id="rId6"/>
    <p:sldId id="771" r:id="rId7"/>
    <p:sldId id="270" r:id="rId8"/>
    <p:sldId id="682" r:id="rId9"/>
    <p:sldId id="683" r:id="rId10"/>
    <p:sldId id="684" r:id="rId11"/>
    <p:sldId id="685" r:id="rId12"/>
    <p:sldId id="686" r:id="rId13"/>
    <p:sldId id="687" r:id="rId14"/>
    <p:sldId id="688" r:id="rId15"/>
    <p:sldId id="689" r:id="rId16"/>
    <p:sldId id="690" r:id="rId17"/>
    <p:sldId id="691" r:id="rId18"/>
    <p:sldId id="692" r:id="rId19"/>
    <p:sldId id="693" r:id="rId20"/>
    <p:sldId id="694" r:id="rId21"/>
    <p:sldId id="695" r:id="rId22"/>
    <p:sldId id="696" r:id="rId23"/>
    <p:sldId id="697" r:id="rId24"/>
    <p:sldId id="698" r:id="rId25"/>
    <p:sldId id="699" r:id="rId26"/>
    <p:sldId id="700" r:id="rId27"/>
    <p:sldId id="701" r:id="rId28"/>
    <p:sldId id="702" r:id="rId29"/>
    <p:sldId id="703" r:id="rId30"/>
    <p:sldId id="704" r:id="rId31"/>
    <p:sldId id="705" r:id="rId32"/>
    <p:sldId id="706" r:id="rId33"/>
    <p:sldId id="707" r:id="rId34"/>
    <p:sldId id="708" r:id="rId35"/>
    <p:sldId id="709" r:id="rId36"/>
    <p:sldId id="710" r:id="rId37"/>
    <p:sldId id="711" r:id="rId38"/>
    <p:sldId id="712" r:id="rId39"/>
    <p:sldId id="713" r:id="rId40"/>
    <p:sldId id="714" r:id="rId41"/>
    <p:sldId id="715" r:id="rId42"/>
    <p:sldId id="716" r:id="rId43"/>
    <p:sldId id="717" r:id="rId44"/>
    <p:sldId id="718" r:id="rId45"/>
    <p:sldId id="719" r:id="rId46"/>
    <p:sldId id="720" r:id="rId47"/>
    <p:sldId id="721" r:id="rId48"/>
    <p:sldId id="722" r:id="rId49"/>
    <p:sldId id="723" r:id="rId50"/>
    <p:sldId id="724" r:id="rId51"/>
    <p:sldId id="725" r:id="rId52"/>
    <p:sldId id="726" r:id="rId53"/>
    <p:sldId id="727" r:id="rId54"/>
    <p:sldId id="728" r:id="rId55"/>
    <p:sldId id="729" r:id="rId56"/>
    <p:sldId id="730" r:id="rId57"/>
    <p:sldId id="731" r:id="rId58"/>
    <p:sldId id="732" r:id="rId59"/>
    <p:sldId id="733" r:id="rId60"/>
    <p:sldId id="734" r:id="rId61"/>
    <p:sldId id="735" r:id="rId62"/>
    <p:sldId id="736" r:id="rId63"/>
    <p:sldId id="737" r:id="rId64"/>
    <p:sldId id="738" r:id="rId65"/>
    <p:sldId id="739" r:id="rId66"/>
    <p:sldId id="740" r:id="rId67"/>
    <p:sldId id="741" r:id="rId68"/>
    <p:sldId id="742" r:id="rId69"/>
    <p:sldId id="743" r:id="rId70"/>
    <p:sldId id="744" r:id="rId71"/>
    <p:sldId id="745" r:id="rId72"/>
    <p:sldId id="746" r:id="rId73"/>
    <p:sldId id="747" r:id="rId74"/>
    <p:sldId id="748" r:id="rId75"/>
    <p:sldId id="749" r:id="rId76"/>
    <p:sldId id="750" r:id="rId77"/>
    <p:sldId id="751" r:id="rId78"/>
    <p:sldId id="752" r:id="rId79"/>
    <p:sldId id="753" r:id="rId80"/>
    <p:sldId id="754" r:id="rId81"/>
    <p:sldId id="755" r:id="rId82"/>
    <p:sldId id="756" r:id="rId83"/>
    <p:sldId id="757" r:id="rId84"/>
    <p:sldId id="758" r:id="rId85"/>
    <p:sldId id="759" r:id="rId86"/>
    <p:sldId id="760" r:id="rId87"/>
    <p:sldId id="761" r:id="rId88"/>
    <p:sldId id="762" r:id="rId89"/>
    <p:sldId id="763" r:id="rId90"/>
    <p:sldId id="764" r:id="rId91"/>
    <p:sldId id="765" r:id="rId92"/>
    <p:sldId id="766" r:id="rId93"/>
    <p:sldId id="767" r:id="rId94"/>
    <p:sldId id="768" r:id="rId9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47" autoAdjust="0"/>
    <p:restoredTop sz="94719" autoAdjust="0"/>
  </p:normalViewPr>
  <p:slideViewPr>
    <p:cSldViewPr snapToGrid="0">
      <p:cViewPr varScale="1">
        <p:scale>
          <a:sx n="63" d="100"/>
          <a:sy n="63" d="100"/>
        </p:scale>
        <p:origin x="312" y="6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 r:id="rId57" collapse="1"/>
      <p:sld r:id="rId58" collapse="1"/>
      <p:sld r:id="rId59" collapse="1"/>
      <p:sld r:id="rId60" collapse="1"/>
      <p:sld r:id="rId61" collapse="1"/>
      <p:sld r:id="rId62" collapse="1"/>
      <p:sld r:id="rId63" collapse="1"/>
      <p:sld r:id="rId64" collapse="1"/>
      <p:sld r:id="rId65" collapse="1"/>
      <p:sld r:id="rId66" collapse="1"/>
      <p:sld r:id="rId67" collapse="1"/>
      <p:sld r:id="rId68" collapse="1"/>
      <p:sld r:id="rId69" collapse="1"/>
      <p:sld r:id="rId70" collapse="1"/>
      <p:sld r:id="rId71" collapse="1"/>
      <p:sld r:id="rId72" collapse="1"/>
      <p:sld r:id="rId73" collapse="1"/>
      <p:sld r:id="rId74" collapse="1"/>
      <p:sld r:id="rId75" collapse="1"/>
      <p:sld r:id="rId76" collapse="1"/>
      <p:sld r:id="rId77" collapse="1"/>
      <p:sld r:id="rId78" collapse="1"/>
      <p:sld r:id="rId79" collapse="1"/>
      <p:sld r:id="rId80" collapse="1"/>
      <p:sld r:id="rId81" collapse="1"/>
      <p:sld r:id="rId82" collapse="1"/>
      <p:sld r:id="rId83" collapse="1"/>
      <p:sld r:id="rId84" collapse="1"/>
      <p:sld r:id="rId85" collapse="1"/>
      <p:sld r:id="rId86" collapse="1"/>
      <p:sld r:id="rId87" collapse="1"/>
    </p:sldLst>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theme" Target="theme/theme1.xml"/><Relationship Id="rId10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viewProps" Target="viewProps.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26" Type="http://schemas.openxmlformats.org/officeDocument/2006/relationships/slide" Target="slides/slide31.xml"/><Relationship Id="rId21" Type="http://schemas.openxmlformats.org/officeDocument/2006/relationships/slide" Target="slides/slide26.xml"/><Relationship Id="rId42" Type="http://schemas.openxmlformats.org/officeDocument/2006/relationships/slide" Target="slides/slide47.xml"/><Relationship Id="rId47" Type="http://schemas.openxmlformats.org/officeDocument/2006/relationships/slide" Target="slides/slide52.xml"/><Relationship Id="rId63" Type="http://schemas.openxmlformats.org/officeDocument/2006/relationships/slide" Target="slides/slide68.xml"/><Relationship Id="rId68" Type="http://schemas.openxmlformats.org/officeDocument/2006/relationships/slide" Target="slides/slide73.xml"/><Relationship Id="rId84" Type="http://schemas.openxmlformats.org/officeDocument/2006/relationships/slide" Target="slides/slide90.xml"/><Relationship Id="rId16" Type="http://schemas.openxmlformats.org/officeDocument/2006/relationships/slide" Target="slides/slide18.xml"/><Relationship Id="rId11" Type="http://schemas.openxmlformats.org/officeDocument/2006/relationships/slide" Target="slides/slide13.xml"/><Relationship Id="rId32" Type="http://schemas.openxmlformats.org/officeDocument/2006/relationships/slide" Target="slides/slide37.xml"/><Relationship Id="rId37" Type="http://schemas.openxmlformats.org/officeDocument/2006/relationships/slide" Target="slides/slide42.xml"/><Relationship Id="rId53" Type="http://schemas.openxmlformats.org/officeDocument/2006/relationships/slide" Target="slides/slide58.xml"/><Relationship Id="rId58" Type="http://schemas.openxmlformats.org/officeDocument/2006/relationships/slide" Target="slides/slide63.xml"/><Relationship Id="rId74" Type="http://schemas.openxmlformats.org/officeDocument/2006/relationships/slide" Target="slides/slide80.xml"/><Relationship Id="rId79" Type="http://schemas.openxmlformats.org/officeDocument/2006/relationships/slide" Target="slides/slide85.xml"/><Relationship Id="rId5" Type="http://schemas.openxmlformats.org/officeDocument/2006/relationships/slide" Target="slides/slide5.xml"/><Relationship Id="rId19" Type="http://schemas.openxmlformats.org/officeDocument/2006/relationships/slide" Target="slides/slide24.xml"/><Relationship Id="rId14" Type="http://schemas.openxmlformats.org/officeDocument/2006/relationships/slide" Target="slides/slide16.xml"/><Relationship Id="rId22" Type="http://schemas.openxmlformats.org/officeDocument/2006/relationships/slide" Target="slides/slide27.xml"/><Relationship Id="rId27" Type="http://schemas.openxmlformats.org/officeDocument/2006/relationships/slide" Target="slides/slide32.xml"/><Relationship Id="rId30" Type="http://schemas.openxmlformats.org/officeDocument/2006/relationships/slide" Target="slides/slide35.xml"/><Relationship Id="rId35" Type="http://schemas.openxmlformats.org/officeDocument/2006/relationships/slide" Target="slides/slide40.xml"/><Relationship Id="rId43" Type="http://schemas.openxmlformats.org/officeDocument/2006/relationships/slide" Target="slides/slide48.xml"/><Relationship Id="rId48" Type="http://schemas.openxmlformats.org/officeDocument/2006/relationships/slide" Target="slides/slide53.xml"/><Relationship Id="rId56" Type="http://schemas.openxmlformats.org/officeDocument/2006/relationships/slide" Target="slides/slide61.xml"/><Relationship Id="rId64" Type="http://schemas.openxmlformats.org/officeDocument/2006/relationships/slide" Target="slides/slide69.xml"/><Relationship Id="rId69" Type="http://schemas.openxmlformats.org/officeDocument/2006/relationships/slide" Target="slides/slide74.xml"/><Relationship Id="rId77" Type="http://schemas.openxmlformats.org/officeDocument/2006/relationships/slide" Target="slides/slide83.xml"/><Relationship Id="rId8" Type="http://schemas.openxmlformats.org/officeDocument/2006/relationships/slide" Target="slides/slide10.xml"/><Relationship Id="rId51" Type="http://schemas.openxmlformats.org/officeDocument/2006/relationships/slide" Target="slides/slide56.xml"/><Relationship Id="rId72" Type="http://schemas.openxmlformats.org/officeDocument/2006/relationships/slide" Target="slides/slide78.xml"/><Relationship Id="rId80" Type="http://schemas.openxmlformats.org/officeDocument/2006/relationships/slide" Target="slides/slide86.xml"/><Relationship Id="rId85" Type="http://schemas.openxmlformats.org/officeDocument/2006/relationships/slide" Target="slides/slide91.xml"/><Relationship Id="rId3" Type="http://schemas.openxmlformats.org/officeDocument/2006/relationships/slide" Target="slides/slide3.xml"/><Relationship Id="rId12" Type="http://schemas.openxmlformats.org/officeDocument/2006/relationships/slide" Target="slides/slide14.xml"/><Relationship Id="rId17" Type="http://schemas.openxmlformats.org/officeDocument/2006/relationships/slide" Target="slides/slide19.xml"/><Relationship Id="rId25" Type="http://schemas.openxmlformats.org/officeDocument/2006/relationships/slide" Target="slides/slide30.xml"/><Relationship Id="rId33" Type="http://schemas.openxmlformats.org/officeDocument/2006/relationships/slide" Target="slides/slide38.xml"/><Relationship Id="rId38" Type="http://schemas.openxmlformats.org/officeDocument/2006/relationships/slide" Target="slides/slide43.xml"/><Relationship Id="rId46" Type="http://schemas.openxmlformats.org/officeDocument/2006/relationships/slide" Target="slides/slide51.xml"/><Relationship Id="rId59" Type="http://schemas.openxmlformats.org/officeDocument/2006/relationships/slide" Target="slides/slide64.xml"/><Relationship Id="rId67" Type="http://schemas.openxmlformats.org/officeDocument/2006/relationships/slide" Target="slides/slide72.xml"/><Relationship Id="rId20" Type="http://schemas.openxmlformats.org/officeDocument/2006/relationships/slide" Target="slides/slide25.xml"/><Relationship Id="rId41" Type="http://schemas.openxmlformats.org/officeDocument/2006/relationships/slide" Target="slides/slide46.xml"/><Relationship Id="rId54" Type="http://schemas.openxmlformats.org/officeDocument/2006/relationships/slide" Target="slides/slide59.xml"/><Relationship Id="rId62" Type="http://schemas.openxmlformats.org/officeDocument/2006/relationships/slide" Target="slides/slide67.xml"/><Relationship Id="rId70" Type="http://schemas.openxmlformats.org/officeDocument/2006/relationships/slide" Target="slides/slide76.xml"/><Relationship Id="rId75" Type="http://schemas.openxmlformats.org/officeDocument/2006/relationships/slide" Target="slides/slide81.xml"/><Relationship Id="rId83" Type="http://schemas.openxmlformats.org/officeDocument/2006/relationships/slide" Target="slides/slide89.xml"/><Relationship Id="rId1" Type="http://schemas.openxmlformats.org/officeDocument/2006/relationships/slide" Target="slides/slide1.xml"/><Relationship Id="rId6" Type="http://schemas.openxmlformats.org/officeDocument/2006/relationships/slide" Target="slides/slide6.xml"/><Relationship Id="rId15" Type="http://schemas.openxmlformats.org/officeDocument/2006/relationships/slide" Target="slides/slide17.xml"/><Relationship Id="rId23" Type="http://schemas.openxmlformats.org/officeDocument/2006/relationships/slide" Target="slides/slide28.xml"/><Relationship Id="rId28" Type="http://schemas.openxmlformats.org/officeDocument/2006/relationships/slide" Target="slides/slide33.xml"/><Relationship Id="rId36" Type="http://schemas.openxmlformats.org/officeDocument/2006/relationships/slide" Target="slides/slide41.xml"/><Relationship Id="rId49" Type="http://schemas.openxmlformats.org/officeDocument/2006/relationships/slide" Target="slides/slide54.xml"/><Relationship Id="rId57" Type="http://schemas.openxmlformats.org/officeDocument/2006/relationships/slide" Target="slides/slide62.xml"/><Relationship Id="rId10" Type="http://schemas.openxmlformats.org/officeDocument/2006/relationships/slide" Target="slides/slide12.xml"/><Relationship Id="rId31" Type="http://schemas.openxmlformats.org/officeDocument/2006/relationships/slide" Target="slides/slide36.xml"/><Relationship Id="rId44" Type="http://schemas.openxmlformats.org/officeDocument/2006/relationships/slide" Target="slides/slide49.xml"/><Relationship Id="rId52" Type="http://schemas.openxmlformats.org/officeDocument/2006/relationships/slide" Target="slides/slide57.xml"/><Relationship Id="rId60" Type="http://schemas.openxmlformats.org/officeDocument/2006/relationships/slide" Target="slides/slide65.xml"/><Relationship Id="rId65" Type="http://schemas.openxmlformats.org/officeDocument/2006/relationships/slide" Target="slides/slide70.xml"/><Relationship Id="rId73" Type="http://schemas.openxmlformats.org/officeDocument/2006/relationships/slide" Target="slides/slide79.xml"/><Relationship Id="rId78" Type="http://schemas.openxmlformats.org/officeDocument/2006/relationships/slide" Target="slides/slide84.xml"/><Relationship Id="rId81" Type="http://schemas.openxmlformats.org/officeDocument/2006/relationships/slide" Target="slides/slide87.xml"/><Relationship Id="rId86" Type="http://schemas.openxmlformats.org/officeDocument/2006/relationships/slide" Target="slides/slide92.xml"/><Relationship Id="rId4" Type="http://schemas.openxmlformats.org/officeDocument/2006/relationships/slide" Target="slides/slide4.xml"/><Relationship Id="rId9" Type="http://schemas.openxmlformats.org/officeDocument/2006/relationships/slide" Target="slides/slide11.xml"/><Relationship Id="rId13" Type="http://schemas.openxmlformats.org/officeDocument/2006/relationships/slide" Target="slides/slide15.xml"/><Relationship Id="rId18" Type="http://schemas.openxmlformats.org/officeDocument/2006/relationships/slide" Target="slides/slide20.xml"/><Relationship Id="rId39" Type="http://schemas.openxmlformats.org/officeDocument/2006/relationships/slide" Target="slides/slide44.xml"/><Relationship Id="rId34" Type="http://schemas.openxmlformats.org/officeDocument/2006/relationships/slide" Target="slides/slide39.xml"/><Relationship Id="rId50" Type="http://schemas.openxmlformats.org/officeDocument/2006/relationships/slide" Target="slides/slide55.xml"/><Relationship Id="rId55" Type="http://schemas.openxmlformats.org/officeDocument/2006/relationships/slide" Target="slides/slide60.xml"/><Relationship Id="rId76" Type="http://schemas.openxmlformats.org/officeDocument/2006/relationships/slide" Target="slides/slide82.xml"/><Relationship Id="rId7" Type="http://schemas.openxmlformats.org/officeDocument/2006/relationships/slide" Target="slides/slide9.xml"/><Relationship Id="rId71" Type="http://schemas.openxmlformats.org/officeDocument/2006/relationships/slide" Target="slides/slide77.xml"/><Relationship Id="rId2" Type="http://schemas.openxmlformats.org/officeDocument/2006/relationships/slide" Target="slides/slide2.xml"/><Relationship Id="rId29" Type="http://schemas.openxmlformats.org/officeDocument/2006/relationships/slide" Target="slides/slide34.xml"/><Relationship Id="rId24" Type="http://schemas.openxmlformats.org/officeDocument/2006/relationships/slide" Target="slides/slide29.xml"/><Relationship Id="rId40" Type="http://schemas.openxmlformats.org/officeDocument/2006/relationships/slide" Target="slides/slide45.xml"/><Relationship Id="rId45" Type="http://schemas.openxmlformats.org/officeDocument/2006/relationships/slide" Target="slides/slide50.xml"/><Relationship Id="rId66" Type="http://schemas.openxmlformats.org/officeDocument/2006/relationships/slide" Target="slides/slide71.xml"/><Relationship Id="rId87" Type="http://schemas.openxmlformats.org/officeDocument/2006/relationships/slide" Target="slides/slide93.xml"/><Relationship Id="rId61" Type="http://schemas.openxmlformats.org/officeDocument/2006/relationships/slide" Target="slides/slide66.xml"/><Relationship Id="rId82"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6AE8E2-F443-4B77-94A1-6A009CF663F3}" type="datetimeFigureOut">
              <a:rPr lang="en-US" smtClean="0"/>
              <a:t>9/20/2017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531F69-9F96-464A-A34E-F621BE7527F0}" type="slidenum">
              <a:rPr lang="en-US" smtClean="0"/>
              <a:t>‹Nº›</a:t>
            </a:fld>
            <a:endParaRPr lang="en-US"/>
          </a:p>
        </p:txBody>
      </p:sp>
    </p:spTree>
    <p:extLst>
      <p:ext uri="{BB962C8B-B14F-4D97-AF65-F5344CB8AC3E}">
        <p14:creationId xmlns:p14="http://schemas.microsoft.com/office/powerpoint/2010/main" val="211877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Marcador de imagen de diapositiva 1"/>
          <p:cNvSpPr>
            <a:spLocks noGrp="1" noRot="1" noChangeAspect="1" noTextEdit="1"/>
          </p:cNvSpPr>
          <p:nvPr>
            <p:ph type="sldImg"/>
          </p:nvPr>
        </p:nvSpPr>
        <p:spPr>
          <a:ln/>
        </p:spPr>
      </p:sp>
      <p:sp>
        <p:nvSpPr>
          <p:cNvPr id="51203"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n-US">
              <a:latin typeface="Times New Roman" panose="02020603050405020304" pitchFamily="18" charset="0"/>
            </a:endParaRPr>
          </a:p>
        </p:txBody>
      </p:sp>
      <p:sp>
        <p:nvSpPr>
          <p:cNvPr id="51204" name="Marcador de número de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fld id="{0F62383A-08D9-4757-B78F-7ED590C1A4C3}" type="slidenum">
              <a:rPr lang="zh-CN" altLang="en-US" sz="1200" smtClean="0"/>
              <a:pPr/>
              <a:t>48</a:t>
            </a:fld>
            <a:endParaRPr lang="zh-CN" altLang="en-US" sz="1200"/>
          </a:p>
        </p:txBody>
      </p:sp>
    </p:spTree>
    <p:extLst>
      <p:ext uri="{BB962C8B-B14F-4D97-AF65-F5344CB8AC3E}">
        <p14:creationId xmlns:p14="http://schemas.microsoft.com/office/powerpoint/2010/main" val="1740128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70052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9467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82303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ClipArt Placeholder 2"/>
          <p:cNvSpPr>
            <a:spLocks noGrp="1"/>
          </p:cNvSpPr>
          <p:nvPr>
            <p:ph type="clipArt" sz="half" idx="1"/>
          </p:nvPr>
        </p:nvSpPr>
        <p:spPr>
          <a:xfrm>
            <a:off x="1182688" y="2017713"/>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45088" y="2017713"/>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4BAEABAC-5320-4753-AC54-C87E58FABDAF}" type="slidenum">
              <a:rPr lang="zh-CN" altLang="en-US"/>
              <a:pPr>
                <a:defRPr/>
              </a:pPr>
              <a:t>‹Nº›</a:t>
            </a:fld>
            <a:endParaRPr lang="zh-CN" altLang="en-US"/>
          </a:p>
        </p:txBody>
      </p:sp>
    </p:spTree>
    <p:extLst>
      <p:ext uri="{BB962C8B-B14F-4D97-AF65-F5344CB8AC3E}">
        <p14:creationId xmlns:p14="http://schemas.microsoft.com/office/powerpoint/2010/main" val="481590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56CC782-E6F8-47FC-8EB5-9963003795BB}" type="slidenum">
              <a:rPr lang="zh-CN" altLang="en-US"/>
              <a:pPr>
                <a:defRPr/>
              </a:pPr>
              <a:t>‹Nº›</a:t>
            </a:fld>
            <a:endParaRPr lang="zh-CN" altLang="en-US"/>
          </a:p>
        </p:txBody>
      </p:sp>
    </p:spTree>
    <p:extLst>
      <p:ext uri="{BB962C8B-B14F-4D97-AF65-F5344CB8AC3E}">
        <p14:creationId xmlns:p14="http://schemas.microsoft.com/office/powerpoint/2010/main" val="2093026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20722881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9595133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5586B75A-687E-405C-8A0B-8D00578BA2C3}" type="datetimeFigureOut">
              <a:rPr lang="en-US" smtClean="0"/>
              <a:pPr/>
              <a:t>9/20/2017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778380586"/>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83979662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47908774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7195724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89477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382035324"/>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881242286"/>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46341241"/>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7877625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5586B75A-687E-405C-8A0B-8D00578BA2C3}" type="datetimeFigureOut">
              <a:rPr lang="en-US" smtClean="0"/>
              <a:pPr/>
              <a:t>9/20/2017</a:t>
            </a:fld>
            <a:endParaRPr lang="en-US" dirty="0"/>
          </a:p>
        </p:txBody>
      </p:sp>
      <p:sp>
        <p:nvSpPr>
          <p:cNvPr id="5" name="Footer Placeholder 4"/>
          <p:cNvSpPr>
            <a:spLocks noGrp="1"/>
          </p:cNvSpPr>
          <p:nvPr>
            <p:ph type="ftr" sz="quarter" idx="11"/>
          </p:nvPr>
        </p:nvSpPr>
        <p:spPr>
          <a:xfrm>
            <a:off x="2832102" y="6422855"/>
            <a:ext cx="3209752" cy="365125"/>
          </a:xfrm>
        </p:spPr>
        <p:txBody>
          <a:bodyPr/>
          <a:lstStyle/>
          <a:p>
            <a:endParaRPr lang="en-US" dirty="0"/>
          </a:p>
        </p:txBody>
      </p:sp>
      <p:sp>
        <p:nvSpPr>
          <p:cNvPr id="6" name="Slide Number Placeholder 5"/>
          <p:cNvSpPr>
            <a:spLocks noGrp="1"/>
          </p:cNvSpPr>
          <p:nvPr>
            <p:ph type="sldNum" sz="quarter" idx="12"/>
          </p:nvPr>
        </p:nvSpPr>
        <p:spPr>
          <a:xfrm>
            <a:off x="6054787" y="6422855"/>
            <a:ext cx="659819"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97588996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rtlCol="0">
            <a:normAutofit/>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56CC782-E6F8-47FC-8EB5-9963003795BB}" type="slidenum">
              <a:rPr lang="zh-CN" altLang="en-US"/>
              <a:pPr>
                <a:defRPr/>
              </a:pPr>
              <a:t>‹Nº›</a:t>
            </a:fld>
            <a:endParaRPr lang="zh-CN" altLang="en-US"/>
          </a:p>
        </p:txBody>
      </p:sp>
    </p:spTree>
    <p:extLst>
      <p:ext uri="{BB962C8B-B14F-4D97-AF65-F5344CB8AC3E}">
        <p14:creationId xmlns:p14="http://schemas.microsoft.com/office/powerpoint/2010/main" val="149230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5386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5826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93128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85446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5161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8093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9/20/2017</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22422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smtClean="0"/>
              <a:pPr/>
              <a:t>9/20/2017</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639791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5586B75A-687E-405C-8A0B-8D00578BA2C3}" type="datetimeFigureOut">
              <a:rPr lang="en-US" smtClean="0"/>
              <a:pPr/>
              <a:t>9/20/2017</a:t>
            </a:fld>
            <a:endParaRPr lang="en-US" dirty="0"/>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681141797"/>
      </p:ext>
    </p:extLst>
  </p:cSld>
  <p:clrMap bg1="dk1" tx1="lt1" bg2="dk2" tx2="lt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9" r:id="rId12"/>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viewstock.com/viewstock/imageinfo.aspx?code=JR30-3" TargetMode="Externa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slide" Target="slide24.xml"/><Relationship Id="rId18" Type="http://schemas.openxmlformats.org/officeDocument/2006/relationships/slide" Target="slide34.xml"/><Relationship Id="rId26" Type="http://schemas.openxmlformats.org/officeDocument/2006/relationships/image" Target="../media/image5.png"/><Relationship Id="rId3" Type="http://schemas.openxmlformats.org/officeDocument/2006/relationships/image" Target="../media/image2.jpg"/><Relationship Id="rId21" Type="http://schemas.openxmlformats.org/officeDocument/2006/relationships/slide" Target="slide40.xml"/><Relationship Id="rId7" Type="http://schemas.openxmlformats.org/officeDocument/2006/relationships/slide" Target="slide10.xml"/><Relationship Id="rId12" Type="http://schemas.openxmlformats.org/officeDocument/2006/relationships/slide" Target="slide22.xml"/><Relationship Id="rId17" Type="http://schemas.openxmlformats.org/officeDocument/2006/relationships/slide" Target="slide31.xml"/><Relationship Id="rId25" Type="http://schemas.openxmlformats.org/officeDocument/2006/relationships/slide" Target="slide45.xml"/><Relationship Id="rId2" Type="http://schemas.openxmlformats.org/officeDocument/2006/relationships/image" Target="../media/image3.png"/><Relationship Id="rId16" Type="http://schemas.openxmlformats.org/officeDocument/2006/relationships/slide" Target="slide30.xml"/><Relationship Id="rId20"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20.xml"/><Relationship Id="rId24" Type="http://schemas.openxmlformats.org/officeDocument/2006/relationships/slide" Target="slide44.xml"/><Relationship Id="rId5" Type="http://schemas.openxmlformats.org/officeDocument/2006/relationships/slide" Target="slide6.xml"/><Relationship Id="rId15" Type="http://schemas.openxmlformats.org/officeDocument/2006/relationships/slide" Target="slide29.xml"/><Relationship Id="rId23" Type="http://schemas.openxmlformats.org/officeDocument/2006/relationships/slide" Target="slide43.xml"/><Relationship Id="rId10" Type="http://schemas.openxmlformats.org/officeDocument/2006/relationships/slide" Target="slide17.xml"/><Relationship Id="rId19" Type="http://schemas.openxmlformats.org/officeDocument/2006/relationships/slide" Target="slide35.xml"/><Relationship Id="rId4" Type="http://schemas.openxmlformats.org/officeDocument/2006/relationships/image" Target="../media/image4.png"/><Relationship Id="rId9" Type="http://schemas.openxmlformats.org/officeDocument/2006/relationships/slide" Target="slide15.xml"/><Relationship Id="rId14" Type="http://schemas.openxmlformats.org/officeDocument/2006/relationships/slide" Target="slide27.xml"/><Relationship Id="rId22" Type="http://schemas.openxmlformats.org/officeDocument/2006/relationships/slide" Target="slide42.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gp.stock.163.com/special/s/001217LJ/sccw.html" TargetMode="Externa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cosbulk.com/images/zhuye_jieshao_lingbian-small_big.jpg" TargetMode="Externa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viewstock.com/viewstock/imageinfo.aspx?code=Y038-1" TargetMode="Externa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viewstock.com/viewstock/imageinfo.aspx?code=Y012-1" TargetMode="Externa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7.jpe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viewstock.com/viewstock/imageinfo.aspx?code=MB178F3" TargetMode="Externa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slide" Target="slide47.xml"/><Relationship Id="rId13" Type="http://schemas.openxmlformats.org/officeDocument/2006/relationships/slide" Target="slide54.xml"/><Relationship Id="rId18" Type="http://schemas.openxmlformats.org/officeDocument/2006/relationships/slide" Target="slide68.xml"/><Relationship Id="rId26" Type="http://schemas.openxmlformats.org/officeDocument/2006/relationships/slide" Target="slide76.xml"/><Relationship Id="rId3" Type="http://schemas.openxmlformats.org/officeDocument/2006/relationships/image" Target="../media/image2.jpg"/><Relationship Id="rId21" Type="http://schemas.openxmlformats.org/officeDocument/2006/relationships/slide" Target="slide71.xml"/><Relationship Id="rId7" Type="http://schemas.openxmlformats.org/officeDocument/2006/relationships/slide" Target="slide46.xml"/><Relationship Id="rId12" Type="http://schemas.openxmlformats.org/officeDocument/2006/relationships/slide" Target="slide53.xml"/><Relationship Id="rId17" Type="http://schemas.openxmlformats.org/officeDocument/2006/relationships/slide" Target="slide67.xml"/><Relationship Id="rId25" Type="http://schemas.openxmlformats.org/officeDocument/2006/relationships/slide" Target="slide75.xml"/><Relationship Id="rId2" Type="http://schemas.openxmlformats.org/officeDocument/2006/relationships/image" Target="../media/image3.png"/><Relationship Id="rId16" Type="http://schemas.openxmlformats.org/officeDocument/2006/relationships/slide" Target="slide57.xml"/><Relationship Id="rId20" Type="http://schemas.openxmlformats.org/officeDocument/2006/relationships/slide" Target="slide70.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52.xml"/><Relationship Id="rId24" Type="http://schemas.openxmlformats.org/officeDocument/2006/relationships/slide" Target="slide74.xml"/><Relationship Id="rId5" Type="http://schemas.openxmlformats.org/officeDocument/2006/relationships/slide" Target="slide3.xml"/><Relationship Id="rId15" Type="http://schemas.openxmlformats.org/officeDocument/2006/relationships/slide" Target="slide56.xml"/><Relationship Id="rId23" Type="http://schemas.openxmlformats.org/officeDocument/2006/relationships/slide" Target="slide73.xml"/><Relationship Id="rId10" Type="http://schemas.openxmlformats.org/officeDocument/2006/relationships/slide" Target="slide50.xml"/><Relationship Id="rId19" Type="http://schemas.openxmlformats.org/officeDocument/2006/relationships/slide" Target="slide69.xml"/><Relationship Id="rId4" Type="http://schemas.openxmlformats.org/officeDocument/2006/relationships/image" Target="../media/image4.png"/><Relationship Id="rId9" Type="http://schemas.openxmlformats.org/officeDocument/2006/relationships/slide" Target="slide49.xml"/><Relationship Id="rId14" Type="http://schemas.openxmlformats.org/officeDocument/2006/relationships/slide" Target="slide55.xml"/><Relationship Id="rId22" Type="http://schemas.openxmlformats.org/officeDocument/2006/relationships/slide" Target="slide72.xml"/><Relationship Id="rId27" Type="http://schemas.openxmlformats.org/officeDocument/2006/relationships/slide" Target="slide7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slide" Target="slide3.xml"/><Relationship Id="rId4" Type="http://schemas.openxmlformats.org/officeDocument/2006/relationships/image" Target="../media/image10.jp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5.xml"/><Relationship Id="rId6" Type="http://schemas.openxmlformats.org/officeDocument/2006/relationships/slide" Target="slide3.xml"/><Relationship Id="rId5" Type="http://schemas.openxmlformats.org/officeDocument/2006/relationships/image" Target="../media/image14.jpeg"/><Relationship Id="rId4" Type="http://schemas.openxmlformats.org/officeDocument/2006/relationships/image" Target="../media/image13.jpeg"/></Relationships>
</file>

<file path=ppt/slides/_rels/slide4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hyperlink" Target="http://www.viewstock.com/ViewStock/imageinfo.aspx?code=S_1089020" TargetMode="Externa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http://www.cosco.com/cn/pic/knowledgebase/research.gif" TargetMode="External"/><Relationship Id="rId2" Type="http://schemas.openxmlformats.org/officeDocument/2006/relationships/image" Target="../media/image15.png"/><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slide" Target="slide3.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6.jpe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slide" Target="slide4.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90.xml"/><Relationship Id="rId3" Type="http://schemas.openxmlformats.org/officeDocument/2006/relationships/image" Target="../media/image2.jpg"/><Relationship Id="rId7" Type="http://schemas.openxmlformats.org/officeDocument/2006/relationships/slide" Target="slide81.xml"/><Relationship Id="rId12" Type="http://schemas.openxmlformats.org/officeDocument/2006/relationships/slide" Target="slide88.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87.xml"/><Relationship Id="rId5" Type="http://schemas.openxmlformats.org/officeDocument/2006/relationships/slide" Target="slide3.xml"/><Relationship Id="rId15" Type="http://schemas.openxmlformats.org/officeDocument/2006/relationships/slide" Target="slide93.xml"/><Relationship Id="rId10" Type="http://schemas.openxmlformats.org/officeDocument/2006/relationships/slide" Target="slide86.xml"/><Relationship Id="rId4" Type="http://schemas.openxmlformats.org/officeDocument/2006/relationships/image" Target="../media/image4.png"/><Relationship Id="rId9" Type="http://schemas.openxmlformats.org/officeDocument/2006/relationships/slide" Target="slide85.xml"/><Relationship Id="rId14" Type="http://schemas.openxmlformats.org/officeDocument/2006/relationships/slide" Target="slide9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7.jpe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5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8.jpeg"/><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9.jpe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0.jpeg"/><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2.jpe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6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3.jpeg"/><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6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4.jpeg"/><Relationship Id="rId1" Type="http://schemas.openxmlformats.org/officeDocument/2006/relationships/slideLayout" Target="../slideLayouts/slideLayout20.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5.jpeg"/><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26.wmf"/><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http://www.ccs.org.cn/gb/Publications/Publications1_1.htm" TargetMode="Externa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25.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4.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www.ccs.org.cn/gb/Publications/Publications1_3.htm" TargetMode="Externa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5800" y="4866893"/>
            <a:ext cx="5486400" cy="914400"/>
          </a:xfrm>
        </p:spPr>
        <p:txBody>
          <a:bodyPr>
            <a:normAutofit/>
          </a:bodyPr>
          <a:lstStyle/>
          <a:p>
            <a:pPr algn="ctr"/>
            <a:r>
              <a:rPr lang="en-US" sz="2400" b="1" dirty="0">
                <a:solidFill>
                  <a:schemeClr val="bg1"/>
                </a:solidFill>
                <a:effectLst>
                  <a:outerShdw blurRad="38100" dist="38100" dir="2700000" algn="tl">
                    <a:srgbClr val="000000">
                      <a:alpha val="43137"/>
                    </a:srgbClr>
                  </a:outerShdw>
                </a:effectLst>
              </a:rPr>
              <a:t>MARINE CARGO SURVEYORS TRAINING</a:t>
            </a:r>
            <a:endParaRPr lang="es-MX" sz="2400" b="1" dirty="0">
              <a:solidFill>
                <a:schemeClr val="bg1"/>
              </a:solidFill>
              <a:effectLst>
                <a:outerShdw blurRad="38100" dist="38100" dir="2700000" algn="tl">
                  <a:srgbClr val="000000">
                    <a:alpha val="43137"/>
                  </a:srgbClr>
                </a:outerShdw>
              </a:effectLst>
            </a:endParaRPr>
          </a:p>
        </p:txBody>
      </p:sp>
      <p:grpSp>
        <p:nvGrpSpPr>
          <p:cNvPr id="6" name="Grupo 5"/>
          <p:cNvGrpSpPr/>
          <p:nvPr/>
        </p:nvGrpSpPr>
        <p:grpSpPr>
          <a:xfrm>
            <a:off x="0" y="688258"/>
            <a:ext cx="6858000" cy="3962637"/>
            <a:chOff x="0" y="688258"/>
            <a:chExt cx="6858000" cy="3962637"/>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1326"/>
              <a:ext cx="6858000" cy="2519569"/>
            </a:xfrm>
            <a:prstGeom prst="rect">
              <a:avLst/>
            </a:prstGeom>
          </p:spPr>
        </p:pic>
        <p:sp>
          <p:nvSpPr>
            <p:cNvPr id="2" name="Rectángulo 1"/>
            <p:cNvSpPr/>
            <p:nvPr/>
          </p:nvSpPr>
          <p:spPr>
            <a:xfrm>
              <a:off x="0" y="688258"/>
              <a:ext cx="6858000" cy="1443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10622278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8077200" cy="906463"/>
          </a:xfrm>
        </p:spPr>
        <p:txBody>
          <a:bodyPr>
            <a:noAutofit/>
          </a:bodyPr>
          <a:lstStyle/>
          <a:p>
            <a:pPr algn="ctr" eaLnBrk="1" fontAlgn="auto" hangingPunct="1">
              <a:spcAft>
                <a:spcPts val="0"/>
              </a:spcAft>
              <a:defRPr/>
            </a:pPr>
            <a:br>
              <a:rPr lang="en-US" altLang="zh-CN" sz="2800" b="1" dirty="0">
                <a:solidFill>
                  <a:schemeClr val="bg1"/>
                </a:solidFill>
                <a:latin typeface="+mn-lt"/>
                <a:cs typeface="Times New Roman" panose="02020603050405020304" pitchFamily="18" charset="0"/>
              </a:rPr>
            </a:br>
            <a:r>
              <a:rPr lang="en-US" altLang="zh-CN" sz="2800" b="1" dirty="0">
                <a:solidFill>
                  <a:schemeClr val="bg1"/>
                </a:solidFill>
                <a:latin typeface="+mn-lt"/>
                <a:cs typeface="Times New Roman" panose="02020603050405020304" pitchFamily="18" charset="0"/>
              </a:rPr>
              <a:t> Voyage chartering</a:t>
            </a:r>
          </a:p>
        </p:txBody>
      </p:sp>
      <p:sp>
        <p:nvSpPr>
          <p:cNvPr id="9219" name="Rectangle 3"/>
          <p:cNvSpPr>
            <a:spLocks noGrp="1" noChangeArrowheads="1"/>
          </p:cNvSpPr>
          <p:nvPr>
            <p:ph idx="1"/>
          </p:nvPr>
        </p:nvSpPr>
        <p:spPr>
          <a:xfrm>
            <a:off x="228600" y="1295400"/>
            <a:ext cx="8610600" cy="5029200"/>
          </a:xfrm>
        </p:spPr>
        <p:txBody>
          <a:bodyPr rtlCol="0">
            <a:normAutofit fontScale="92500" lnSpcReduction="20000"/>
          </a:bodyPr>
          <a:lstStyle/>
          <a:p>
            <a:pPr marL="182880" indent="-182880" algn="just" eaLnBrk="1" fontAlgn="auto" hangingPunct="1">
              <a:spcAft>
                <a:spcPts val="0"/>
              </a:spcAft>
              <a:buFont typeface="Wingdings" panose="05000000000000000000" pitchFamily="2" charset="2"/>
              <a:buNone/>
              <a:defRPr/>
            </a:pPr>
            <a:endParaRPr lang="en-US" altLang="zh-CN" sz="2400" dirty="0">
              <a:solidFill>
                <a:srgbClr val="0000FF"/>
              </a:solidFill>
              <a:latin typeface="Times New Roman" panose="02020603050405020304" pitchFamily="18" charset="0"/>
              <a:cs typeface="Times New Roman" panose="02020603050405020304" pitchFamily="18" charset="0"/>
            </a:endParaRPr>
          </a:p>
          <a:p>
            <a:pPr marL="182880" indent="-182880" algn="just" eaLnBrk="1" fontAlgn="auto" hangingPunct="1">
              <a:spcAft>
                <a:spcPts val="0"/>
              </a:spcAft>
              <a:buFont typeface="Wingdings" panose="05000000000000000000" pitchFamily="2" charset="2"/>
              <a:buNone/>
              <a:defRPr/>
            </a:pPr>
            <a:endParaRPr lang="en-US" altLang="zh-CN" sz="2400" dirty="0">
              <a:solidFill>
                <a:srgbClr val="0000FF"/>
              </a:solidFill>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Wingdings" panose="05000000000000000000" pitchFamily="2" charset="2"/>
              <a:buNone/>
              <a:defRPr/>
            </a:pPr>
            <a:r>
              <a:rPr lang="en-US" altLang="zh-CN" sz="2600" b="1" dirty="0">
                <a:effectLst>
                  <a:outerShdw blurRad="38100" dist="38100" dir="2700000" algn="tl">
                    <a:srgbClr val="000000">
                      <a:alpha val="43137"/>
                    </a:srgbClr>
                  </a:outerShdw>
                </a:effectLst>
                <a:cs typeface="Times New Roman" panose="02020603050405020304" pitchFamily="18" charset="0"/>
              </a:rPr>
              <a:t>Meaning</a:t>
            </a:r>
          </a:p>
          <a:p>
            <a:pPr marL="182880" indent="-182880" algn="just" eaLnBrk="1" fontAlgn="auto" hangingPunct="1">
              <a:spcAft>
                <a:spcPts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The voyage chartering means that the ship-owner promises to carry on board a specific ship a particular cargo for a single voyage from one or more loading ports to one or more discharging ports. </a:t>
            </a:r>
          </a:p>
          <a:p>
            <a:pPr marL="182880" indent="-182880" algn="just" eaLnBrk="1" fontAlgn="auto" hangingPunct="1">
              <a:spcAft>
                <a:spcPts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The payment is called freight and the contract is called a voyage charter party. Voyage charters are concluded between the </a:t>
            </a:r>
            <a:r>
              <a:rPr lang="en-US" altLang="zh-CN" sz="2600" dirty="0" err="1">
                <a:effectLst>
                  <a:outerShdw blurRad="38100" dist="38100" dir="2700000" algn="tl">
                    <a:srgbClr val="000000">
                      <a:alpha val="43137"/>
                    </a:srgbClr>
                  </a:outerShdw>
                </a:effectLst>
                <a:cs typeface="Times New Roman" panose="02020603050405020304" pitchFamily="18" charset="0"/>
              </a:rPr>
              <a:t>shipowner</a:t>
            </a:r>
            <a:r>
              <a:rPr lang="en-US" altLang="zh-CN" sz="2600" dirty="0">
                <a:effectLst>
                  <a:outerShdw blurRad="38100" dist="38100" dir="2700000" algn="tl">
                    <a:srgbClr val="000000">
                      <a:alpha val="43137"/>
                    </a:srgbClr>
                  </a:outerShdw>
                </a:effectLst>
                <a:cs typeface="Times New Roman" panose="02020603050405020304" pitchFamily="18" charset="0"/>
              </a:rPr>
              <a:t> or </a:t>
            </a:r>
            <a:r>
              <a:rPr lang="en-US" altLang="zh-CN" sz="2600" dirty="0" err="1">
                <a:effectLst>
                  <a:outerShdw blurRad="38100" dist="38100" dir="2700000" algn="tl">
                    <a:srgbClr val="000000">
                      <a:alpha val="43137"/>
                    </a:srgbClr>
                  </a:outerShdw>
                </a:effectLst>
                <a:cs typeface="Times New Roman" panose="02020603050405020304" pitchFamily="18" charset="0"/>
              </a:rPr>
              <a:t>disponent</a:t>
            </a:r>
            <a:r>
              <a:rPr lang="en-US" altLang="zh-CN" sz="2600" dirty="0">
                <a:effectLst>
                  <a:outerShdw blurRad="38100" dist="38100" dir="2700000" algn="tl">
                    <a:srgbClr val="000000">
                      <a:alpha val="43137"/>
                    </a:srgbClr>
                  </a:outerShdw>
                </a:effectLst>
                <a:cs typeface="Times New Roman" panose="02020603050405020304" pitchFamily="18" charset="0"/>
              </a:rPr>
              <a:t> owner and the charterer. The person who charters the ship is known as voyage charterer. The person who charters out his ship is known as </a:t>
            </a:r>
            <a:r>
              <a:rPr lang="en-US" altLang="zh-CN" sz="2600" dirty="0" err="1">
                <a:effectLst>
                  <a:outerShdw blurRad="38100" dist="38100" dir="2700000" algn="tl">
                    <a:srgbClr val="000000">
                      <a:alpha val="43137"/>
                    </a:srgbClr>
                  </a:outerShdw>
                </a:effectLst>
                <a:cs typeface="Times New Roman" panose="02020603050405020304" pitchFamily="18" charset="0"/>
              </a:rPr>
              <a:t>shipowner</a:t>
            </a:r>
            <a:r>
              <a:rPr lang="en-US" altLang="zh-CN" sz="2600" dirty="0">
                <a:effectLst>
                  <a:outerShdw blurRad="38100" dist="38100" dir="2700000" algn="tl">
                    <a:srgbClr val="000000">
                      <a:alpha val="43137"/>
                    </a:srgbClr>
                  </a:outerShdw>
                </a:effectLst>
                <a:cs typeface="Times New Roman" panose="02020603050405020304" pitchFamily="18" charset="0"/>
              </a:rPr>
              <a:t> or </a:t>
            </a:r>
            <a:r>
              <a:rPr lang="en-US" altLang="zh-CN" sz="2600" dirty="0" err="1">
                <a:effectLst>
                  <a:outerShdw blurRad="38100" dist="38100" dir="2700000" algn="tl">
                    <a:srgbClr val="000000">
                      <a:alpha val="43137"/>
                    </a:srgbClr>
                  </a:outerShdw>
                </a:effectLst>
                <a:cs typeface="Times New Roman" panose="02020603050405020304" pitchFamily="18" charset="0"/>
              </a:rPr>
              <a:t>disponent</a:t>
            </a:r>
            <a:r>
              <a:rPr lang="en-US" altLang="zh-CN" sz="2600" dirty="0">
                <a:effectLst>
                  <a:outerShdw blurRad="38100" dist="38100" dir="2700000" algn="tl">
                    <a:srgbClr val="000000">
                      <a:alpha val="43137"/>
                    </a:srgbClr>
                  </a:outerShdw>
                </a:effectLst>
                <a:cs typeface="Times New Roman" panose="02020603050405020304" pitchFamily="18" charset="0"/>
              </a:rPr>
              <a:t> owner.</a:t>
            </a:r>
          </a:p>
          <a:p>
            <a:pPr marL="182880" indent="-182880" algn="just" eaLnBrk="1" fontAlgn="auto" hangingPunct="1">
              <a:spcAft>
                <a:spcPts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Usually this form of contract is selected when the charterer has no experience in the operation of ship or he has just one consignment of cargo needed to be transported from one place to the other.</a:t>
            </a:r>
          </a:p>
        </p:txBody>
      </p:sp>
      <p:sp>
        <p:nvSpPr>
          <p:cNvPr id="11268" name="Rectangle 4"/>
          <p:cNvSpPr>
            <a:spLocks noChangeArrowheads="1"/>
          </p:cNvSpPr>
          <p:nvPr/>
        </p:nvSpPr>
        <p:spPr bwMode="auto">
          <a:xfrm>
            <a:off x="-41275" y="2682875"/>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pic>
        <p:nvPicPr>
          <p:cNvPr id="6" name="Imagen 5">
            <a:hlinkClick r:id="rId2" action="ppaction://hlinksldjump"/>
            <a:extLst>
              <a:ext uri="{FF2B5EF4-FFF2-40B4-BE49-F238E27FC236}">
                <a16:creationId xmlns:a16="http://schemas.microsoft.com/office/drawing/2014/main" id="{FFF5AD42-704D-4AE4-BE8C-28697946F51E}"/>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87770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2017713"/>
            <a:ext cx="9144000" cy="4154487"/>
          </a:xfrm>
        </p:spPr>
        <p:txBody>
          <a:bodyPr rtlCol="0">
            <a:normAutofit fontScale="92500"/>
          </a:bodyPr>
          <a:lstStyle/>
          <a:p>
            <a:pPr marL="0" indent="0" algn="just" eaLnBrk="1" fontAlgn="auto" hangingPunct="1">
              <a:spcAft>
                <a:spcPts val="0"/>
              </a:spcAft>
              <a:buFont typeface="Wingdings" panose="05000000000000000000" pitchFamily="2" charset="2"/>
              <a:buNone/>
              <a:defRPr/>
            </a:pPr>
            <a:r>
              <a:rPr lang="en-US" altLang="zh-CN" sz="2600" b="1" dirty="0">
                <a:effectLst>
                  <a:outerShdw blurRad="38100" dist="38100" dir="2700000" algn="tl">
                    <a:srgbClr val="000000">
                      <a:alpha val="43137"/>
                    </a:srgbClr>
                  </a:outerShdw>
                </a:effectLst>
                <a:cs typeface="Times New Roman" panose="02020603050405020304" pitchFamily="18" charset="0"/>
              </a:rPr>
              <a:t>Costs</a:t>
            </a:r>
          </a:p>
          <a:p>
            <a:pPr marL="182880" indent="-182880" algn="just" eaLnBrk="1" fontAlgn="auto" hangingPunct="1">
              <a:spcAft>
                <a:spcPts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Under a voyage charter, the </a:t>
            </a:r>
            <a:r>
              <a:rPr lang="en-US" altLang="zh-CN" sz="2600" dirty="0" err="1">
                <a:effectLst>
                  <a:outerShdw blurRad="38100" dist="38100" dir="2700000" algn="tl">
                    <a:srgbClr val="000000">
                      <a:alpha val="43137"/>
                    </a:srgbClr>
                  </a:outerShdw>
                </a:effectLst>
                <a:cs typeface="Times New Roman" panose="02020603050405020304" pitchFamily="18" charset="0"/>
              </a:rPr>
              <a:t>shipowner</a:t>
            </a:r>
            <a:r>
              <a:rPr lang="en-US" altLang="zh-CN" sz="2600" dirty="0">
                <a:effectLst>
                  <a:outerShdw blurRad="38100" dist="38100" dir="2700000" algn="tl">
                    <a:srgbClr val="000000">
                      <a:alpha val="43137"/>
                    </a:srgbClr>
                  </a:outerShdw>
                </a:effectLst>
                <a:cs typeface="Times New Roman" panose="02020603050405020304" pitchFamily="18" charset="0"/>
              </a:rPr>
              <a:t> retains the operational control of the vessel and is responsible for all the operating expenses such as port charges, bunkers, vessel’s insurance, taxes, etc. </a:t>
            </a:r>
          </a:p>
          <a:p>
            <a:pPr marL="182880" indent="-182880" algn="just" eaLnBrk="1" fontAlgn="auto" hangingPunct="1">
              <a:spcAft>
                <a:spcPts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The charterer’s costs are usually costs and charges relating to the cargo. </a:t>
            </a:r>
          </a:p>
          <a:p>
            <a:pPr marL="182880" indent="-182880" algn="just" eaLnBrk="1" fontAlgn="auto" hangingPunct="1">
              <a:spcAft>
                <a:spcPts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Loading and discharging costs are divided between the ship-owner and the charterer in accordance with the agreement from case to case. </a:t>
            </a:r>
          </a:p>
          <a:p>
            <a:pPr marL="182880" indent="-182880" algn="just" eaLnBrk="1" fontAlgn="auto" hangingPunct="1">
              <a:spcAft>
                <a:spcPts val="0"/>
              </a:spcAft>
              <a:buFont typeface="Wingdings" panose="05000000000000000000" pitchFamily="2" charset="2"/>
              <a:buNone/>
              <a:defRPr/>
            </a:pPr>
            <a:r>
              <a:rPr lang="en-US" altLang="zh-CN" sz="2800" dirty="0">
                <a:solidFill>
                  <a:srgbClr val="000000"/>
                </a:solidFill>
                <a:latin typeface="Times New Roman" panose="02020603050405020304" pitchFamily="18" charset="0"/>
                <a:cs typeface="Times New Roman" panose="02020603050405020304" pitchFamily="18" charset="0"/>
              </a:rPr>
              <a:t> </a:t>
            </a:r>
            <a:endParaRPr lang="en-US" altLang="zh-CN" sz="2800" dirty="0">
              <a:solidFill>
                <a:srgbClr val="000000"/>
              </a:solidFill>
              <a:latin typeface="宋体" panose="02010600030101010101" pitchFamily="2" charset="-122"/>
              <a:cs typeface="Times New Roman" panose="02020603050405020304" pitchFamily="18" charset="0"/>
            </a:endParaRPr>
          </a:p>
          <a:p>
            <a:pPr marL="182880" indent="-182880" eaLnBrk="1" fontAlgn="auto" hangingPunct="1">
              <a:spcAft>
                <a:spcPts val="0"/>
              </a:spcAft>
              <a:buFont typeface="Wingdings" panose="05000000000000000000" pitchFamily="2" charset="2"/>
              <a:buNone/>
              <a:defRPr/>
            </a:pPr>
            <a:endParaRPr lang="zh-CN" altLang="en-US" sz="2800" dirty="0">
              <a:solidFill>
                <a:schemeClr val="tx1">
                  <a:lumMod val="75000"/>
                  <a:lumOff val="25000"/>
                </a:schemeClr>
              </a:solidFill>
            </a:endParaRPr>
          </a:p>
        </p:txBody>
      </p:sp>
      <p:sp>
        <p:nvSpPr>
          <p:cNvPr id="12291" name="Rectangle 6"/>
          <p:cNvSpPr>
            <a:spLocks noChangeArrowheads="1"/>
          </p:cNvSpPr>
          <p:nvPr/>
        </p:nvSpPr>
        <p:spPr bwMode="auto">
          <a:xfrm>
            <a:off x="-28575" y="2671763"/>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12292" name="Rectangle 9"/>
          <p:cNvSpPr>
            <a:spLocks noChangeArrowheads="1"/>
          </p:cNvSpPr>
          <p:nvPr/>
        </p:nvSpPr>
        <p:spPr bwMode="auto">
          <a:xfrm>
            <a:off x="-69850" y="2825750"/>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6" name="Rectangle 2"/>
          <p:cNvSpPr txBox="1">
            <a:spLocks noChangeArrowheads="1"/>
          </p:cNvSpPr>
          <p:nvPr/>
        </p:nvSpPr>
        <p:spPr>
          <a:xfrm>
            <a:off x="685800" y="304800"/>
            <a:ext cx="8077200" cy="906463"/>
          </a:xfrm>
          <a:prstGeom prst="rect">
            <a:avLst/>
          </a:prstGeom>
        </p:spPr>
        <p:txBody>
          <a:bodyPr anchor="ct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br>
              <a:rPr kumimoji="0" lang="en-US" altLang="zh-CN" sz="2800" b="1" dirty="0">
                <a:solidFill>
                  <a:schemeClr val="bg1"/>
                </a:solidFill>
                <a:latin typeface="+mn-lt"/>
                <a:cs typeface="Times New Roman" panose="02020603050405020304" pitchFamily="18" charset="0"/>
              </a:rPr>
            </a:br>
            <a:r>
              <a:rPr kumimoji="0" lang="en-US" altLang="zh-CN" sz="2800" b="1" dirty="0">
                <a:solidFill>
                  <a:schemeClr val="bg1"/>
                </a:solidFill>
                <a:latin typeface="+mn-lt"/>
                <a:cs typeface="Times New Roman" panose="02020603050405020304" pitchFamily="18" charset="0"/>
              </a:rPr>
              <a:t> Voyage chartering</a:t>
            </a:r>
          </a:p>
        </p:txBody>
      </p:sp>
      <p:pic>
        <p:nvPicPr>
          <p:cNvPr id="7" name="Imagen 6">
            <a:hlinkClick r:id="rId2" action="ppaction://hlinksldjump"/>
            <a:extLst>
              <a:ext uri="{FF2B5EF4-FFF2-40B4-BE49-F238E27FC236}">
                <a16:creationId xmlns:a16="http://schemas.microsoft.com/office/drawing/2014/main" id="{22AF2485-FEA9-4694-83FA-37E95118F0AB}"/>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285594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0" y="2017713"/>
            <a:ext cx="9144000" cy="4840287"/>
          </a:xfrm>
        </p:spPr>
        <p:txBody>
          <a:bodyPr rtlCol="0">
            <a:normAutofit/>
          </a:bodyPr>
          <a:lstStyle/>
          <a:p>
            <a:pPr marL="0" indent="0" algn="just" eaLnBrk="1" fontAlgn="auto" hangingPunct="1">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Contents</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A voyage charter party shall mainly contain the names of the parties, the name and nationality of the ship, its deadweight and  bale or grain capacity, description of the goods to be loaded, port of loading and discharge, </a:t>
            </a:r>
            <a:r>
              <a:rPr lang="en-US" altLang="zh-CN" sz="2400" dirty="0" err="1">
                <a:effectLst>
                  <a:outerShdw blurRad="38100" dist="38100" dir="2700000" algn="tl">
                    <a:srgbClr val="000000">
                      <a:alpha val="43137"/>
                    </a:srgbClr>
                  </a:outerShdw>
                </a:effectLst>
                <a:cs typeface="Times New Roman" panose="02020603050405020304" pitchFamily="18" charset="0"/>
              </a:rPr>
              <a:t>laydays</a:t>
            </a:r>
            <a:r>
              <a:rPr lang="en-US" altLang="zh-CN" sz="2400" dirty="0">
                <a:effectLst>
                  <a:outerShdw blurRad="38100" dist="38100" dir="2700000" algn="tl">
                    <a:srgbClr val="000000">
                      <a:alpha val="43137"/>
                    </a:srgbClr>
                  </a:outerShdw>
                </a:effectLst>
                <a:cs typeface="Times New Roman" panose="02020603050405020304" pitchFamily="18" charset="0"/>
              </a:rPr>
              <a:t>, time for loading and discharge, payment of freight, demurrage, </a:t>
            </a:r>
            <a:r>
              <a:rPr lang="en-US" altLang="zh-CN" sz="2400" dirty="0" err="1">
                <a:effectLst>
                  <a:outerShdw blurRad="38100" dist="38100" dir="2700000" algn="tl">
                    <a:srgbClr val="000000">
                      <a:alpha val="43137"/>
                    </a:srgbClr>
                  </a:outerShdw>
                </a:effectLst>
                <a:cs typeface="Times New Roman" panose="02020603050405020304" pitchFamily="18" charset="0"/>
              </a:rPr>
              <a:t>despatch</a:t>
            </a:r>
            <a:r>
              <a:rPr lang="en-US" altLang="zh-CN" sz="2400" dirty="0">
                <a:effectLst>
                  <a:outerShdw blurRad="38100" dist="38100" dir="2700000" algn="tl">
                    <a:srgbClr val="000000">
                      <a:alpha val="43137"/>
                    </a:srgbClr>
                  </a:outerShdw>
                </a:effectLst>
                <a:cs typeface="Times New Roman" panose="02020603050405020304" pitchFamily="18" charset="0"/>
              </a:rPr>
              <a:t> and other relevant matters.</a:t>
            </a:r>
          </a:p>
          <a:p>
            <a:pPr marL="182880" indent="-182880" eaLnBrk="1" fontAlgn="auto" hangingPunct="1">
              <a:defRPr/>
            </a:pPr>
            <a:endParaRPr lang="zh-CN" altLang="en-US" dirty="0">
              <a:solidFill>
                <a:srgbClr val="0000FF"/>
              </a:solidFill>
              <a:latin typeface="Times New Roman" panose="02020603050405020304" pitchFamily="18" charset="0"/>
              <a:cs typeface="Times New Roman" panose="02020603050405020304" pitchFamily="18" charset="0"/>
            </a:endParaRPr>
          </a:p>
        </p:txBody>
      </p:sp>
      <p:sp>
        <p:nvSpPr>
          <p:cNvPr id="13315" name="Rectangle 5"/>
          <p:cNvSpPr>
            <a:spLocks noChangeArrowheads="1"/>
          </p:cNvSpPr>
          <p:nvPr/>
        </p:nvSpPr>
        <p:spPr bwMode="auto">
          <a:xfrm>
            <a:off x="3829050" y="2776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13316" name="Rectangle 7"/>
          <p:cNvSpPr>
            <a:spLocks noChangeArrowheads="1"/>
          </p:cNvSpPr>
          <p:nvPr/>
        </p:nvSpPr>
        <p:spPr bwMode="auto">
          <a:xfrm>
            <a:off x="3771900" y="2747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13317" name="Rectangle 9"/>
          <p:cNvSpPr>
            <a:spLocks noChangeArrowheads="1"/>
          </p:cNvSpPr>
          <p:nvPr/>
        </p:nvSpPr>
        <p:spPr bwMode="auto">
          <a:xfrm>
            <a:off x="3690938" y="2571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10" name="Rectangle 2"/>
          <p:cNvSpPr txBox="1">
            <a:spLocks noChangeArrowheads="1"/>
          </p:cNvSpPr>
          <p:nvPr/>
        </p:nvSpPr>
        <p:spPr>
          <a:xfrm>
            <a:off x="685800" y="304800"/>
            <a:ext cx="8077200" cy="906463"/>
          </a:xfrm>
          <a:prstGeom prst="rect">
            <a:avLst/>
          </a:prstGeom>
        </p:spPr>
        <p:txBody>
          <a:bodyPr anchor="ct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br>
              <a:rPr kumimoji="0" lang="en-US" altLang="zh-CN" sz="2800" b="1" dirty="0">
                <a:solidFill>
                  <a:schemeClr val="bg1"/>
                </a:solidFill>
                <a:latin typeface="+mn-lt"/>
                <a:cs typeface="Times New Roman" panose="02020603050405020304" pitchFamily="18" charset="0"/>
              </a:rPr>
            </a:br>
            <a:r>
              <a:rPr kumimoji="0" lang="en-US" altLang="zh-CN" sz="2800" b="1" dirty="0">
                <a:solidFill>
                  <a:schemeClr val="bg1"/>
                </a:solidFill>
                <a:latin typeface="+mn-lt"/>
                <a:cs typeface="Times New Roman" panose="02020603050405020304" pitchFamily="18" charset="0"/>
              </a:rPr>
              <a:t> Voyage chartering</a:t>
            </a:r>
          </a:p>
        </p:txBody>
      </p:sp>
      <p:pic>
        <p:nvPicPr>
          <p:cNvPr id="7" name="Imagen 6">
            <a:hlinkClick r:id="rId2" action="ppaction://hlinksldjump"/>
            <a:extLst>
              <a:ext uri="{FF2B5EF4-FFF2-40B4-BE49-F238E27FC236}">
                <a16:creationId xmlns:a16="http://schemas.microsoft.com/office/drawing/2014/main" id="{87A89E97-CB15-4722-A198-8FD4D54738E4}"/>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2187317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27"/>
          <p:cNvSpPr>
            <a:spLocks noGrp="1" noChangeArrowheads="1"/>
          </p:cNvSpPr>
          <p:nvPr>
            <p:ph idx="1"/>
          </p:nvPr>
        </p:nvSpPr>
        <p:spPr>
          <a:xfrm>
            <a:off x="0" y="2017713"/>
            <a:ext cx="9144000" cy="4687887"/>
          </a:xfrm>
        </p:spPr>
        <p:txBody>
          <a:bodyPr rtlCol="0">
            <a:normAutofit/>
          </a:bodyPr>
          <a:lstStyle/>
          <a:p>
            <a:pPr marL="0" indent="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Forms</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There are more standard forms of voyage charter party than any other form of contract of carriage.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Uniform General Charter code name GENCON is the most popular and widely used general purpose voyage charter party on a global basis for all kinds of trades and for numerous types of cargoes.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When used these forms are likely to have several additional clauses attached to cover eventualities not covered by the printed clauses.</a:t>
            </a:r>
            <a:endParaRPr lang="zh-CN" altLang="en-US" sz="2400" dirty="0">
              <a:solidFill>
                <a:schemeClr val="tx1">
                  <a:lumMod val="75000"/>
                  <a:lumOff val="25000"/>
                </a:schemeClr>
              </a:solidFill>
            </a:endParaRPr>
          </a:p>
        </p:txBody>
      </p:sp>
      <p:sp>
        <p:nvSpPr>
          <p:cNvPr id="14339" name="Rectangle 1028"/>
          <p:cNvSpPr>
            <a:spLocks noChangeArrowheads="1"/>
          </p:cNvSpPr>
          <p:nvPr/>
        </p:nvSpPr>
        <p:spPr bwMode="auto">
          <a:xfrm>
            <a:off x="-92075" y="2935288"/>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14340" name="Rectangle 1032"/>
          <p:cNvSpPr>
            <a:spLocks noChangeArrowheads="1"/>
          </p:cNvSpPr>
          <p:nvPr/>
        </p:nvSpPr>
        <p:spPr bwMode="auto">
          <a:xfrm>
            <a:off x="4081463" y="2762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14341" name="Rectangle 1034">
            <a:hlinkClick r:id="rId2"/>
          </p:cNvPr>
          <p:cNvSpPr>
            <a:spLocks noChangeArrowheads="1"/>
          </p:cNvSpPr>
          <p:nvPr/>
        </p:nvSpPr>
        <p:spPr bwMode="auto">
          <a:xfrm>
            <a:off x="3962400" y="2986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8" name="Rectangle 2"/>
          <p:cNvSpPr txBox="1">
            <a:spLocks noChangeArrowheads="1"/>
          </p:cNvSpPr>
          <p:nvPr/>
        </p:nvSpPr>
        <p:spPr>
          <a:xfrm>
            <a:off x="685800" y="304800"/>
            <a:ext cx="8077200" cy="906463"/>
          </a:xfrm>
          <a:prstGeom prst="rect">
            <a:avLst/>
          </a:prstGeom>
        </p:spPr>
        <p:txBody>
          <a:bodyPr anchor="ct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br>
              <a:rPr kumimoji="0" lang="en-US" altLang="zh-CN" sz="2800" b="1" dirty="0">
                <a:solidFill>
                  <a:schemeClr val="bg1"/>
                </a:solidFill>
                <a:latin typeface="+mn-lt"/>
                <a:cs typeface="Times New Roman" panose="02020603050405020304" pitchFamily="18" charset="0"/>
              </a:rPr>
            </a:br>
            <a:r>
              <a:rPr kumimoji="0" lang="en-US" altLang="zh-CN" sz="2800" b="1" dirty="0">
                <a:solidFill>
                  <a:schemeClr val="bg1"/>
                </a:solidFill>
                <a:latin typeface="+mn-lt"/>
                <a:cs typeface="Times New Roman" panose="02020603050405020304" pitchFamily="18" charset="0"/>
              </a:rPr>
              <a:t> Voyage chartering</a:t>
            </a:r>
          </a:p>
        </p:txBody>
      </p:sp>
      <p:pic>
        <p:nvPicPr>
          <p:cNvPr id="7" name="Imagen 6">
            <a:hlinkClick r:id="rId3" action="ppaction://hlinksldjump"/>
            <a:extLst>
              <a:ext uri="{FF2B5EF4-FFF2-40B4-BE49-F238E27FC236}">
                <a16:creationId xmlns:a16="http://schemas.microsoft.com/office/drawing/2014/main" id="{2E48F50E-1407-4206-B1B7-E54B52799B23}"/>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2856397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fontAlgn="auto" hangingPunct="1">
              <a:spcAft>
                <a:spcPts val="0"/>
              </a:spcAft>
              <a:defRPr/>
            </a:pPr>
            <a:r>
              <a:rPr lang="en-US" altLang="zh-CN" sz="3200" b="1" dirty="0">
                <a:solidFill>
                  <a:schemeClr val="bg1"/>
                </a:solidFill>
                <a:cs typeface="方正姚体"/>
              </a:rPr>
              <a:t>Manners of Voyage Chartering</a:t>
            </a:r>
            <a:endParaRPr lang="zh-CN" altLang="en-US" sz="3200" b="1" dirty="0">
              <a:solidFill>
                <a:schemeClr val="bg1"/>
              </a:solidFill>
              <a:cs typeface="方正姚体"/>
            </a:endParaRPr>
          </a:p>
        </p:txBody>
      </p:sp>
      <p:sp>
        <p:nvSpPr>
          <p:cNvPr id="18435" name="Rectangle 3"/>
          <p:cNvSpPr>
            <a:spLocks noGrp="1" noChangeArrowheads="1"/>
          </p:cNvSpPr>
          <p:nvPr>
            <p:ph idx="1"/>
          </p:nvPr>
        </p:nvSpPr>
        <p:spPr>
          <a:xfrm>
            <a:off x="228600" y="2362200"/>
            <a:ext cx="8686800" cy="41148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800" dirty="0">
                <a:effectLst>
                  <a:outerShdw blurRad="38100" dist="38100" dir="2700000" algn="tl">
                    <a:srgbClr val="000000">
                      <a:alpha val="43137"/>
                    </a:srgbClr>
                  </a:outerShdw>
                </a:effectLst>
                <a:cs typeface="华文新魏"/>
              </a:rPr>
              <a:t>Single Voyage Chartering</a:t>
            </a:r>
          </a:p>
          <a:p>
            <a:pPr marL="182880" indent="-182880" eaLnBrk="1" fontAlgn="auto" hangingPunct="1">
              <a:buFont typeface="Wingdings" panose="05000000000000000000" pitchFamily="2" charset="2"/>
              <a:buChar char="§"/>
              <a:defRPr/>
            </a:pPr>
            <a:r>
              <a:rPr lang="en-US" altLang="zh-CN" sz="2800" dirty="0">
                <a:effectLst>
                  <a:outerShdw blurRad="38100" dist="38100" dir="2700000" algn="tl">
                    <a:srgbClr val="000000">
                      <a:alpha val="43137"/>
                    </a:srgbClr>
                  </a:outerShdw>
                </a:effectLst>
                <a:cs typeface="华文新魏"/>
              </a:rPr>
              <a:t>Return Voyage Chartering</a:t>
            </a:r>
          </a:p>
          <a:p>
            <a:pPr marL="182880" indent="-182880" eaLnBrk="1" fontAlgn="auto" hangingPunct="1">
              <a:buFont typeface="Wingdings" panose="05000000000000000000" pitchFamily="2" charset="2"/>
              <a:buChar char="§"/>
              <a:defRPr/>
            </a:pPr>
            <a:r>
              <a:rPr lang="en-US" altLang="zh-CN" sz="2800" dirty="0">
                <a:effectLst>
                  <a:outerShdw blurRad="38100" dist="38100" dir="2700000" algn="tl">
                    <a:srgbClr val="000000">
                      <a:alpha val="43137"/>
                    </a:srgbClr>
                  </a:outerShdw>
                </a:effectLst>
                <a:cs typeface="华文新魏"/>
              </a:rPr>
              <a:t>Consecutive Single Voyage Chartering </a:t>
            </a:r>
          </a:p>
          <a:p>
            <a:pPr marL="182880" indent="-182880" eaLnBrk="1" fontAlgn="auto" hangingPunct="1">
              <a:buFont typeface="Wingdings" panose="05000000000000000000" pitchFamily="2" charset="2"/>
              <a:buChar char="§"/>
              <a:defRPr/>
            </a:pPr>
            <a:r>
              <a:rPr lang="en-US" altLang="zh-CN" sz="2800" dirty="0">
                <a:effectLst>
                  <a:outerShdw blurRad="38100" dist="38100" dir="2700000" algn="tl">
                    <a:srgbClr val="000000">
                      <a:alpha val="43137"/>
                    </a:srgbClr>
                  </a:outerShdw>
                </a:effectLst>
                <a:cs typeface="华文新魏"/>
              </a:rPr>
              <a:t>Consecutive Return Voyage Chartering  </a:t>
            </a:r>
            <a:endParaRPr lang="zh-CN" altLang="en-US" sz="2800" dirty="0">
              <a:effectLst>
                <a:outerShdw blurRad="38100" dist="38100" dir="2700000" algn="tl">
                  <a:srgbClr val="000000">
                    <a:alpha val="43137"/>
                  </a:srgbClr>
                </a:outerShdw>
              </a:effectLst>
              <a:cs typeface="华文新魏"/>
            </a:endParaRPr>
          </a:p>
        </p:txBody>
      </p:sp>
      <p:pic>
        <p:nvPicPr>
          <p:cNvPr id="4" name="Imagen 3">
            <a:hlinkClick r:id="rId2" action="ppaction://hlinksldjump"/>
            <a:extLst>
              <a:ext uri="{FF2B5EF4-FFF2-40B4-BE49-F238E27FC236}">
                <a16:creationId xmlns:a16="http://schemas.microsoft.com/office/drawing/2014/main" id="{4E1F64E1-B931-4DA2-A2D8-5218B686972C}"/>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780570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algn="ctr" eaLnBrk="1" fontAlgn="auto" hangingPunct="1">
              <a:spcAft>
                <a:spcPts val="0"/>
              </a:spcAft>
              <a:defRPr/>
            </a:pPr>
            <a:r>
              <a:rPr lang="en-US" altLang="zh-CN" sz="2800" b="1" dirty="0">
                <a:solidFill>
                  <a:schemeClr val="bg1"/>
                </a:solidFill>
                <a:cs typeface="方正姚体"/>
              </a:rPr>
              <a:t>CHARACTERISTICS of Voyage Chartering</a:t>
            </a:r>
            <a:endParaRPr lang="zh-CN" altLang="en-US" sz="2800" b="1" dirty="0">
              <a:solidFill>
                <a:schemeClr val="bg1"/>
              </a:solidFill>
              <a:cs typeface="方正姚体"/>
            </a:endParaRPr>
          </a:p>
        </p:txBody>
      </p:sp>
      <p:sp>
        <p:nvSpPr>
          <p:cNvPr id="19459" name="Rectangle 1027"/>
          <p:cNvSpPr>
            <a:spLocks noGrp="1" noChangeArrowheads="1"/>
          </p:cNvSpPr>
          <p:nvPr>
            <p:ph idx="1"/>
          </p:nvPr>
        </p:nvSpPr>
        <p:spPr>
          <a:xfrm>
            <a:off x="0" y="1905000"/>
            <a:ext cx="9144000" cy="44958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Specific vessel, specific cargo, specific port and specific route.</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Rights, duties and responsibilities of ship-owners and charterers are determined by the charter party.</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The charterer should be responsible for the arrangement of the cargo, payment of freight calculated according to the quantity of the cargo loaded or carried and other expenses concerned.</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The </a:t>
            </a:r>
            <a:r>
              <a:rPr lang="en-US" altLang="zh-CN" sz="2400" dirty="0" err="1">
                <a:effectLst>
                  <a:outerShdw blurRad="38100" dist="38100" dir="2700000" algn="tl">
                    <a:srgbClr val="000000">
                      <a:alpha val="43137"/>
                    </a:srgbClr>
                  </a:outerShdw>
                </a:effectLst>
                <a:cs typeface="华文新魏"/>
              </a:rPr>
              <a:t>shipowner</a:t>
            </a:r>
            <a:r>
              <a:rPr lang="en-US" altLang="zh-CN" sz="2400" dirty="0">
                <a:effectLst>
                  <a:outerShdw blurRad="38100" dist="38100" dir="2700000" algn="tl">
                    <a:srgbClr val="000000">
                      <a:alpha val="43137"/>
                    </a:srgbClr>
                  </a:outerShdw>
                </a:effectLst>
                <a:cs typeface="华文新魏"/>
              </a:rPr>
              <a:t> possesses and controls the vessel and takes charge of the operation of the vessel and the manning and management of crew.</a:t>
            </a:r>
          </a:p>
          <a:p>
            <a:pPr marL="182880" indent="-182880" eaLnBrk="1" fontAlgn="auto" hangingPunct="1">
              <a:defRPr/>
            </a:pPr>
            <a:endParaRPr lang="zh-CN" altLang="en-US" sz="2400" dirty="0">
              <a:solidFill>
                <a:srgbClr val="CC00CC"/>
              </a:solidFill>
              <a:latin typeface="Times New Roman" panose="02020603050405020304" pitchFamily="18" charset="0"/>
              <a:cs typeface="华文新魏"/>
            </a:endParaRPr>
          </a:p>
        </p:txBody>
      </p:sp>
      <p:pic>
        <p:nvPicPr>
          <p:cNvPr id="4" name="Imagen 3">
            <a:hlinkClick r:id="rId2" action="ppaction://hlinksldjump"/>
            <a:extLst>
              <a:ext uri="{FF2B5EF4-FFF2-40B4-BE49-F238E27FC236}">
                <a16:creationId xmlns:a16="http://schemas.microsoft.com/office/drawing/2014/main" id="{4678C991-657E-4B63-99E6-A244C89EC79F}"/>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17491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0" y="2133600"/>
            <a:ext cx="9144000" cy="41148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should bear the operational expenses of the vessel.</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payment by the charterer to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for chartered vessel is usually called freight instead of hire.</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ship-owner charters out the whole vessel or part of her space to the charterer.</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There are the provisions for the </a:t>
            </a:r>
            <a:r>
              <a:rPr lang="en-US" altLang="zh-CN" sz="2400" dirty="0" err="1">
                <a:effectLst>
                  <a:outerShdw blurRad="38100" dist="38100" dir="2700000" algn="tl">
                    <a:srgbClr val="000000">
                      <a:alpha val="43137"/>
                    </a:srgbClr>
                  </a:outerShdw>
                </a:effectLst>
                <a:cs typeface="Times New Roman" panose="02020603050405020304" pitchFamily="18" charset="0"/>
              </a:rPr>
              <a:t>laytime</a:t>
            </a:r>
            <a:r>
              <a:rPr lang="en-US" altLang="zh-CN" sz="2400" dirty="0">
                <a:effectLst>
                  <a:outerShdw blurRad="38100" dist="38100" dir="2700000" algn="tl">
                    <a:srgbClr val="000000">
                      <a:alpha val="43137"/>
                    </a:srgbClr>
                  </a:outerShdw>
                </a:effectLst>
                <a:cs typeface="Times New Roman" panose="02020603050405020304" pitchFamily="18" charset="0"/>
              </a:rPr>
              <a:t>, demurrage and dispatch. </a:t>
            </a:r>
            <a:endParaRPr lang="zh-CN" altLang="en-US" sz="2400" dirty="0">
              <a:effectLst>
                <a:outerShdw blurRad="38100" dist="38100" dir="2700000" algn="tl">
                  <a:srgbClr val="000000">
                    <a:alpha val="43137"/>
                  </a:srgbClr>
                </a:outerShdw>
              </a:effectLst>
              <a:cs typeface="Times New Roman" panose="02020603050405020304" pitchFamily="18" charset="0"/>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CHARACTERISTICS of Voyage Chartering</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CDB2210F-46ED-4868-96AF-30F8AA51AD79}"/>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3557662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0" y="1905000"/>
            <a:ext cx="9144000" cy="4648200"/>
          </a:xfrm>
        </p:spPr>
        <p:txBody>
          <a:bodyPr rtlCol="0">
            <a:normAutofit/>
          </a:bodyPr>
          <a:lstStyle/>
          <a:p>
            <a:pPr marL="182880" indent="-182880"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rPr>
              <a:t>Meaning</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time chartering means that the ship-owner provides a designated manned ship to the charterer, and the charterer employs the ship for a specific period against payment of hire </a:t>
            </a:r>
            <a:r>
              <a:rPr lang="en-US" altLang="en-US" sz="2400" dirty="0">
                <a:effectLst>
                  <a:outerShdw blurRad="38100" dist="38100" dir="2700000" algn="tl">
                    <a:srgbClr val="000000">
                      <a:alpha val="43137"/>
                    </a:srgbClr>
                  </a:outerShdw>
                </a:effectLst>
                <a:cs typeface="Times New Roman" panose="02020603050405020304" pitchFamily="18" charset="0"/>
              </a:rPr>
              <a:t>instead of for a certain number of voyages or trips. Time charter generally does not include loading and unloading costs in the charter rate. </a:t>
            </a:r>
            <a:endParaRPr lang="en-US" altLang="zh-CN" sz="2400" dirty="0">
              <a:effectLst>
                <a:outerShdw blurRad="38100" dist="38100" dir="2700000" algn="tl">
                  <a:srgbClr val="000000">
                    <a:alpha val="43137"/>
                  </a:srgbClr>
                </a:outerShdw>
              </a:effectLst>
              <a:cs typeface="Times New Roman" panose="02020603050405020304" pitchFamily="18" charset="0"/>
            </a:endParaRPr>
          </a:p>
          <a:p>
            <a:pPr marL="182880" indent="-182880"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rPr>
              <a:t>Period</a:t>
            </a:r>
          </a:p>
          <a:p>
            <a:pPr marL="182880" indent="-182880"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    A single voyage</a:t>
            </a:r>
          </a:p>
          <a:p>
            <a:pPr marL="182880" indent="-182880"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    Several months or years</a:t>
            </a:r>
            <a:endParaRPr lang="zh-CN" altLang="en-US" sz="2400" dirty="0">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TIME Chartering</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038C0212-30D5-4965-8DF4-36E9A7AC9511}"/>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11507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051"/>
          <p:cNvSpPr>
            <a:spLocks noGrp="1" noChangeArrowheads="1"/>
          </p:cNvSpPr>
          <p:nvPr>
            <p:ph idx="1"/>
          </p:nvPr>
        </p:nvSpPr>
        <p:spPr>
          <a:xfrm>
            <a:off x="0" y="1828800"/>
            <a:ext cx="9144000" cy="4724400"/>
          </a:xfrm>
        </p:spPr>
        <p:txBody>
          <a:bodyPr rtlCol="0">
            <a:normAutofit lnSpcReduction="10000"/>
          </a:bodyPr>
          <a:lstStyle/>
          <a:p>
            <a:pPr marL="0" indent="0" eaLnBrk="1" fontAlgn="auto" hangingPunct="1">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华文新魏"/>
              </a:rPr>
              <a:t>Reasons</a:t>
            </a:r>
          </a:p>
          <a:p>
            <a:pPr marL="182880" indent="-182880" eaLnBrk="1" fontAlgn="auto" hangingPunct="1">
              <a:defRPr/>
            </a:pPr>
            <a:r>
              <a:rPr lang="en-US" altLang="zh-CN" sz="2400" dirty="0">
                <a:effectLst>
                  <a:outerShdw blurRad="38100" dist="38100" dir="2700000" algn="tl">
                    <a:srgbClr val="000000">
                      <a:alpha val="43137"/>
                    </a:srgbClr>
                  </a:outerShdw>
                </a:effectLst>
                <a:cs typeface="华文新魏"/>
              </a:rPr>
              <a:t>The time charterer may be a </a:t>
            </a:r>
            <a:r>
              <a:rPr lang="en-US" altLang="zh-CN" sz="2400" dirty="0" err="1">
                <a:effectLst>
                  <a:outerShdw blurRad="38100" dist="38100" dir="2700000" algn="tl">
                    <a:srgbClr val="000000">
                      <a:alpha val="43137"/>
                    </a:srgbClr>
                  </a:outerShdw>
                </a:effectLst>
                <a:cs typeface="华文新魏"/>
              </a:rPr>
              <a:t>shipowner</a:t>
            </a:r>
            <a:r>
              <a:rPr lang="en-US" altLang="zh-CN" sz="2400" dirty="0">
                <a:effectLst>
                  <a:outerShdw blurRad="38100" dist="38100" dir="2700000" algn="tl">
                    <a:srgbClr val="000000">
                      <a:alpha val="43137"/>
                    </a:srgbClr>
                  </a:outerShdw>
                </a:effectLst>
                <a:cs typeface="华文新魏"/>
              </a:rPr>
              <a:t> who for a time needs to enlarge his fleet or a cargo owner with a continuous need for transport, who does not want to invest money in a ship but wants to have the control of the commercial operation of the vessel. The charterer may be a speculator taking a position in anticipation of a change in the market</a:t>
            </a:r>
          </a:p>
          <a:p>
            <a:pPr marL="182880" indent="-182880" eaLnBrk="1" fontAlgn="auto" hangingPunct="1">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华文新魏"/>
              </a:rPr>
              <a:t>Costs</a:t>
            </a:r>
          </a:p>
          <a:p>
            <a:pPr marL="182880" indent="-182880" eaLnBrk="1" fontAlgn="auto" hangingPunct="1">
              <a:defRPr/>
            </a:pPr>
            <a:r>
              <a:rPr lang="en-US" altLang="zh-CN" sz="2400" dirty="0">
                <a:effectLst>
                  <a:outerShdw blurRad="38100" dist="38100" dir="2700000" algn="tl">
                    <a:srgbClr val="000000">
                      <a:alpha val="43137"/>
                    </a:srgbClr>
                  </a:outerShdw>
                </a:effectLst>
                <a:cs typeface="华文新魏"/>
              </a:rPr>
              <a:t>The charterer is liable for costs directly connected with the use of the vessel, for example, bunker costs and port charges and pays for the loading and discharging. Under a time charter the crew is employed by the </a:t>
            </a:r>
            <a:r>
              <a:rPr lang="en-US" altLang="zh-CN" sz="2400" dirty="0" err="1">
                <a:effectLst>
                  <a:outerShdw blurRad="38100" dist="38100" dir="2700000" algn="tl">
                    <a:srgbClr val="000000">
                      <a:alpha val="43137"/>
                    </a:srgbClr>
                  </a:outerShdw>
                </a:effectLst>
                <a:cs typeface="华文新魏"/>
              </a:rPr>
              <a:t>shipowner</a:t>
            </a:r>
            <a:r>
              <a:rPr lang="en-US" altLang="zh-CN" sz="2400" dirty="0">
                <a:effectLst>
                  <a:outerShdw blurRad="38100" dist="38100" dir="2700000" algn="tl">
                    <a:srgbClr val="000000">
                      <a:alpha val="43137"/>
                    </a:srgbClr>
                  </a:outerShdw>
                </a:effectLst>
                <a:cs typeface="华文新魏"/>
              </a:rPr>
              <a:t>, who is also responsible for the nautical operation and maintenance of the vessel and supervision of the cargo. </a:t>
            </a:r>
          </a:p>
          <a:p>
            <a:pPr marL="182880" indent="-182880" eaLnBrk="1" fontAlgn="auto" hangingPunct="1">
              <a:defRPr/>
            </a:pPr>
            <a:endParaRPr lang="zh-CN" altLang="en-US" sz="2400" dirty="0">
              <a:solidFill>
                <a:schemeClr val="hlink"/>
              </a:solidFill>
              <a:latin typeface="Times New Roman" panose="02020603050405020304" pitchFamily="18" charset="0"/>
              <a:cs typeface="华文新魏"/>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TIME Chartering</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DAF62220-59E6-47A8-AEEB-AA3311CCE848}"/>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1367367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0" y="2017713"/>
            <a:ext cx="9144000" cy="4114800"/>
          </a:xfrm>
        </p:spPr>
        <p:txBody>
          <a:bodyPr rtlCol="0">
            <a:normAutofit/>
          </a:bodyPr>
          <a:lstStyle/>
          <a:p>
            <a:pPr marL="0" indent="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Forms</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Although considerably fewer in number than the wide choice available for voyage chartering, there is an adequate number of time forms for use in the time chartering business.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two major forms are NYPE and BALTIME. When used these forms are likely to have several additional clauses attached to cover eventualities not covered by the printed clauses.</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By far the largest number of time chartering are fixed on the basis of the NYPE Charter Party.</a:t>
            </a:r>
          </a:p>
          <a:p>
            <a:pPr marL="182880" indent="-182880" eaLnBrk="1" fontAlgn="auto" hangingPunct="1">
              <a:spcAft>
                <a:spcPts val="0"/>
              </a:spcAft>
              <a:buFont typeface="Wingdings 3" charset="2"/>
              <a:buChar char=""/>
              <a:defRPr/>
            </a:pPr>
            <a:endParaRPr lang="zh-CN" altLang="en-US" sz="2800" dirty="0">
              <a:solidFill>
                <a:srgbClr val="CC00CC"/>
              </a:solidFill>
              <a:latin typeface="Times New Roman" panose="02020603050405020304" pitchFamily="18" charset="0"/>
            </a:endParaRPr>
          </a:p>
          <a:p>
            <a:pPr marL="182880" indent="-182880" eaLnBrk="1" fontAlgn="auto" hangingPunct="1">
              <a:spcAft>
                <a:spcPts val="0"/>
              </a:spcAft>
              <a:buFont typeface="Wingdings 3" charset="2"/>
              <a:buChar char=""/>
              <a:defRPr/>
            </a:pPr>
            <a:endParaRPr lang="zh-CN" altLang="en-US" sz="2800" dirty="0">
              <a:solidFill>
                <a:schemeClr val="tx1">
                  <a:lumMod val="75000"/>
                  <a:lumOff val="25000"/>
                </a:schemeClr>
              </a:solidFill>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TIME Chartering</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4CCDF08D-34F4-45DC-A7B3-F79774DC7756}"/>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3644606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sp>
        <p:nvSpPr>
          <p:cNvPr id="2" name="Título 1"/>
          <p:cNvSpPr>
            <a:spLocks noGrp="1"/>
          </p:cNvSpPr>
          <p:nvPr>
            <p:ph type="title"/>
          </p:nvPr>
        </p:nvSpPr>
        <p:spPr>
          <a:xfrm>
            <a:off x="0" y="1123838"/>
            <a:ext cx="2526889" cy="4601183"/>
          </a:xfrm>
        </p:spPr>
        <p:txBody>
          <a:bodyPr>
            <a:normAutofit/>
          </a:bodyPr>
          <a:lstStyle/>
          <a:p>
            <a:pPr algn="ctr"/>
            <a:br>
              <a:rPr lang="en-US" sz="2800" b="1" dirty="0"/>
            </a:br>
            <a:r>
              <a:rPr lang="en-US" sz="4800" b="1" dirty="0">
                <a:effectLst>
                  <a:outerShdw blurRad="38100" dist="38100" dir="2700000" algn="tl">
                    <a:srgbClr val="000000">
                      <a:alpha val="43137"/>
                    </a:srgbClr>
                  </a:outerShdw>
                </a:effectLst>
              </a:rPr>
              <a:t>DAY </a:t>
            </a:r>
            <a:br>
              <a:rPr lang="en-US" sz="4800" b="1" dirty="0">
                <a:effectLst>
                  <a:outerShdw blurRad="38100" dist="38100" dir="2700000" algn="tl">
                    <a:srgbClr val="000000">
                      <a:alpha val="43137"/>
                    </a:srgbClr>
                  </a:outerShdw>
                </a:effectLst>
              </a:rPr>
            </a:br>
            <a:r>
              <a:rPr lang="en-US" sz="4800" b="1" dirty="0">
                <a:effectLst>
                  <a:outerShdw blurRad="38100" dist="38100" dir="2700000" algn="tl">
                    <a:srgbClr val="000000">
                      <a:alpha val="43137"/>
                    </a:srgbClr>
                  </a:outerShdw>
                </a:effectLst>
              </a:rPr>
              <a:t>FOUR</a:t>
            </a:r>
            <a:endParaRPr lang="es-MX" sz="4800"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a:bodyPr>
          <a:lstStyle/>
          <a:p>
            <a:pPr marL="0" indent="0">
              <a:lnSpc>
                <a:spcPct val="100000"/>
              </a:lnSpc>
              <a:spcBef>
                <a:spcPts val="0"/>
              </a:spcBef>
              <a:buNone/>
            </a:pPr>
            <a:r>
              <a:rPr lang="es-MX" sz="2100" b="1" dirty="0">
                <a:solidFill>
                  <a:schemeClr val="tx1"/>
                </a:solidFill>
                <a:latin typeface="Arial" panose="020B0604020202020204" pitchFamily="34" charset="0"/>
                <a:cs typeface="Arial" panose="020B0604020202020204" pitchFamily="34" charset="0"/>
              </a:rPr>
              <a:t>OVERVIEW</a:t>
            </a:r>
          </a:p>
          <a:p>
            <a:pPr marL="0" indent="0">
              <a:lnSpc>
                <a:spcPct val="100000"/>
              </a:lnSpc>
              <a:spcBef>
                <a:spcPts val="0"/>
              </a:spcBef>
              <a:buNone/>
            </a:pPr>
            <a:endParaRPr lang="es-MX" sz="21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r>
              <a:rPr lang="es-MX" sz="2100" dirty="0">
                <a:solidFill>
                  <a:schemeClr val="tx1"/>
                </a:solidFill>
                <a:latin typeface="Arial" panose="020B0604020202020204" pitchFamily="34" charset="0"/>
                <a:cs typeface="Arial" panose="020B0604020202020204" pitchFamily="34" charset="0"/>
              </a:rPr>
              <a:t>In </a:t>
            </a:r>
            <a:r>
              <a:rPr lang="es-MX" sz="2100" dirty="0" err="1">
                <a:solidFill>
                  <a:schemeClr val="tx1"/>
                </a:solidFill>
                <a:latin typeface="Arial" panose="020B0604020202020204" pitchFamily="34" charset="0"/>
                <a:cs typeface="Arial" panose="020B0604020202020204" pitchFamily="34" charset="0"/>
              </a:rPr>
              <a:t>this</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day</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the</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topics</a:t>
            </a:r>
            <a:r>
              <a:rPr lang="es-MX" sz="2100" dirty="0">
                <a:solidFill>
                  <a:schemeClr val="tx1"/>
                </a:solidFill>
                <a:latin typeface="Arial" panose="020B0604020202020204" pitchFamily="34" charset="0"/>
                <a:cs typeface="Arial" panose="020B0604020202020204" pitchFamily="34" charset="0"/>
              </a:rPr>
              <a:t> are </a:t>
            </a:r>
            <a:r>
              <a:rPr lang="es-MX" sz="2100" dirty="0" err="1">
                <a:solidFill>
                  <a:schemeClr val="tx1"/>
                </a:solidFill>
                <a:latin typeface="Arial" panose="020B0604020202020204" pitchFamily="34" charset="0"/>
                <a:cs typeface="Arial" panose="020B0604020202020204" pitchFamily="34" charset="0"/>
              </a:rPr>
              <a:t>about</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chartering</a:t>
            </a:r>
            <a:r>
              <a:rPr lang="es-MX" sz="2100" dirty="0">
                <a:solidFill>
                  <a:schemeClr val="tx1"/>
                </a:solidFill>
                <a:latin typeface="Arial" panose="020B0604020202020204" pitchFamily="34" charset="0"/>
                <a:cs typeface="Arial" panose="020B0604020202020204" pitchFamily="34" charset="0"/>
              </a:rPr>
              <a:t> , time </a:t>
            </a:r>
            <a:r>
              <a:rPr lang="es-MX" sz="2100" dirty="0" err="1">
                <a:solidFill>
                  <a:schemeClr val="tx1"/>
                </a:solidFill>
                <a:latin typeface="Arial" panose="020B0604020202020204" pitchFamily="34" charset="0"/>
                <a:cs typeface="Arial" panose="020B0604020202020204" pitchFamily="34" charset="0"/>
              </a:rPr>
              <a:t>chartering</a:t>
            </a:r>
            <a:r>
              <a:rPr lang="es-MX" sz="2100" dirty="0">
                <a:solidFill>
                  <a:schemeClr val="tx1"/>
                </a:solidFill>
                <a:latin typeface="Arial" panose="020B0604020202020204" pitchFamily="34" charset="0"/>
                <a:cs typeface="Arial" panose="020B0604020202020204" pitchFamily="34" charset="0"/>
              </a:rPr>
              <a:t> and </a:t>
            </a:r>
            <a:r>
              <a:rPr lang="es-MX" sz="2100" dirty="0" err="1">
                <a:solidFill>
                  <a:schemeClr val="tx1"/>
                </a:solidFill>
                <a:latin typeface="Arial" panose="020B0604020202020204" pitchFamily="34" charset="0"/>
                <a:cs typeface="Arial" panose="020B0604020202020204" pitchFamily="34" charset="0"/>
              </a:rPr>
              <a:t>adjustments</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with</a:t>
            </a:r>
            <a:r>
              <a:rPr lang="es-MX" sz="2100" dirty="0">
                <a:solidFill>
                  <a:schemeClr val="tx1"/>
                </a:solidFill>
                <a:latin typeface="Arial" panose="020B0604020202020204" pitchFamily="34" charset="0"/>
                <a:cs typeface="Arial" panose="020B0604020202020204" pitchFamily="34" charset="0"/>
              </a:rPr>
              <a:t> heavy </a:t>
            </a:r>
            <a:r>
              <a:rPr lang="es-MX" sz="2100" dirty="0" err="1">
                <a:solidFill>
                  <a:schemeClr val="tx1"/>
                </a:solidFill>
                <a:latin typeface="Arial" panose="020B0604020202020204" pitchFamily="34" charset="0"/>
                <a:cs typeface="Arial" panose="020B0604020202020204" pitchFamily="34" charset="0"/>
              </a:rPr>
              <a:t>lift</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appendix</a:t>
            </a:r>
            <a:r>
              <a:rPr lang="es-MX" sz="2100" dirty="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buNone/>
            </a:pPr>
            <a:endParaRPr lang="es-MX" sz="2100"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pPr>
            <a:r>
              <a:rPr lang="es-MX" sz="2100" dirty="0">
                <a:solidFill>
                  <a:schemeClr val="tx1"/>
                </a:solidFill>
                <a:latin typeface="Arial" panose="020B0604020202020204" pitchFamily="34" charset="0"/>
                <a:cs typeface="Arial" panose="020B0604020202020204" pitchFamily="34" charset="0"/>
              </a:rPr>
              <a:t>REFERENCE MATERIALS</a:t>
            </a:r>
          </a:p>
          <a:p>
            <a:pPr marL="0" indent="0">
              <a:lnSpc>
                <a:spcPct val="100000"/>
              </a:lnSpc>
              <a:spcBef>
                <a:spcPts val="0"/>
              </a:spcBef>
              <a:buNone/>
            </a:pPr>
            <a:endParaRPr lang="es-MX" sz="2100" dirty="0">
              <a:solidFill>
                <a:schemeClr val="tx1"/>
              </a:solidFill>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
            </a:pPr>
            <a:r>
              <a:rPr lang="es-MX" sz="2100" i="1" dirty="0">
                <a:solidFill>
                  <a:schemeClr val="tx1"/>
                </a:solidFill>
                <a:latin typeface="Arial" panose="020B0604020202020204" pitchFamily="34" charset="0"/>
                <a:cs typeface="Arial" panose="020B0604020202020204" pitchFamily="34" charset="0"/>
              </a:rPr>
              <a:t>J. Bes</a:t>
            </a:r>
            <a:r>
              <a:rPr lang="es-MX" sz="2100" dirty="0">
                <a:solidFill>
                  <a:schemeClr val="tx1"/>
                </a:solidFill>
                <a:latin typeface="Arial" panose="020B0604020202020204" pitchFamily="34" charset="0"/>
                <a:cs typeface="Arial" panose="020B0604020202020204" pitchFamily="34" charset="0"/>
              </a:rPr>
              <a:t>, </a:t>
            </a:r>
            <a:r>
              <a:rPr lang="es-MX" sz="2100" b="1" dirty="0" err="1">
                <a:solidFill>
                  <a:schemeClr val="tx1"/>
                </a:solidFill>
                <a:latin typeface="Arial" panose="020B0604020202020204" pitchFamily="34" charset="0"/>
                <a:cs typeface="Arial" panose="020B0604020202020204" pitchFamily="34" charset="0"/>
              </a:rPr>
              <a:t>Chartering</a:t>
            </a:r>
            <a:r>
              <a:rPr lang="es-MX" sz="2100" b="1" dirty="0">
                <a:solidFill>
                  <a:schemeClr val="tx1"/>
                </a:solidFill>
                <a:latin typeface="Arial" panose="020B0604020202020204" pitchFamily="34" charset="0"/>
                <a:cs typeface="Arial" panose="020B0604020202020204" pitchFamily="34" charset="0"/>
              </a:rPr>
              <a:t> and </a:t>
            </a:r>
            <a:r>
              <a:rPr lang="es-MX" sz="2100" b="1" dirty="0" err="1">
                <a:solidFill>
                  <a:schemeClr val="tx1"/>
                </a:solidFill>
                <a:latin typeface="Arial" panose="020B0604020202020204" pitchFamily="34" charset="0"/>
                <a:cs typeface="Arial" panose="020B0604020202020204" pitchFamily="34" charset="0"/>
              </a:rPr>
              <a:t>Shipping</a:t>
            </a:r>
            <a:r>
              <a:rPr lang="es-MX" sz="2100" b="1" dirty="0">
                <a:solidFill>
                  <a:schemeClr val="tx1"/>
                </a:solidFill>
                <a:latin typeface="Arial" panose="020B0604020202020204" pitchFamily="34" charset="0"/>
                <a:cs typeface="Arial" panose="020B0604020202020204" pitchFamily="34" charset="0"/>
              </a:rPr>
              <a:t> </a:t>
            </a:r>
            <a:r>
              <a:rPr lang="es-MX" sz="2100" b="1" dirty="0" err="1">
                <a:solidFill>
                  <a:schemeClr val="tx1"/>
                </a:solidFill>
                <a:latin typeface="Arial" panose="020B0604020202020204" pitchFamily="34" charset="0"/>
                <a:cs typeface="Arial" panose="020B0604020202020204" pitchFamily="34" charset="0"/>
              </a:rPr>
              <a:t>Terms</a:t>
            </a:r>
            <a:r>
              <a:rPr lang="es-MX" sz="2100" b="1" dirty="0">
                <a:solidFill>
                  <a:schemeClr val="tx1"/>
                </a:solidFill>
                <a:latin typeface="Arial" panose="020B0604020202020204" pitchFamily="34" charset="0"/>
                <a:cs typeface="Arial" panose="020B0604020202020204" pitchFamily="34" charset="0"/>
              </a:rPr>
              <a:t>: volumen 1 &amp; 2</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published</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by</a:t>
            </a:r>
            <a:r>
              <a:rPr lang="es-MX" sz="2100" dirty="0">
                <a:solidFill>
                  <a:schemeClr val="tx1"/>
                </a:solidFill>
                <a:latin typeface="Arial" panose="020B0604020202020204" pitchFamily="34" charset="0"/>
                <a:cs typeface="Arial" panose="020B0604020202020204" pitchFamily="34" charset="0"/>
              </a:rPr>
              <a:t> Baker &amp; Howard </a:t>
            </a:r>
            <a:r>
              <a:rPr lang="es-MX" sz="2100" dirty="0" err="1">
                <a:solidFill>
                  <a:schemeClr val="tx1"/>
                </a:solidFill>
                <a:latin typeface="Arial" panose="020B0604020202020204" pitchFamily="34" charset="0"/>
                <a:cs typeface="Arial" panose="020B0604020202020204" pitchFamily="34" charset="0"/>
              </a:rPr>
              <a:t>Ltd</a:t>
            </a:r>
            <a:endParaRPr lang="es-MX" sz="2100" dirty="0">
              <a:solidFill>
                <a:schemeClr val="tx1"/>
              </a:solidFill>
              <a:latin typeface="Arial" panose="020B0604020202020204" pitchFamily="34" charset="0"/>
              <a:cs typeface="Arial" panose="020B0604020202020204" pitchFamily="34" charset="0"/>
            </a:endParaRPr>
          </a:p>
          <a:p>
            <a:pPr>
              <a:lnSpc>
                <a:spcPct val="100000"/>
              </a:lnSpc>
              <a:spcBef>
                <a:spcPts val="0"/>
              </a:spcBef>
              <a:buFont typeface="Wingdings" panose="05000000000000000000" pitchFamily="2" charset="2"/>
              <a:buChar char="§"/>
            </a:pPr>
            <a:r>
              <a:rPr lang="es-MX" sz="2100" i="1" dirty="0" err="1">
                <a:solidFill>
                  <a:schemeClr val="tx1"/>
                </a:solidFill>
                <a:latin typeface="Arial" panose="020B0604020202020204" pitchFamily="34" charset="0"/>
                <a:cs typeface="Arial" panose="020B0604020202020204" pitchFamily="34" charset="0"/>
              </a:rPr>
              <a:t>Capt</a:t>
            </a:r>
            <a:r>
              <a:rPr lang="es-MX" sz="2100" i="1" dirty="0">
                <a:solidFill>
                  <a:schemeClr val="tx1"/>
                </a:solidFill>
                <a:latin typeface="Arial" panose="020B0604020202020204" pitchFamily="34" charset="0"/>
                <a:cs typeface="Arial" panose="020B0604020202020204" pitchFamily="34" charset="0"/>
              </a:rPr>
              <a:t>. C.B. Thompson</a:t>
            </a:r>
            <a:r>
              <a:rPr lang="es-MX" sz="2100" dirty="0">
                <a:solidFill>
                  <a:schemeClr val="tx1"/>
                </a:solidFill>
                <a:latin typeface="Arial" panose="020B0604020202020204" pitchFamily="34" charset="0"/>
                <a:cs typeface="Arial" panose="020B0604020202020204" pitchFamily="34" charset="0"/>
              </a:rPr>
              <a:t>, </a:t>
            </a:r>
            <a:r>
              <a:rPr lang="es-MX" sz="2100" b="1" dirty="0">
                <a:solidFill>
                  <a:schemeClr val="tx1"/>
                </a:solidFill>
                <a:latin typeface="Arial" panose="020B0604020202020204" pitchFamily="34" charset="0"/>
                <a:cs typeface="Arial" panose="020B0604020202020204" pitchFamily="34" charset="0"/>
              </a:rPr>
              <a:t>SURVEYING MARINE DAMAGE</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Edited</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by</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Witherby</a:t>
            </a:r>
            <a:r>
              <a:rPr lang="es-MX" sz="2100" dirty="0">
                <a:solidFill>
                  <a:schemeClr val="tx1"/>
                </a:solidFill>
                <a:latin typeface="Arial" panose="020B0604020202020204" pitchFamily="34" charset="0"/>
                <a:cs typeface="Arial" panose="020B0604020202020204" pitchFamily="34" charset="0"/>
              </a:rPr>
              <a:t> </a:t>
            </a:r>
            <a:r>
              <a:rPr lang="es-MX" sz="2100" dirty="0" err="1">
                <a:solidFill>
                  <a:schemeClr val="tx1"/>
                </a:solidFill>
                <a:latin typeface="Arial" panose="020B0604020202020204" pitchFamily="34" charset="0"/>
                <a:cs typeface="Arial" panose="020B0604020202020204" pitchFamily="34" charset="0"/>
              </a:rPr>
              <a:t>Publishers</a:t>
            </a:r>
            <a:r>
              <a:rPr lang="es-MX" sz="2100" dirty="0">
                <a:solidFill>
                  <a:schemeClr val="tx1"/>
                </a:solidFill>
                <a:latin typeface="Arial" panose="020B0604020202020204" pitchFamily="34" charset="0"/>
                <a:cs typeface="Arial" panose="020B0604020202020204" pitchFamily="34" charset="0"/>
              </a:rPr>
              <a:t>.</a:t>
            </a:r>
          </a:p>
          <a:p>
            <a:pPr marL="0" indent="0">
              <a:lnSpc>
                <a:spcPct val="100000"/>
              </a:lnSpc>
              <a:spcBef>
                <a:spcPts val="0"/>
              </a:spcBef>
              <a:buNone/>
            </a:pPr>
            <a:endParaRPr lang="es-MX" sz="2100"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2" y="302784"/>
            <a:ext cx="2583012" cy="27589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7263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0" y="2133600"/>
            <a:ext cx="9144000" cy="41148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should be responsible for the manning of crew and bears the wages and provisions thereof.</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master shall be under the orders and directions of the charterer as regards employment and agency. If the charterer shall have reasonable cause to be dissatisfied with the conduct of the master or officers, the ship-owner shall on receiving the complaint make a change in the appointments, if necessary. </a:t>
            </a:r>
            <a:endParaRPr lang="zh-CN" altLang="en-US" sz="2400" dirty="0">
              <a:effectLst>
                <a:outerShdw blurRad="38100" dist="38100" dir="2700000" algn="tl">
                  <a:srgbClr val="000000">
                    <a:alpha val="43137"/>
                  </a:srgbClr>
                </a:outerShdw>
              </a:effectLst>
              <a:cs typeface="Times New Roman" panose="02020603050405020304" pitchFamily="18" charset="0"/>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Characteristics of TIME Chartering</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A01DE34F-EABD-4354-9F7A-2269B5E5FE05}"/>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627292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0" y="2209800"/>
            <a:ext cx="9144000" cy="41148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charterer should be responsible for the operation of the vessel and bear the variable operational costs such as bunkers, port charges, handling charge and canal tolls etc.</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should bear the fixed operational costs such as costs relating to the vessel capital, ship’s maintenance and stores, insurance premium and so on.</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ship is chartered as a whole/part and the hire is calculated and collected according to the duration of chartering and the agreed hire rate.</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 There are the provisions for the delivery/redelivery of vessel. </a:t>
            </a:r>
            <a:endParaRPr lang="zh-CN" altLang="en-US" sz="2400" dirty="0">
              <a:effectLst>
                <a:outerShdw blurRad="38100" dist="38100" dir="2700000" algn="tl">
                  <a:srgbClr val="000000">
                    <a:alpha val="43137"/>
                  </a:srgbClr>
                </a:outerShdw>
              </a:effectLst>
              <a:cs typeface="Times New Roman" panose="02020603050405020304" pitchFamily="18" charset="0"/>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Characteristics of TIME Chartering</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561628A3-AAEC-49BA-9DED-89B63775613A}"/>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7309654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0" y="2209800"/>
            <a:ext cx="9144000" cy="4114800"/>
          </a:xfrm>
        </p:spPr>
        <p:txBody>
          <a:bodyPr rtlCol="0">
            <a:normAutofit fontScale="92500"/>
          </a:bodyPr>
          <a:lstStyle/>
          <a:p>
            <a:pPr marL="0" indent="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rPr>
              <a:t>Use of ship</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    Voyage C/P, use vessel for one voyages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    Time C/P,  use vessel for period of time </a:t>
            </a:r>
          </a:p>
          <a:p>
            <a:pPr marL="0" indent="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rPr>
              <a:t>Operation</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    Voyage C/P, the actual operation of the vessel is left to the </a:t>
            </a:r>
            <a:r>
              <a:rPr lang="en-US" altLang="zh-CN" sz="2400" dirty="0" err="1">
                <a:effectLst>
                  <a:outerShdw blurRad="38100" dist="38100" dir="2700000" algn="tl">
                    <a:srgbClr val="000000">
                      <a:alpha val="43137"/>
                    </a:srgbClr>
                  </a:outerShdw>
                </a:effectLst>
              </a:rPr>
              <a:t>shipowner</a:t>
            </a:r>
            <a:r>
              <a:rPr lang="en-US" altLang="zh-CN" sz="2400" dirty="0">
                <a:effectLst>
                  <a:outerShdw blurRad="38100" dist="38100" dir="2700000" algn="tl">
                    <a:srgbClr val="000000">
                      <a:alpha val="43137"/>
                    </a:srgbClr>
                  </a:outerShdw>
                </a:effectLst>
              </a:rPr>
              <a:t>.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    Time C/P, the actual operation of the vessel is left to the charterer.</a:t>
            </a:r>
          </a:p>
          <a:p>
            <a:pPr marL="0" indent="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rPr>
              <a:t>Operating costs</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     Voyage C/P, are borne by the </a:t>
            </a:r>
            <a:r>
              <a:rPr lang="en-US" altLang="zh-CN" sz="2400" dirty="0" err="1">
                <a:effectLst>
                  <a:outerShdw blurRad="38100" dist="38100" dir="2700000" algn="tl">
                    <a:srgbClr val="000000">
                      <a:alpha val="43137"/>
                    </a:srgbClr>
                  </a:outerShdw>
                </a:effectLst>
              </a:rPr>
              <a:t>shipowner</a:t>
            </a:r>
            <a:r>
              <a:rPr lang="en-US" altLang="zh-CN" sz="2400" dirty="0">
                <a:effectLst>
                  <a:outerShdw blurRad="38100" dist="38100" dir="2700000" algn="tl">
                    <a:srgbClr val="000000">
                      <a:alpha val="43137"/>
                    </a:srgbClr>
                  </a:outerShdw>
                </a:effectLst>
              </a:rPr>
              <a:t>.</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     Time C/P, are borne by the charterer</a:t>
            </a: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Distinct features of voyage and TIME Chartering</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2E5D30D6-B102-48A9-AC6A-7AD44CEE040E}"/>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3857172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0" y="2209800"/>
            <a:ext cx="9144000" cy="4114800"/>
          </a:xfrm>
        </p:spPr>
        <p:txBody>
          <a:bodyPr rtlCol="0">
            <a:normAutofit/>
          </a:bodyPr>
          <a:lstStyle/>
          <a:p>
            <a:pPr marL="0" indent="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rPr>
              <a:t>Remuneration</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     Voyage C/P, freight is fixed in proportion to cargo quantity</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      Time C/P, hire  is fixed in proportion to the time occupied. </a:t>
            </a:r>
          </a:p>
          <a:p>
            <a:pPr marL="0" indent="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rPr>
              <a:t>The risk of loss of time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     Voyage C/P  in principle borne by the </a:t>
            </a:r>
            <a:r>
              <a:rPr lang="en-US" altLang="zh-CN" sz="2400" dirty="0" err="1">
                <a:effectLst>
                  <a:outerShdw blurRad="38100" dist="38100" dir="2700000" algn="tl">
                    <a:srgbClr val="000000">
                      <a:alpha val="43137"/>
                    </a:srgbClr>
                  </a:outerShdw>
                </a:effectLst>
              </a:rPr>
              <a:t>shipowner</a:t>
            </a:r>
            <a:endParaRPr lang="en-US" altLang="zh-CN" sz="2400" dirty="0">
              <a:effectLst>
                <a:outerShdw blurRad="38100" dist="38100" dir="2700000" algn="tl">
                  <a:srgbClr val="000000">
                    <a:alpha val="43137"/>
                  </a:srgbClr>
                </a:outerShdw>
              </a:effectLst>
            </a:endParaRP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     Time C/P  is normally for the charterer’s account.</a:t>
            </a: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Distinct features of voyage and TIME Chartering</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19D17052-7B38-4126-8A14-6BB009F7A1C4}"/>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2480561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0" y="1828800"/>
            <a:ext cx="9144000" cy="4800600"/>
          </a:xfrm>
        </p:spPr>
        <p:txBody>
          <a:bodyPr rtlCol="0">
            <a:noAutofit/>
          </a:bodyPr>
          <a:lstStyle/>
          <a:p>
            <a:pPr marL="182880" indent="-182880" eaLnBrk="1" fontAlgn="auto" hangingPunct="1">
              <a:buFont typeface="Wingdings" panose="05000000000000000000" pitchFamily="2" charset="2"/>
              <a:buChar char="§"/>
              <a:defRPr/>
            </a:pPr>
            <a:r>
              <a:rPr lang="en-US" altLang="zh-CN" dirty="0">
                <a:effectLst>
                  <a:outerShdw blurRad="38100" dist="38100" dir="2700000" algn="tl">
                    <a:srgbClr val="000000">
                      <a:alpha val="43137"/>
                    </a:srgbClr>
                  </a:outerShdw>
                </a:effectLst>
                <a:cs typeface="华文新魏"/>
              </a:rPr>
              <a:t>TCT means that the charterers employ vessels on a time charter basis for the period of a specific voyage and for the carriage of a specific cargo and this practice has given rise to the term  time charter on trip basis: TCT. </a:t>
            </a:r>
          </a:p>
          <a:p>
            <a:pPr marL="182880" indent="-182880" eaLnBrk="1" fontAlgn="auto" hangingPunct="1">
              <a:buFont typeface="Wingdings" panose="05000000000000000000" pitchFamily="2" charset="2"/>
              <a:buChar char="§"/>
              <a:defRPr/>
            </a:pPr>
            <a:r>
              <a:rPr lang="en-US" altLang="zh-CN" dirty="0">
                <a:effectLst>
                  <a:outerShdw blurRad="38100" dist="38100" dir="2700000" algn="tl">
                    <a:srgbClr val="000000">
                      <a:alpha val="43137"/>
                    </a:srgbClr>
                  </a:outerShdw>
                </a:effectLst>
                <a:cs typeface="华文新魏"/>
              </a:rPr>
              <a:t>TCT is similar to voyage chartering with regard to the fact that the intention of the parties is to employ the vessel for one or two voyages. The period of TCT is depend on the voyage and not fixed as time chartering. There the similarity ends and the roles of charterer and ship-owner are identical to those assumed for time charter.</a:t>
            </a:r>
          </a:p>
          <a:p>
            <a:pPr marL="182880" indent="-182880" eaLnBrk="1" fontAlgn="auto" hangingPunct="1">
              <a:buFont typeface="Wingdings" panose="05000000000000000000" pitchFamily="2" charset="2"/>
              <a:buChar char="§"/>
              <a:defRPr/>
            </a:pPr>
            <a:r>
              <a:rPr lang="en-US" altLang="zh-CN" dirty="0">
                <a:effectLst>
                  <a:outerShdw blurRad="38100" dist="38100" dir="2700000" algn="tl">
                    <a:srgbClr val="000000">
                      <a:alpha val="43137"/>
                    </a:srgbClr>
                  </a:outerShdw>
                </a:effectLst>
                <a:cs typeface="华文新魏"/>
              </a:rPr>
              <a:t> There are no charter party forms designed purely for trip charters, and trip chartering is negotiated and basis on standard time charter forms and adapted slightly where appropriate. </a:t>
            </a:r>
          </a:p>
          <a:p>
            <a:pPr marL="182880" indent="-182880" eaLnBrk="1" fontAlgn="auto" hangingPunct="1">
              <a:buFont typeface="Wingdings" panose="05000000000000000000" pitchFamily="2" charset="2"/>
              <a:buChar char="§"/>
              <a:defRPr/>
            </a:pPr>
            <a:r>
              <a:rPr lang="en-US" altLang="zh-CN" dirty="0">
                <a:effectLst>
                  <a:outerShdw blurRad="38100" dist="38100" dir="2700000" algn="tl">
                    <a:srgbClr val="000000">
                      <a:alpha val="43137"/>
                    </a:srgbClr>
                  </a:outerShdw>
                </a:effectLst>
                <a:cs typeface="华文新魏"/>
              </a:rPr>
              <a:t>The important feature of the time charter is still there, the charterer has to pay hire according to the time spent in performance of the voyage. </a:t>
            </a:r>
            <a:endParaRPr lang="zh-CN" altLang="en-US" dirty="0">
              <a:effectLst>
                <a:outerShdw blurRad="38100" dist="38100" dir="2700000" algn="tl">
                  <a:srgbClr val="000000">
                    <a:alpha val="43137"/>
                  </a:srgbClr>
                </a:outerShdw>
              </a:effectLst>
              <a:cs typeface="华文新魏"/>
            </a:endParaRPr>
          </a:p>
        </p:txBody>
      </p:sp>
      <p:sp>
        <p:nvSpPr>
          <p:cNvPr id="25603" name="Rectangle 6"/>
          <p:cNvSpPr>
            <a:spLocks noChangeArrowheads="1"/>
          </p:cNvSpPr>
          <p:nvPr/>
        </p:nvSpPr>
        <p:spPr bwMode="auto">
          <a:xfrm>
            <a:off x="58738" y="3114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6"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TIME CHARTERING ON TRIP BASIS</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C60A7DAB-7699-4526-896F-8ABB2D534DF4}"/>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123257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0" y="1828800"/>
            <a:ext cx="9144000" cy="4800600"/>
          </a:xfrm>
        </p:spPr>
        <p:txBody>
          <a:bodyPr rtlCol="0">
            <a:noAutofit/>
          </a:bodyPr>
          <a:lstStyle/>
          <a:p>
            <a:pPr marL="182880" indent="-182880"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TCT means that the charterers employ vessels on a time charter basis for the period of a specific voyage and for the carriage of a specific cargo and this practice has given rise to the term  time charter on trip basis: TCT. </a:t>
            </a:r>
          </a:p>
          <a:p>
            <a:pPr marL="182880" indent="-182880"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TCT is similar to voyage chartering with regard to the fact that the intention of the parties is to employ the vessel for one or two voyages. The period of TCT is depend on the voyage and not fixed as time chartering. There the similarity ends and the roles of charterer and ship-owner are identical to those assumed for time charter.</a:t>
            </a:r>
          </a:p>
          <a:p>
            <a:pPr marL="182880" indent="-182880"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 There are no charter party forms designed purely for trip charters, and trip chartering is negotiated and basis on standard time charter forms and adapted slightly where appropriate. </a:t>
            </a:r>
          </a:p>
        </p:txBody>
      </p:sp>
      <p:sp>
        <p:nvSpPr>
          <p:cNvPr id="26627" name="Rectangle 6"/>
          <p:cNvSpPr>
            <a:spLocks noChangeArrowheads="1"/>
          </p:cNvSpPr>
          <p:nvPr/>
        </p:nvSpPr>
        <p:spPr bwMode="auto">
          <a:xfrm>
            <a:off x="58738" y="3114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6"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TIME CHARTERING ON TRIP BASIS</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E9814A7E-4647-4ED8-A00A-CE7D376F4B9C}"/>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4084118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027"/>
          <p:cNvSpPr>
            <a:spLocks noGrp="1" noChangeArrowheads="1"/>
          </p:cNvSpPr>
          <p:nvPr>
            <p:ph idx="1"/>
          </p:nvPr>
        </p:nvSpPr>
        <p:spPr>
          <a:xfrm>
            <a:off x="0" y="2133600"/>
            <a:ext cx="9144000" cy="41148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The important feature of the time charter is still there, the charterer has to pay hire according to the time spent in performance of the voyage. </a:t>
            </a:r>
            <a:endParaRPr lang="zh-CN" altLang="en-US" sz="2400" dirty="0">
              <a:effectLst>
                <a:outerShdw blurRad="38100" dist="38100" dir="2700000" algn="tl">
                  <a:srgbClr val="000000">
                    <a:alpha val="43137"/>
                  </a:srgbClr>
                </a:outerShdw>
              </a:effectLst>
              <a:cs typeface="华文新魏"/>
            </a:endParaRP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A time charter on trip basis is the simplest form of time charter. During the time the vessel is on charter the owner is paid an agreed daily rate, for example $20,000 a day. The vessel is directed by the charterer, who tells it where to load cargo, and where to discharge it. The advantage of the TCT is that it allows the charterer to provide greater flexibility than a voyage charter under which the contract involves the transport of a specific cargo.</a:t>
            </a:r>
          </a:p>
          <a:p>
            <a:pPr marL="182880" indent="-182880" eaLnBrk="1" fontAlgn="auto" hangingPunct="1">
              <a:defRPr/>
            </a:pPr>
            <a:endParaRPr lang="zh-CN" altLang="en-US" sz="2800" dirty="0">
              <a:solidFill>
                <a:srgbClr val="0000FF"/>
              </a:solidFill>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TIME CHARTERING ON TRIP BASIS</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52B323CC-5743-4E8E-B325-771AE5E25FA6}"/>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4111974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0" y="1905000"/>
            <a:ext cx="9144000" cy="4114800"/>
          </a:xfrm>
        </p:spPr>
        <p:txBody>
          <a:bodyPr rtlCol="0">
            <a:normAutofit/>
          </a:bodyPr>
          <a:lstStyle/>
          <a:p>
            <a:pPr marL="0" indent="0" algn="just" eaLnBrk="1" fontAlgn="auto" hangingPunct="1">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Meaning</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Contract of </a:t>
            </a:r>
            <a:r>
              <a:rPr lang="en-US" altLang="zh-CN" sz="2400" dirty="0" err="1">
                <a:effectLst>
                  <a:outerShdw blurRad="38100" dist="38100" dir="2700000" algn="tl">
                    <a:srgbClr val="000000">
                      <a:alpha val="43137"/>
                    </a:srgbClr>
                  </a:outerShdw>
                </a:effectLst>
                <a:cs typeface="Times New Roman" panose="02020603050405020304" pitchFamily="18" charset="0"/>
              </a:rPr>
              <a:t>affreightment</a:t>
            </a:r>
            <a:r>
              <a:rPr lang="en-US" altLang="zh-CN" sz="2400" dirty="0">
                <a:effectLst>
                  <a:outerShdw blurRad="38100" dist="38100" dir="2700000" algn="tl">
                    <a:srgbClr val="000000">
                      <a:alpha val="43137"/>
                    </a:srgbClr>
                  </a:outerShdw>
                </a:effectLst>
                <a:cs typeface="Times New Roman" panose="02020603050405020304" pitchFamily="18" charset="0"/>
              </a:rPr>
              <a:t> is a generic term which covers all contracts for the carriage of goods by sea ( both charter parties and bills of lading are contracts of </a:t>
            </a:r>
            <a:r>
              <a:rPr lang="en-US" altLang="zh-CN" sz="2400" dirty="0" err="1">
                <a:effectLst>
                  <a:outerShdw blurRad="38100" dist="38100" dir="2700000" algn="tl">
                    <a:srgbClr val="000000">
                      <a:alpha val="43137"/>
                    </a:srgbClr>
                  </a:outerShdw>
                </a:effectLst>
                <a:cs typeface="Times New Roman" panose="02020603050405020304" pitchFamily="18" charset="0"/>
              </a:rPr>
              <a:t>affreightment</a:t>
            </a:r>
            <a:r>
              <a:rPr lang="en-US" altLang="zh-CN" sz="2400" dirty="0">
                <a:effectLst>
                  <a:outerShdw blurRad="38100" dist="38100" dir="2700000" algn="tl">
                    <a:srgbClr val="000000">
                      <a:alpha val="43137"/>
                    </a:srgbClr>
                  </a:outerShdw>
                </a:effectLst>
                <a:cs typeface="Times New Roman" panose="02020603050405020304" pitchFamily="18" charset="0"/>
              </a:rPr>
              <a:t>).</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 It is also used in a more limited sense when it means a contract, by which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promises to satisfy the charterer’s need for transport capacity over a certain period of time, often one year or several years.</a:t>
            </a:r>
          </a:p>
          <a:p>
            <a:pPr marL="182880" indent="-182880" eaLnBrk="1" fontAlgn="auto" hangingPunct="1">
              <a:buFont typeface="Wingdings" panose="05000000000000000000" pitchFamily="2" charset="2"/>
              <a:buNone/>
              <a:defRPr/>
            </a:pPr>
            <a:endParaRPr lang="zh-CN" altLang="en-US" sz="2400" dirty="0">
              <a:solidFill>
                <a:srgbClr val="0000FF"/>
              </a:solidFill>
              <a:latin typeface="Times New Roman" panose="02020603050405020304" pitchFamily="18" charset="0"/>
              <a:cs typeface="Times New Roman" panose="02020603050405020304" pitchFamily="18" charset="0"/>
            </a:endParaRPr>
          </a:p>
        </p:txBody>
      </p:sp>
      <p:sp>
        <p:nvSpPr>
          <p:cNvPr id="28675" name="Rectangle 4"/>
          <p:cNvSpPr>
            <a:spLocks noChangeArrowheads="1"/>
          </p:cNvSpPr>
          <p:nvPr/>
        </p:nvSpPr>
        <p:spPr bwMode="auto">
          <a:xfrm>
            <a:off x="23813" y="2671763"/>
            <a:ext cx="8961437"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6"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COA (CONTRACT OF AFFREIGHTMENT)</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BD826A78-6FBF-4500-A3C2-BD4B936139CA}"/>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3232416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0" y="2209800"/>
            <a:ext cx="9144000" cy="41148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advantage of such a contract to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is that security of employment is obtained for his vessel for duration of the contract, especially valuable if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considers that freight rates are about to fall.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But the charterers may also be able to obtain financial advantage (security of transportation) in the event that market freight rates rise once they have committed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or operator on the contract. </a:t>
            </a:r>
          </a:p>
          <a:p>
            <a:pPr marL="182880" indent="-182880" eaLnBrk="1" fontAlgn="auto" hangingPunct="1">
              <a:defRPr/>
            </a:pPr>
            <a:endParaRPr lang="zh-CN" altLang="en-US" sz="2800" dirty="0">
              <a:solidFill>
                <a:schemeClr val="hlink"/>
              </a:solidFill>
              <a:latin typeface="Times New Roman" panose="02020603050405020304" pitchFamily="18" charset="0"/>
              <a:cs typeface="Times New Roman" panose="02020603050405020304" pitchFamily="18" charset="0"/>
            </a:endParaRPr>
          </a:p>
        </p:txBody>
      </p:sp>
      <p:sp>
        <p:nvSpPr>
          <p:cNvPr id="29699" name="Rectangle 6"/>
          <p:cNvSpPr>
            <a:spLocks noChangeArrowheads="1"/>
          </p:cNvSpPr>
          <p:nvPr/>
        </p:nvSpPr>
        <p:spPr bwMode="auto">
          <a:xfrm>
            <a:off x="-58738" y="2986088"/>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6"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COA (CONTRACT OF AFFREIGHTMENT)</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82180B48-690A-496F-A827-0DDDD8524915}"/>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26668445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27"/>
          <p:cNvSpPr>
            <a:spLocks noGrp="1" noChangeArrowheads="1"/>
          </p:cNvSpPr>
          <p:nvPr>
            <p:ph idx="1"/>
          </p:nvPr>
        </p:nvSpPr>
        <p:spPr>
          <a:xfrm>
            <a:off x="0" y="1981200"/>
            <a:ext cx="9144000" cy="4648200"/>
          </a:xfrm>
        </p:spPr>
        <p:txBody>
          <a:bodyPr rtlCol="0">
            <a:normAutofit/>
          </a:bodyPr>
          <a:lstStyle/>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Contract of </a:t>
            </a:r>
            <a:r>
              <a:rPr lang="en-US" altLang="zh-CN" sz="2400" dirty="0" err="1">
                <a:effectLst>
                  <a:outerShdw blurRad="38100" dist="38100" dir="2700000" algn="tl">
                    <a:srgbClr val="000000">
                      <a:alpha val="43137"/>
                    </a:srgbClr>
                  </a:outerShdw>
                </a:effectLst>
              </a:rPr>
              <a:t>affreightment</a:t>
            </a:r>
            <a:r>
              <a:rPr lang="en-US" altLang="zh-CN" sz="2400" dirty="0">
                <a:effectLst>
                  <a:outerShdw blurRad="38100" dist="38100" dir="2700000" algn="tl">
                    <a:srgbClr val="000000">
                      <a:alpha val="43137"/>
                    </a:srgbClr>
                  </a:outerShdw>
                </a:effectLst>
              </a:rPr>
              <a:t> can often be related to voyage charter.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The length of the chartering period lies on the total quantity of cargo to be transported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Cargoes carried under COA are usually bulky dry/liquid cargoes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The risk of delay in sailing should be borne by the </a:t>
            </a:r>
            <a:r>
              <a:rPr lang="en-US" altLang="zh-CN" sz="2400" dirty="0" err="1">
                <a:effectLst>
                  <a:outerShdw blurRad="38100" dist="38100" dir="2700000" algn="tl">
                    <a:srgbClr val="000000">
                      <a:alpha val="43137"/>
                    </a:srgbClr>
                  </a:outerShdw>
                </a:effectLst>
              </a:rPr>
              <a:t>shipowner</a:t>
            </a:r>
            <a:r>
              <a:rPr lang="en-US" altLang="zh-CN" sz="2400" dirty="0">
                <a:effectLst>
                  <a:outerShdw blurRad="38100" dist="38100" dir="2700000" algn="tl">
                    <a:srgbClr val="000000">
                      <a:alpha val="43137"/>
                    </a:srgbClr>
                  </a:outerShdw>
                </a:effectLst>
              </a:rPr>
              <a:t>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The freight should be calculated based on the quantity of cargo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The partition of cost of loading and/or discharge is usually as same as that of voyage chartering. </a:t>
            </a:r>
            <a:endParaRPr lang="zh-CN" altLang="en-US" sz="2400" dirty="0">
              <a:effectLst>
                <a:outerShdw blurRad="38100" dist="38100" dir="2700000" algn="tl">
                  <a:srgbClr val="000000">
                    <a:alpha val="43137"/>
                  </a:srgbClr>
                </a:outerShdw>
              </a:effectLst>
            </a:endParaRPr>
          </a:p>
        </p:txBody>
      </p:sp>
      <p:sp>
        <p:nvSpPr>
          <p:cNvPr id="30723" name="Rectangle 1028"/>
          <p:cNvSpPr>
            <a:spLocks noChangeArrowheads="1"/>
          </p:cNvSpPr>
          <p:nvPr/>
        </p:nvSpPr>
        <p:spPr bwMode="auto">
          <a:xfrm>
            <a:off x="3914775" y="28860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6"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CHARACTERISTICS OF A CONTRACT OF AFFREIGHTMENT</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C8528705-F7CE-438F-B611-31E53456E837}"/>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2571430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sp>
        <p:nvSpPr>
          <p:cNvPr id="2" name="Título 1"/>
          <p:cNvSpPr>
            <a:spLocks noGrp="1"/>
          </p:cNvSpPr>
          <p:nvPr>
            <p:ph type="title"/>
          </p:nvPr>
        </p:nvSpPr>
        <p:spPr>
          <a:xfrm>
            <a:off x="0" y="1123838"/>
            <a:ext cx="2526889" cy="4601183"/>
          </a:xfrm>
        </p:spPr>
        <p:txBody>
          <a:bodyPr>
            <a:normAutofit/>
          </a:bodyPr>
          <a:lstStyle/>
          <a:p>
            <a:pPr algn="ctr"/>
            <a:br>
              <a:rPr lang="en-US" sz="2800" b="1" dirty="0"/>
            </a:br>
            <a:r>
              <a:rPr lang="en-US" sz="4800" b="1" dirty="0">
                <a:effectLst>
                  <a:outerShdw blurRad="38100" dist="38100" dir="2700000" algn="tl">
                    <a:srgbClr val="000000">
                      <a:alpha val="43137"/>
                    </a:srgbClr>
                  </a:outerShdw>
                </a:effectLst>
              </a:rPr>
              <a:t>INDEX</a:t>
            </a:r>
            <a:endParaRPr lang="es-MX" sz="4800" b="1"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2" y="302784"/>
            <a:ext cx="2583012" cy="2758916"/>
          </a:xfrm>
          <a:prstGeom prst="rect">
            <a:avLst/>
          </a:prstGeom>
          <a:ln>
            <a:noFill/>
          </a:ln>
          <a:effectLst>
            <a:outerShdw blurRad="292100" dist="139700" dir="2700000" algn="tl" rotWithShape="0">
              <a:srgbClr val="333333">
                <a:alpha val="65000"/>
              </a:srgbClr>
            </a:outerShdw>
          </a:effectLst>
        </p:spPr>
      </p:pic>
      <p:sp>
        <p:nvSpPr>
          <p:cNvPr id="9" name="7 CuadroTexto">
            <a:extLst>
              <a:ext uri="{FF2B5EF4-FFF2-40B4-BE49-F238E27FC236}">
                <a16:creationId xmlns:a16="http://schemas.microsoft.com/office/drawing/2014/main" id="{77E309CF-41DF-4F88-BEB2-EB2E047D4CCF}"/>
              </a:ext>
            </a:extLst>
          </p:cNvPr>
          <p:cNvSpPr txBox="1"/>
          <p:nvPr/>
        </p:nvSpPr>
        <p:spPr>
          <a:xfrm>
            <a:off x="2748007" y="912987"/>
            <a:ext cx="5889543" cy="5693866"/>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itchFamily="34" charset="0"/>
                <a:cs typeface="Arial" pitchFamily="34" charset="0"/>
                <a:hlinkClick r:id="rId5" action="ppaction://hlinksldjump"/>
              </a:rPr>
              <a:t>V. CHARTTERING</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6" action="ppaction://hlinksldjump"/>
              </a:rPr>
              <a:t>TYPES OF CHARTERING</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7" action="ppaction://hlinksldjump"/>
              </a:rPr>
              <a:t>VOYAGE CHARTERING</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8" action="ppaction://hlinksldjump"/>
              </a:rPr>
              <a:t>MANNERS OF VOYAGE CHARTERING</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9" action="ppaction://hlinksldjump"/>
              </a:rPr>
              <a:t>CHARACTERISTICS OF VOYAGE CHARTERING</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0" action="ppaction://hlinksldjump"/>
              </a:rPr>
              <a:t>TIME CHARTERING</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1" action="ppaction://hlinksldjump"/>
              </a:rPr>
              <a:t>CHARACTERISTICS OF TIME CHARTERING</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2" action="ppaction://hlinksldjump"/>
              </a:rPr>
              <a:t>DISTINCT FEATURES OF VOYAGE AND TIME CHARTERING</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3" action="ppaction://hlinksldjump"/>
              </a:rPr>
              <a:t>TIME CHARTERING ON TRIP BASIS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4" action="ppaction://hlinksldjump"/>
              </a:rPr>
              <a:t>COA (CONTRACT OF AFFREIGHTMENT)</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5" action="ppaction://hlinksldjump"/>
              </a:rPr>
              <a:t>CHARACTERISTICS OF A CONTRACT OF AFFREIGHTMENT</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6" action="ppaction://hlinksldjump"/>
              </a:rPr>
              <a:t>DIFERENCES OF A CONTRACT OF AFFREIGHTMENT</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7" action="ppaction://hlinksldjump"/>
              </a:rPr>
              <a:t>BAREBOAT CHARTERING</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8" action="ppaction://hlinksldjump"/>
              </a:rPr>
              <a:t>DISTINCTIVE FEATURES OF TIME CHARTERING AND BAREBOAT CHARTERING</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9" action="ppaction://hlinksldjump"/>
              </a:rPr>
              <a:t>CHARTER CHAINS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0" action="ppaction://hlinksldjump"/>
              </a:rPr>
              <a:t>CHARTERING PARTICIPATORS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1" action="ppaction://hlinksldjump"/>
              </a:rPr>
              <a:t>CHARTERER</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2" action="ppaction://hlinksldjump"/>
              </a:rPr>
              <a:t>SHIPOWNER</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3" action="ppaction://hlinksldjump"/>
              </a:rPr>
              <a:t>DISPONENT OWNER</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4" action="ppaction://hlinksldjump"/>
              </a:rPr>
              <a:t>CHARTERING BROKER</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5" action="ppaction://hlinksldjump"/>
              </a:rPr>
              <a:t>THE ROLE OF A CHARTERING BROKER</a:t>
            </a:r>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p:txBody>
      </p:sp>
      <p:pic>
        <p:nvPicPr>
          <p:cNvPr id="10" name="Imagen 9">
            <a:extLst>
              <a:ext uri="{FF2B5EF4-FFF2-40B4-BE49-F238E27FC236}">
                <a16:creationId xmlns:a16="http://schemas.microsoft.com/office/drawing/2014/main" id="{03C19EAE-9871-4CDA-A2EF-A6B4589A723E}"/>
              </a:ext>
            </a:extLst>
          </p:cNvPr>
          <p:cNvPicPr>
            <a:picLocks noChangeAspect="1"/>
          </p:cNvPicPr>
          <p:nvPr/>
        </p:nvPicPr>
        <p:blipFill>
          <a:blip r:embed="rId26"/>
          <a:stretch>
            <a:fillRect/>
          </a:stretch>
        </p:blipFill>
        <p:spPr>
          <a:xfrm>
            <a:off x="4221456" y="185871"/>
            <a:ext cx="554784" cy="554784"/>
          </a:xfrm>
          <a:prstGeom prst="rect">
            <a:avLst/>
          </a:prstGeom>
        </p:spPr>
      </p:pic>
      <p:pic>
        <p:nvPicPr>
          <p:cNvPr id="11" name="Imagen 10">
            <a:extLst>
              <a:ext uri="{FF2B5EF4-FFF2-40B4-BE49-F238E27FC236}">
                <a16:creationId xmlns:a16="http://schemas.microsoft.com/office/drawing/2014/main" id="{6B842132-E8F5-42F3-8BCC-759F23843181}"/>
              </a:ext>
            </a:extLst>
          </p:cNvPr>
          <p:cNvPicPr>
            <a:picLocks noChangeAspect="1"/>
          </p:cNvPicPr>
          <p:nvPr/>
        </p:nvPicPr>
        <p:blipFill>
          <a:blip r:embed="rId26"/>
          <a:stretch>
            <a:fillRect/>
          </a:stretch>
        </p:blipFill>
        <p:spPr>
          <a:xfrm>
            <a:off x="986052" y="6132813"/>
            <a:ext cx="554784" cy="554784"/>
          </a:xfrm>
          <a:prstGeom prst="rect">
            <a:avLst/>
          </a:prstGeom>
        </p:spPr>
      </p:pic>
      <p:sp>
        <p:nvSpPr>
          <p:cNvPr id="12" name="6 CuadroTexto">
            <a:extLst>
              <a:ext uri="{FF2B5EF4-FFF2-40B4-BE49-F238E27FC236}">
                <a16:creationId xmlns:a16="http://schemas.microsoft.com/office/drawing/2014/main" id="{A2680A68-1610-4516-BFDC-1857C463FB79}"/>
              </a:ext>
            </a:extLst>
          </p:cNvPr>
          <p:cNvSpPr txBox="1"/>
          <p:nvPr/>
        </p:nvSpPr>
        <p:spPr>
          <a:xfrm>
            <a:off x="4745908" y="364763"/>
            <a:ext cx="1039195" cy="369332"/>
          </a:xfrm>
          <a:prstGeom prst="rect">
            <a:avLst/>
          </a:prstGeom>
          <a:noFill/>
        </p:spPr>
        <p:txBody>
          <a:bodyPr wrap="none" rtlCol="0">
            <a:spAutoFit/>
          </a:bodyPr>
          <a:lstStyle/>
          <a:p>
            <a:r>
              <a:rPr lang="es-MX" b="1" dirty="0"/>
              <a:t>I N D E X</a:t>
            </a:r>
          </a:p>
        </p:txBody>
      </p:sp>
    </p:spTree>
    <p:extLst>
      <p:ext uri="{BB962C8B-B14F-4D97-AF65-F5344CB8AC3E}">
        <p14:creationId xmlns:p14="http://schemas.microsoft.com/office/powerpoint/2010/main" val="478198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0" y="2017713"/>
            <a:ext cx="8955088" cy="4114800"/>
          </a:xfrm>
        </p:spPr>
        <p:txBody>
          <a:bodyPr rtlCol="0">
            <a:normAutofit lnSpcReduction="10000"/>
          </a:bodyPr>
          <a:lstStyle/>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At first glance a consecutive voyage contract and a contract of </a:t>
            </a:r>
            <a:r>
              <a:rPr lang="en-US" altLang="zh-CN" sz="2400" dirty="0" err="1">
                <a:effectLst>
                  <a:outerShdw blurRad="38100" dist="38100" dir="2700000" algn="tl">
                    <a:srgbClr val="000000">
                      <a:alpha val="43137"/>
                    </a:srgbClr>
                  </a:outerShdw>
                </a:effectLst>
                <a:cs typeface="Times New Roman" panose="02020603050405020304" pitchFamily="18" charset="0"/>
              </a:rPr>
              <a:t>affreightment</a:t>
            </a:r>
            <a:r>
              <a:rPr lang="en-US" altLang="zh-CN" sz="2400" dirty="0">
                <a:effectLst>
                  <a:outerShdw blurRad="38100" dist="38100" dir="2700000" algn="tl">
                    <a:srgbClr val="000000">
                      <a:alpha val="43137"/>
                    </a:srgbClr>
                  </a:outerShdw>
                </a:effectLst>
                <a:cs typeface="Times New Roman" panose="02020603050405020304" pitchFamily="18" charset="0"/>
              </a:rPr>
              <a:t> may appear to be almost identical but the vital difference is that the first is based around a named vessel whereas the latter is based around the cargo.</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 Should the named vessel become a total loss the contract would end because the contract become frustrated and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would not be under any further obligation to the charterer. In the second case it may be that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had intended to carry the cargo in his own vessel even though he had the option to use any vessel. If his vessel becomes a total loss he could not terminate the contract and would be obliged to charter in tonnage to fulfil his contract with the charterer.</a:t>
            </a:r>
          </a:p>
          <a:p>
            <a:pPr marL="182880" indent="-182880" eaLnBrk="1" fontAlgn="auto" hangingPunct="1">
              <a:spcAft>
                <a:spcPts val="0"/>
              </a:spcAft>
              <a:buFont typeface="Wingdings 3" charset="2"/>
              <a:buChar char=""/>
              <a:defRPr/>
            </a:pPr>
            <a:endParaRPr lang="zh-CN" altLang="en-US" sz="2400" dirty="0">
              <a:solidFill>
                <a:schemeClr val="hlink"/>
              </a:solidFill>
              <a:latin typeface="Times New Roman" panose="02020603050405020304" pitchFamily="18" charset="0"/>
            </a:endParaRPr>
          </a:p>
        </p:txBody>
      </p:sp>
      <p:sp>
        <p:nvSpPr>
          <p:cNvPr id="31747" name="Rectangle 5"/>
          <p:cNvSpPr>
            <a:spLocks noChangeArrowheads="1"/>
          </p:cNvSpPr>
          <p:nvPr/>
        </p:nvSpPr>
        <p:spPr bwMode="auto">
          <a:xfrm>
            <a:off x="1943100" y="28051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31748" name="Rectangle 7">
            <a:hlinkClick r:id="rId2"/>
          </p:cNvPr>
          <p:cNvSpPr>
            <a:spLocks noChangeArrowheads="1"/>
          </p:cNvSpPr>
          <p:nvPr/>
        </p:nvSpPr>
        <p:spPr bwMode="auto">
          <a:xfrm>
            <a:off x="3829050" y="26336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DIFERENCES OF A CONTRACT OF AFFREIGHTMENT</a:t>
            </a:r>
            <a:endParaRPr kumimoji="0" lang="zh-CN" altLang="en-US" sz="2800" b="1" dirty="0">
              <a:solidFill>
                <a:schemeClr val="bg1"/>
              </a:solidFill>
              <a:cs typeface="方正姚体"/>
            </a:endParaRPr>
          </a:p>
        </p:txBody>
      </p:sp>
      <p:pic>
        <p:nvPicPr>
          <p:cNvPr id="6" name="Imagen 5">
            <a:hlinkClick r:id="rId3" action="ppaction://hlinksldjump"/>
            <a:extLst>
              <a:ext uri="{FF2B5EF4-FFF2-40B4-BE49-F238E27FC236}">
                <a16:creationId xmlns:a16="http://schemas.microsoft.com/office/drawing/2014/main" id="{CB69A71F-C066-45D4-A734-9FD223B29A2A}"/>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4176803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0" y="2017713"/>
            <a:ext cx="9144000" cy="4611687"/>
          </a:xfrm>
        </p:spPr>
        <p:txBody>
          <a:bodyPr rtlCol="0">
            <a:normAutofit/>
          </a:bodyPr>
          <a:lstStyle/>
          <a:p>
            <a:pPr marL="0" indent="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Meaning</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bareboat chartering is a charter of a different type. This contract amounts to a lease of the ship from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to the charterer.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bareboat chartering ordinarily means that the vessel is put at the disposal of the charterer for a long period employment without any crew.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charterer thus will take over almost all of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shipowner’s</a:t>
            </a:r>
            <a:r>
              <a:rPr lang="en-US" altLang="zh-CN" sz="2400" dirty="0">
                <a:effectLst>
                  <a:outerShdw blurRad="38100" dist="38100" dir="2700000" algn="tl">
                    <a:srgbClr val="000000">
                      <a:alpha val="43137"/>
                    </a:srgbClr>
                  </a:outerShdw>
                </a:effectLst>
                <a:cs typeface="Times New Roman" panose="02020603050405020304" pitchFamily="18" charset="0"/>
              </a:rPr>
              <a:t> functions except for the payment of capital cost. This means that the charterer will have the commercial as well as the technical responsibility for the vessel and will pay for maintenance, crew costs and insurance, etc.</a:t>
            </a:r>
          </a:p>
          <a:p>
            <a:pPr marL="182880" indent="-182880" eaLnBrk="1" fontAlgn="auto" hangingPunct="1">
              <a:spcAft>
                <a:spcPts val="0"/>
              </a:spcAft>
              <a:buFont typeface="Wingdings 3" charset="2"/>
              <a:buChar char=""/>
              <a:defRPr/>
            </a:pPr>
            <a:endParaRPr lang="zh-CN" altLang="en-US" sz="2400" dirty="0">
              <a:solidFill>
                <a:srgbClr val="CC00CC"/>
              </a:solidFill>
              <a:latin typeface="Times New Roman" panose="02020603050405020304" pitchFamily="18" charset="0"/>
            </a:endParaRPr>
          </a:p>
        </p:txBody>
      </p:sp>
      <p:sp>
        <p:nvSpPr>
          <p:cNvPr id="32771" name="Rectangle 5">
            <a:hlinkClick r:id="rId2"/>
          </p:cNvPr>
          <p:cNvSpPr>
            <a:spLocks noChangeArrowheads="1"/>
          </p:cNvSpPr>
          <p:nvPr/>
        </p:nvSpPr>
        <p:spPr bwMode="auto">
          <a:xfrm>
            <a:off x="3805238" y="29813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6"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BAREBOAT CHARTERING</a:t>
            </a:r>
            <a:endParaRPr kumimoji="0" lang="zh-CN" altLang="en-US" sz="2800" b="1" dirty="0">
              <a:solidFill>
                <a:schemeClr val="bg1"/>
              </a:solidFill>
              <a:cs typeface="方正姚体"/>
            </a:endParaRPr>
          </a:p>
        </p:txBody>
      </p:sp>
      <p:pic>
        <p:nvPicPr>
          <p:cNvPr id="5" name="Imagen 4">
            <a:hlinkClick r:id="rId3" action="ppaction://hlinksldjump"/>
            <a:extLst>
              <a:ext uri="{FF2B5EF4-FFF2-40B4-BE49-F238E27FC236}">
                <a16:creationId xmlns:a16="http://schemas.microsoft.com/office/drawing/2014/main" id="{6E02A728-848B-459A-A7B1-DB43A2029A5B}"/>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3117719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1027"/>
          <p:cNvSpPr>
            <a:spLocks noGrp="1" noChangeArrowheads="1"/>
          </p:cNvSpPr>
          <p:nvPr>
            <p:ph idx="1"/>
          </p:nvPr>
        </p:nvSpPr>
        <p:spPr>
          <a:xfrm>
            <a:off x="-3175" y="2017713"/>
            <a:ext cx="9147175" cy="4535487"/>
          </a:xfrm>
        </p:spPr>
        <p:txBody>
          <a:bodyPr rtlCol="0">
            <a:normAutofit fontScale="92500" lnSpcReduction="10000"/>
          </a:bodyPr>
          <a:lstStyle/>
          <a:p>
            <a:pPr marL="0" indent="0" algn="just" eaLnBrk="1" fontAlgn="auto" hangingPunct="1">
              <a:spcAft>
                <a:spcPts val="0"/>
              </a:spcAft>
              <a:buFont typeface="Wingdings" panose="05000000000000000000" pitchFamily="2" charset="2"/>
              <a:buNone/>
              <a:defRPr/>
            </a:pPr>
            <a:r>
              <a:rPr lang="en-US" altLang="zh-CN" sz="2600" b="1" dirty="0">
                <a:effectLst>
                  <a:outerShdw blurRad="38100" dist="38100" dir="2700000" algn="tl">
                    <a:srgbClr val="000000">
                      <a:alpha val="43137"/>
                    </a:srgbClr>
                  </a:outerShdw>
                </a:effectLst>
                <a:cs typeface="Times New Roman" panose="02020603050405020304" pitchFamily="18" charset="0"/>
              </a:rPr>
              <a:t>REASON</a:t>
            </a:r>
          </a:p>
          <a:p>
            <a:pPr marL="182880" indent="-182880" algn="just" eaLnBrk="1" fontAlgn="auto" hangingPunct="1">
              <a:spcAft>
                <a:spcPts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Bareboat chartering is less common than other types of contract.</a:t>
            </a:r>
          </a:p>
          <a:p>
            <a:pPr marL="182880" indent="-182880" algn="just" eaLnBrk="1" fontAlgn="auto" hangingPunct="1">
              <a:spcAft>
                <a:spcPts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 It is sometimes used where a </a:t>
            </a:r>
            <a:r>
              <a:rPr lang="en-US" altLang="zh-CN" sz="2600" dirty="0" err="1">
                <a:effectLst>
                  <a:outerShdw blurRad="38100" dist="38100" dir="2700000" algn="tl">
                    <a:srgbClr val="000000">
                      <a:alpha val="43137"/>
                    </a:srgbClr>
                  </a:outerShdw>
                </a:effectLst>
                <a:cs typeface="Times New Roman" panose="02020603050405020304" pitchFamily="18" charset="0"/>
              </a:rPr>
              <a:t>shipowner</a:t>
            </a:r>
            <a:r>
              <a:rPr lang="en-US" altLang="zh-CN" sz="2600" dirty="0">
                <a:effectLst>
                  <a:outerShdw blurRad="38100" dist="38100" dir="2700000" algn="tl">
                    <a:srgbClr val="000000">
                      <a:alpha val="43137"/>
                    </a:srgbClr>
                  </a:outerShdw>
                </a:effectLst>
                <a:cs typeface="Times New Roman" panose="02020603050405020304" pitchFamily="18" charset="0"/>
              </a:rPr>
              <a:t> or ship operator wishes to operate ships or to supplement his fleet for a period of time without incurring the financial commitments of actual ownership, but at the same time requires to have full control of the chartered vessel, including control of its navigation and management.</a:t>
            </a:r>
          </a:p>
          <a:p>
            <a:pPr marL="182880" indent="-182880" algn="just" eaLnBrk="1" fontAlgn="auto" hangingPunct="1">
              <a:spcAft>
                <a:spcPts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 Further, bareboat chartering is sometime employed in connection with the financial arrangements for purchase of the vessel on installment terms. The bareboat charter then serves as a hire/purchase contract, by which the </a:t>
            </a:r>
            <a:r>
              <a:rPr lang="en-US" altLang="zh-CN" sz="2600" dirty="0" err="1">
                <a:effectLst>
                  <a:outerShdw blurRad="38100" dist="38100" dir="2700000" algn="tl">
                    <a:srgbClr val="000000">
                      <a:alpha val="43137"/>
                    </a:srgbClr>
                  </a:outerShdw>
                </a:effectLst>
                <a:cs typeface="Times New Roman" panose="02020603050405020304" pitchFamily="18" charset="0"/>
              </a:rPr>
              <a:t>shipowner</a:t>
            </a:r>
            <a:r>
              <a:rPr lang="en-US" altLang="zh-CN" sz="2600" dirty="0">
                <a:effectLst>
                  <a:outerShdw blurRad="38100" dist="38100" dir="2700000" algn="tl">
                    <a:srgbClr val="000000">
                      <a:alpha val="43137"/>
                    </a:srgbClr>
                  </a:outerShdw>
                </a:effectLst>
                <a:cs typeface="Times New Roman" panose="02020603050405020304" pitchFamily="18" charset="0"/>
              </a:rPr>
              <a:t>/seller retains formal ownership and thereby security in the vessel until the full purchase price is paid.</a:t>
            </a:r>
          </a:p>
          <a:p>
            <a:pPr marL="182880" indent="-182880" eaLnBrk="1" fontAlgn="auto" hangingPunct="1">
              <a:spcAft>
                <a:spcPts val="0"/>
              </a:spcAft>
              <a:buFont typeface="Wingdings 3" charset="2"/>
              <a:buChar char=""/>
              <a:defRPr/>
            </a:pPr>
            <a:endParaRPr lang="zh-CN" altLang="en-US" sz="2400" dirty="0">
              <a:solidFill>
                <a:srgbClr val="CC00CC"/>
              </a:solidFill>
              <a:latin typeface="Times New Roman" panose="02020603050405020304" pitchFamily="18" charset="0"/>
            </a:endParaRPr>
          </a:p>
        </p:txBody>
      </p:sp>
      <p:sp>
        <p:nvSpPr>
          <p:cNvPr id="33795" name="Rectangle 1028"/>
          <p:cNvSpPr>
            <a:spLocks noChangeArrowheads="1"/>
          </p:cNvSpPr>
          <p:nvPr/>
        </p:nvSpPr>
        <p:spPr bwMode="auto">
          <a:xfrm>
            <a:off x="28575" y="2671763"/>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33796" name="Rectangle 1031"/>
          <p:cNvSpPr>
            <a:spLocks noChangeArrowheads="1"/>
          </p:cNvSpPr>
          <p:nvPr/>
        </p:nvSpPr>
        <p:spPr bwMode="auto">
          <a:xfrm>
            <a:off x="12700" y="2671763"/>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BAREBOAT CHARTERING</a:t>
            </a:r>
            <a:endParaRPr kumimoji="0" lang="zh-CN" altLang="en-US" sz="2800" b="1" dirty="0">
              <a:solidFill>
                <a:schemeClr val="bg1"/>
              </a:solidFill>
              <a:cs typeface="方正姚体"/>
            </a:endParaRPr>
          </a:p>
        </p:txBody>
      </p:sp>
      <p:pic>
        <p:nvPicPr>
          <p:cNvPr id="6" name="Imagen 5">
            <a:hlinkClick r:id="rId2" action="ppaction://hlinksldjump"/>
            <a:extLst>
              <a:ext uri="{FF2B5EF4-FFF2-40B4-BE49-F238E27FC236}">
                <a16:creationId xmlns:a16="http://schemas.microsoft.com/office/drawing/2014/main" id="{0D420169-FBF0-4CAD-AC62-53242A5E6551}"/>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2653155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0" y="2017713"/>
            <a:ext cx="9144000" cy="4459287"/>
          </a:xfrm>
        </p:spPr>
        <p:txBody>
          <a:bodyPr rtlCol="0">
            <a:normAutofit/>
          </a:bodyPr>
          <a:lstStyle/>
          <a:p>
            <a:pPr marL="0" indent="0" algn="just" eaLnBrk="1" fontAlgn="auto" hangingPunct="1">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华文新魏"/>
              </a:rPr>
              <a:t>FORM</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There is only one standard form of bareboat charter party used to any great extent and that is the BARECON form designed by BIMCO.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A close examination of this form will show up the fact that there are a number of clauses, which are commonly found in time charter parties. In particular the clauses relating to delivery, canceling, trading limits, surveys, inspections, hire, redelivery, general average, war, commission and law and arbitration would be equally effective if used in a time charter party. </a:t>
            </a:r>
            <a:endParaRPr lang="zh-CN" altLang="en-US" sz="2400" dirty="0">
              <a:effectLst>
                <a:outerShdw blurRad="38100" dist="38100" dir="2700000" algn="tl">
                  <a:srgbClr val="000000">
                    <a:alpha val="43137"/>
                  </a:srgbClr>
                </a:outerShdw>
              </a:effectLst>
              <a:cs typeface="华文新魏"/>
            </a:endParaRPr>
          </a:p>
        </p:txBody>
      </p:sp>
      <p:sp>
        <p:nvSpPr>
          <p:cNvPr id="34819" name="Rectangle 5">
            <a:hlinkClick r:id="rId2"/>
          </p:cNvPr>
          <p:cNvSpPr>
            <a:spLocks noChangeArrowheads="1"/>
          </p:cNvSpPr>
          <p:nvPr/>
        </p:nvSpPr>
        <p:spPr bwMode="auto">
          <a:xfrm>
            <a:off x="3962400" y="2852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34820" name="Rectangle 6"/>
          <p:cNvSpPr>
            <a:spLocks noChangeArrowheads="1"/>
          </p:cNvSpPr>
          <p:nvPr/>
        </p:nvSpPr>
        <p:spPr bwMode="auto">
          <a:xfrm>
            <a:off x="-74613" y="3060700"/>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BAREBOAT CHARTERING</a:t>
            </a:r>
            <a:endParaRPr kumimoji="0" lang="zh-CN" altLang="en-US" sz="2800" b="1" dirty="0">
              <a:solidFill>
                <a:schemeClr val="bg1"/>
              </a:solidFill>
              <a:cs typeface="方正姚体"/>
            </a:endParaRPr>
          </a:p>
        </p:txBody>
      </p:sp>
      <p:pic>
        <p:nvPicPr>
          <p:cNvPr id="6" name="Imagen 5">
            <a:hlinkClick r:id="rId3" action="ppaction://hlinksldjump"/>
            <a:extLst>
              <a:ext uri="{FF2B5EF4-FFF2-40B4-BE49-F238E27FC236}">
                <a16:creationId xmlns:a16="http://schemas.microsoft.com/office/drawing/2014/main" id="{36842AEC-C22E-4462-B3F3-8AD59B1124FD}"/>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37571342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7"/>
          <p:cNvSpPr>
            <a:spLocks noGrp="1" noChangeArrowheads="1"/>
          </p:cNvSpPr>
          <p:nvPr>
            <p:ph idx="1"/>
          </p:nvPr>
        </p:nvSpPr>
        <p:spPr>
          <a:xfrm>
            <a:off x="0" y="2133600"/>
            <a:ext cx="9144000" cy="41148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A time charter is distinguished from a bareboat charter by the employment of the master and crew. With a time charter the master and crew remain the employees of the </a:t>
            </a:r>
            <a:r>
              <a:rPr lang="en-US" altLang="zh-CN" sz="2400" dirty="0" err="1">
                <a:effectLst>
                  <a:outerShdw blurRad="38100" dist="38100" dir="2700000" algn="tl">
                    <a:srgbClr val="000000">
                      <a:alpha val="43137"/>
                    </a:srgbClr>
                  </a:outerShdw>
                </a:effectLst>
                <a:cs typeface="华文新魏"/>
              </a:rPr>
              <a:t>shipowner</a:t>
            </a:r>
            <a:r>
              <a:rPr lang="en-US" altLang="zh-CN" sz="2400" dirty="0">
                <a:effectLst>
                  <a:outerShdw blurRad="38100" dist="38100" dir="2700000" algn="tl">
                    <a:srgbClr val="000000">
                      <a:alpha val="43137"/>
                    </a:srgbClr>
                  </a:outerShdw>
                </a:effectLst>
                <a:cs typeface="华文新魏"/>
              </a:rPr>
              <a:t>, although they will be subject to the directions of the time charterer.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The time charterer therefore does not take possession of the vessel. With a bareboat charter the master and crew are employed by the charterer, therefore he takes possession of the vessel.</a:t>
            </a:r>
            <a:endParaRPr lang="zh-CN" altLang="en-US" sz="2800" dirty="0">
              <a:solidFill>
                <a:srgbClr val="A8522C"/>
              </a:solidFill>
              <a:latin typeface="Times New Roman" panose="02020603050405020304" pitchFamily="18" charset="0"/>
              <a:cs typeface="华文新魏"/>
            </a:endParaRPr>
          </a:p>
        </p:txBody>
      </p:sp>
      <p:sp>
        <p:nvSpPr>
          <p:cNvPr id="4" name="Rectangle 2"/>
          <p:cNvSpPr txBox="1">
            <a:spLocks noChangeArrowheads="1"/>
          </p:cNvSpPr>
          <p:nvPr/>
        </p:nvSpPr>
        <p:spPr>
          <a:xfrm>
            <a:off x="838200" y="320675"/>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DISTINCTIVE FEATURES OF TIME CHARTERING AND BAREBOAT CHARTERING</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78F88BFC-A6F0-4F5F-9EB2-D1E994F6E47A}"/>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861066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57200" y="2017713"/>
            <a:ext cx="8497888" cy="4114800"/>
          </a:xfrm>
        </p:spPr>
        <p:txBody>
          <a:bodyPr rtlCol="0">
            <a:normAutofit/>
          </a:bodyPr>
          <a:lstStyle/>
          <a:p>
            <a:pPr marL="0" indent="0" algn="just" eaLnBrk="1" fontAlgn="auto" hangingPunct="1">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RIGHT OF SUB-LETTING</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It is customary to stipulate in both voyage and time charter parties that the charterer has the  right of sub-letting the whole or part of the vessel, subject to the charterer remaining responsible to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for the due fulfillment of the original charter party.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This right is of considerable importance to the charterer since it gives him a certain freedom to utilize the vessel in the way that is most economical to him. Sub-letting frequently occurs in practice; </a:t>
            </a:r>
          </a:p>
          <a:p>
            <a:pPr marL="182880" indent="-182880" eaLnBrk="1" fontAlgn="auto" hangingPunct="1">
              <a:defRPr/>
            </a:pPr>
            <a:endParaRPr lang="zh-CN" altLang="en-US" sz="2400" dirty="0">
              <a:solidFill>
                <a:schemeClr val="hlink"/>
              </a:solidFill>
              <a:latin typeface="Times New Roman" panose="02020603050405020304" pitchFamily="18" charset="0"/>
              <a:cs typeface="Times New Roman" panose="02020603050405020304" pitchFamily="18" charset="0"/>
            </a:endParaRPr>
          </a:p>
        </p:txBody>
      </p:sp>
      <p:sp>
        <p:nvSpPr>
          <p:cNvPr id="36867" name="Rectangle 4"/>
          <p:cNvSpPr>
            <a:spLocks noChangeArrowheads="1"/>
          </p:cNvSpPr>
          <p:nvPr/>
        </p:nvSpPr>
        <p:spPr bwMode="auto">
          <a:xfrm>
            <a:off x="-25400" y="2671763"/>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36868" name="Rectangle 10">
            <a:hlinkClick r:id="rId2"/>
          </p:cNvPr>
          <p:cNvSpPr>
            <a:spLocks noChangeArrowheads="1"/>
          </p:cNvSpPr>
          <p:nvPr/>
        </p:nvSpPr>
        <p:spPr bwMode="auto">
          <a:xfrm>
            <a:off x="3962400" y="2947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CHARTER CHAINS</a:t>
            </a:r>
            <a:endParaRPr kumimoji="0" lang="zh-CN" altLang="en-US" sz="2800" b="1" dirty="0">
              <a:solidFill>
                <a:schemeClr val="bg1"/>
              </a:solidFill>
              <a:cs typeface="方正姚体"/>
            </a:endParaRPr>
          </a:p>
        </p:txBody>
      </p:sp>
      <p:pic>
        <p:nvPicPr>
          <p:cNvPr id="36870" name="Picture 10" descr="http://m4.mk.cnb.yahoo.com/cgi-bin/Image/tnc3/3568,3b7de1d,bc2,1/c8e8e6ad4a99cc70c8af89d0babe11d7?from=q5.mk.cnb.yahoo.com&amp;query=chain&amp;page=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28600"/>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a:hlinkClick r:id="rId4" action="ppaction://hlinksldjump"/>
            <a:extLst>
              <a:ext uri="{FF2B5EF4-FFF2-40B4-BE49-F238E27FC236}">
                <a16:creationId xmlns:a16="http://schemas.microsoft.com/office/drawing/2014/main" id="{89F392F4-2690-4248-8D48-7CA882F84883}"/>
              </a:ext>
            </a:extLst>
          </p:cNvPr>
          <p:cNvPicPr>
            <a:picLocks noChangeAspect="1"/>
          </p:cNvPicPr>
          <p:nvPr/>
        </p:nvPicPr>
        <p:blipFill>
          <a:blip r:embed="rId5"/>
          <a:stretch>
            <a:fillRect/>
          </a:stretch>
        </p:blipFill>
        <p:spPr>
          <a:xfrm>
            <a:off x="335280" y="260327"/>
            <a:ext cx="554784" cy="554784"/>
          </a:xfrm>
          <a:prstGeom prst="rect">
            <a:avLst/>
          </a:prstGeom>
        </p:spPr>
      </p:pic>
    </p:spTree>
    <p:extLst>
      <p:ext uri="{BB962C8B-B14F-4D97-AF65-F5344CB8AC3E}">
        <p14:creationId xmlns:p14="http://schemas.microsoft.com/office/powerpoint/2010/main" val="4042076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051"/>
          <p:cNvSpPr>
            <a:spLocks noGrp="1" noChangeArrowheads="1"/>
          </p:cNvSpPr>
          <p:nvPr>
            <p:ph idx="1"/>
          </p:nvPr>
        </p:nvSpPr>
        <p:spPr>
          <a:xfrm>
            <a:off x="0" y="1981200"/>
            <a:ext cx="9144000" cy="4648200"/>
          </a:xfrm>
        </p:spPr>
        <p:txBody>
          <a:bodyPr rtlCol="0">
            <a:normAutofit lnSpcReduction="10000"/>
          </a:bodyPr>
          <a:lstStyle/>
          <a:p>
            <a:pPr marL="0" indent="0" algn="just" eaLnBrk="1" fontAlgn="auto" hangingPunct="1">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REASONS FOR SUB LETTING</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charterer may have chartered the vessel for the sole purpose of making a profit by re-chartering or otherwise sub-letting it;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charterer may find that the cargo which he intended to ship is not available or, alternatively, that he is not in a position to utilize the vessel for the original intended purpose, in which case he will seek other employment for it in order to be covered for the freight which he is due to pay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charterer may also find, because of a rise in freight market rates, that it is more profitable for him to re-charter the vessel than to utilize it in the way originally intended.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A vessel may at the same time be involved in several different contracts. The following example illustrates such a chain.</a:t>
            </a:r>
          </a:p>
          <a:p>
            <a:pPr marL="182880" indent="-182880" eaLnBrk="1" fontAlgn="auto" hangingPunct="1">
              <a:defRPr/>
            </a:pPr>
            <a:endParaRPr lang="zh-CN" altLang="en-US" sz="2800" dirty="0">
              <a:solidFill>
                <a:srgbClr val="CC00CC"/>
              </a:solidFill>
              <a:cs typeface="Times New Roman" panose="02020603050405020304" pitchFamily="18" charset="0"/>
            </a:endParaRPr>
          </a:p>
        </p:txBody>
      </p:sp>
      <p:sp>
        <p:nvSpPr>
          <p:cNvPr id="4"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CHARTER CHAINS</a:t>
            </a:r>
            <a:endParaRPr kumimoji="0" lang="zh-CN" altLang="en-US" sz="2800" b="1" dirty="0">
              <a:solidFill>
                <a:schemeClr val="bg1"/>
              </a:solidFill>
              <a:cs typeface="方正姚体"/>
            </a:endParaRPr>
          </a:p>
        </p:txBody>
      </p:sp>
      <p:pic>
        <p:nvPicPr>
          <p:cNvPr id="37892" name="Picture 10" descr="http://m4.mk.cnb.yahoo.com/cgi-bin/Image/tnc3/3568,3b7de1d,bc2,1/c8e8e6ad4a99cc70c8af89d0babe11d7?from=q5.mk.cnb.yahoo.com&amp;query=chain&amp;page=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a:hlinkClick r:id="rId3" action="ppaction://hlinksldjump"/>
            <a:extLst>
              <a:ext uri="{FF2B5EF4-FFF2-40B4-BE49-F238E27FC236}">
                <a16:creationId xmlns:a16="http://schemas.microsoft.com/office/drawing/2014/main" id="{D306FBEB-ACA1-4351-A0F4-2BC3A87D8A62}"/>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2719692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0" y="2017713"/>
            <a:ext cx="9144000" cy="4114800"/>
          </a:xfrm>
        </p:spPr>
        <p:txBody>
          <a:bodyPr rtlCol="0">
            <a:normAutofit/>
          </a:bodyPr>
          <a:lstStyle/>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A is the registered or real owner of the vessel. Since he is only interested in investing money in shipping, he may have made a bareboat charter with B.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B, in his turn, has time chartered the ship to C.  In the relation B/C, B is act as a </a:t>
            </a:r>
            <a:r>
              <a:rPr lang="en-US" altLang="zh-CN" sz="2400" dirty="0" err="1">
                <a:effectLst>
                  <a:outerShdw blurRad="38100" dist="38100" dir="2700000" algn="tl">
                    <a:srgbClr val="000000">
                      <a:alpha val="43137"/>
                    </a:srgbClr>
                  </a:outerShdw>
                </a:effectLst>
                <a:cs typeface="Times New Roman" panose="02020603050405020304" pitchFamily="18" charset="0"/>
              </a:rPr>
              <a:t>disponent</a:t>
            </a:r>
            <a:r>
              <a:rPr lang="en-US" altLang="zh-CN" sz="2400" dirty="0">
                <a:effectLst>
                  <a:outerShdw blurRad="38100" dist="38100" dir="2700000" algn="tl">
                    <a:srgbClr val="000000">
                      <a:alpha val="43137"/>
                    </a:srgbClr>
                  </a:outerShdw>
                </a:effectLst>
                <a:cs typeface="Times New Roman" panose="02020603050405020304" pitchFamily="18" charset="0"/>
              </a:rPr>
              <a:t> owner, while C is the time charterer.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C in his turn has chartered the vessel to D under a voyage charter. In the relationship C/D, C is the time chartered owner, and D is the voyage charterer. </a:t>
            </a:r>
          </a:p>
          <a:p>
            <a:pPr marL="182880" indent="-182880" eaLnBrk="1" fontAlgn="auto" hangingPunct="1">
              <a:spcAft>
                <a:spcPts val="0"/>
              </a:spcAft>
              <a:buFont typeface="Wingdings 3" charset="2"/>
              <a:buChar char=""/>
              <a:defRPr/>
            </a:pPr>
            <a:endParaRPr lang="zh-CN" altLang="en-US" sz="2800" dirty="0">
              <a:solidFill>
                <a:srgbClr val="A8522C"/>
              </a:solidFill>
              <a:latin typeface="Times New Roman" panose="02020603050405020304" pitchFamily="18" charset="0"/>
            </a:endParaRPr>
          </a:p>
        </p:txBody>
      </p:sp>
      <p:sp>
        <p:nvSpPr>
          <p:cNvPr id="38915" name="Rectangle 4"/>
          <p:cNvSpPr>
            <a:spLocks noChangeArrowheads="1"/>
          </p:cNvSpPr>
          <p:nvPr/>
        </p:nvSpPr>
        <p:spPr bwMode="auto">
          <a:xfrm>
            <a:off x="-39688" y="2671763"/>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pic>
        <p:nvPicPr>
          <p:cNvPr id="38916" name="Picture 10" descr="http://m4.mk.cnb.yahoo.com/cgi-bin/Image/tnc3/3568,3b7de1d,bc2,1/c8e8e6ad4a99cc70c8af89d0babe11d7?from=q5.mk.cnb.yahoo.com&amp;query=chain&amp;page=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228600"/>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CHARTER CHAINS</a:t>
            </a:r>
            <a:endParaRPr kumimoji="0" lang="zh-CN" altLang="en-US" sz="2800" b="1" dirty="0">
              <a:solidFill>
                <a:schemeClr val="bg1"/>
              </a:solidFill>
              <a:cs typeface="方正姚体"/>
            </a:endParaRPr>
          </a:p>
        </p:txBody>
      </p:sp>
      <p:pic>
        <p:nvPicPr>
          <p:cNvPr id="6" name="Imagen 5">
            <a:hlinkClick r:id="rId3" action="ppaction://hlinksldjump"/>
            <a:extLst>
              <a:ext uri="{FF2B5EF4-FFF2-40B4-BE49-F238E27FC236}">
                <a16:creationId xmlns:a16="http://schemas.microsoft.com/office/drawing/2014/main" id="{E13641CA-866E-4BDD-A123-422538C28334}"/>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1980950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051"/>
          <p:cNvSpPr>
            <a:spLocks noGrp="1" noChangeArrowheads="1"/>
          </p:cNvSpPr>
          <p:nvPr>
            <p:ph idx="1"/>
          </p:nvPr>
        </p:nvSpPr>
        <p:spPr>
          <a:xfrm>
            <a:off x="0" y="2017713"/>
            <a:ext cx="9144000" cy="4114800"/>
          </a:xfrm>
        </p:spPr>
        <p:txBody>
          <a:bodyPr rtlCol="0">
            <a:normAutofit/>
          </a:bodyPr>
          <a:lstStyle/>
          <a:p>
            <a:pPr marL="0" indent="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POSITION</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It is common that such charter chains exist, and it is important that each party makes clear his respective position when something happens. The action of each party must be based on the contract in which he is involved. It is also important for a charterer negotiating a sub-charter to be careful and take into consideration the framework set by his charter with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An important factor from a practical point of view which can lead to complications is the use of bills of lading. This may involve one or several of the parties directly in relation to the owner of cargo  or consignees. The connected questions will be discussed later.</a:t>
            </a:r>
          </a:p>
          <a:p>
            <a:pPr marL="182880" indent="-182880" eaLnBrk="1" fontAlgn="auto" hangingPunct="1">
              <a:spcAft>
                <a:spcPts val="0"/>
              </a:spcAft>
              <a:buFont typeface="Wingdings 3" charset="2"/>
              <a:buChar char=""/>
              <a:defRPr/>
            </a:pPr>
            <a:endParaRPr lang="zh-CN" altLang="en-US" sz="2400" dirty="0">
              <a:solidFill>
                <a:schemeClr val="tx1">
                  <a:lumMod val="75000"/>
                  <a:lumOff val="25000"/>
                </a:schemeClr>
              </a:solidFill>
              <a:latin typeface="Times New Roman" panose="02020603050405020304" pitchFamily="18" charset="0"/>
            </a:endParaRPr>
          </a:p>
        </p:txBody>
      </p:sp>
      <p:sp>
        <p:nvSpPr>
          <p:cNvPr id="39939" name="Rectangle 2053">
            <a:hlinkClick r:id="rId2"/>
          </p:cNvPr>
          <p:cNvSpPr>
            <a:spLocks noChangeArrowheads="1"/>
          </p:cNvSpPr>
          <p:nvPr/>
        </p:nvSpPr>
        <p:spPr bwMode="auto">
          <a:xfrm>
            <a:off x="4057650" y="28194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CHARTER CHAINS</a:t>
            </a:r>
            <a:endParaRPr kumimoji="0" lang="zh-CN" altLang="en-US" sz="2800" b="1" dirty="0">
              <a:solidFill>
                <a:schemeClr val="bg1"/>
              </a:solidFill>
              <a:cs typeface="方正姚体"/>
            </a:endParaRPr>
          </a:p>
        </p:txBody>
      </p:sp>
      <p:pic>
        <p:nvPicPr>
          <p:cNvPr id="5" name="Imagen 4">
            <a:hlinkClick r:id="rId3" action="ppaction://hlinksldjump"/>
            <a:extLst>
              <a:ext uri="{FF2B5EF4-FFF2-40B4-BE49-F238E27FC236}">
                <a16:creationId xmlns:a16="http://schemas.microsoft.com/office/drawing/2014/main" id="{1FD93B99-99F6-4CE3-94C6-2F3FC02968DE}"/>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2762675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353065" y="2145792"/>
            <a:ext cx="4742669" cy="4206240"/>
          </a:xfrm>
        </p:spPr>
        <p:txBody>
          <a:bodyPr rtlCol="0">
            <a:normAutofit/>
          </a:bodyPr>
          <a:lstStyle/>
          <a:p>
            <a:pPr marL="182880" indent="-182880" eaLnBrk="1" fontAlgn="auto" hangingPunct="1">
              <a:defRPr/>
            </a:pPr>
            <a:endParaRPr lang="en-US" altLang="zh-CN" dirty="0">
              <a:cs typeface="华文新魏"/>
            </a:endParaRP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CHARTERER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SHIPOWNER</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CHARTERING BROKERS </a:t>
            </a:r>
            <a:endParaRPr lang="zh-CN" altLang="en-US" sz="2400" dirty="0">
              <a:effectLst>
                <a:outerShdw blurRad="38100" dist="38100" dir="2700000" algn="tl">
                  <a:srgbClr val="000000">
                    <a:alpha val="43137"/>
                  </a:srgbClr>
                </a:outerShdw>
              </a:effectLst>
              <a:cs typeface="华文新魏"/>
            </a:endParaRPr>
          </a:p>
        </p:txBody>
      </p:sp>
      <p:sp>
        <p:nvSpPr>
          <p:cNvPr id="40963" name="Rectangle 5"/>
          <p:cNvSpPr>
            <a:spLocks noChangeArrowheads="1"/>
          </p:cNvSpPr>
          <p:nvPr/>
        </p:nvSpPr>
        <p:spPr bwMode="auto">
          <a:xfrm>
            <a:off x="3714750" y="25908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40964" name="Rectangle 10"/>
          <p:cNvSpPr>
            <a:spLocks noChangeArrowheads="1"/>
          </p:cNvSpPr>
          <p:nvPr/>
        </p:nvSpPr>
        <p:spPr bwMode="auto">
          <a:xfrm>
            <a:off x="3576638" y="2767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9"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CHARTERING PARTICIPATORS</a:t>
            </a:r>
            <a:endParaRPr kumimoji="0" lang="zh-CN" altLang="en-US" sz="2800" b="1" dirty="0">
              <a:solidFill>
                <a:schemeClr val="bg1"/>
              </a:solidFill>
              <a:cs typeface="方正姚体"/>
            </a:endParaRPr>
          </a:p>
        </p:txBody>
      </p:sp>
      <p:pic>
        <p:nvPicPr>
          <p:cNvPr id="6" name="Imagen 5">
            <a:hlinkClick r:id="rId2" action="ppaction://hlinksldjump"/>
            <a:extLst>
              <a:ext uri="{FF2B5EF4-FFF2-40B4-BE49-F238E27FC236}">
                <a16:creationId xmlns:a16="http://schemas.microsoft.com/office/drawing/2014/main" id="{41E550C2-C721-4AA5-804F-ABF86658A825}"/>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33869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sp>
        <p:nvSpPr>
          <p:cNvPr id="2" name="Título 1"/>
          <p:cNvSpPr>
            <a:spLocks noGrp="1"/>
          </p:cNvSpPr>
          <p:nvPr>
            <p:ph type="title"/>
          </p:nvPr>
        </p:nvSpPr>
        <p:spPr>
          <a:xfrm>
            <a:off x="0" y="1123838"/>
            <a:ext cx="2526889" cy="4601183"/>
          </a:xfrm>
        </p:spPr>
        <p:txBody>
          <a:bodyPr>
            <a:normAutofit/>
          </a:bodyPr>
          <a:lstStyle/>
          <a:p>
            <a:pPr algn="ctr"/>
            <a:br>
              <a:rPr lang="en-US" sz="2800" b="1" dirty="0"/>
            </a:br>
            <a:r>
              <a:rPr lang="en-US" sz="4800" b="1" dirty="0">
                <a:effectLst>
                  <a:outerShdw blurRad="38100" dist="38100" dir="2700000" algn="tl">
                    <a:srgbClr val="000000">
                      <a:alpha val="43137"/>
                    </a:srgbClr>
                  </a:outerShdw>
                </a:effectLst>
              </a:rPr>
              <a:t>INDEX</a:t>
            </a:r>
            <a:endParaRPr lang="es-MX" sz="4800" b="1"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2" y="302784"/>
            <a:ext cx="2583012" cy="2758916"/>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88779DA8-7DCB-4876-9C4F-904145171C83}"/>
              </a:ext>
            </a:extLst>
          </p:cNvPr>
          <p:cNvPicPr>
            <a:picLocks noChangeAspect="1"/>
          </p:cNvPicPr>
          <p:nvPr/>
        </p:nvPicPr>
        <p:blipFill>
          <a:blip r:embed="rId6"/>
          <a:stretch>
            <a:fillRect/>
          </a:stretch>
        </p:blipFill>
        <p:spPr>
          <a:xfrm>
            <a:off x="4148304" y="232727"/>
            <a:ext cx="554784" cy="554784"/>
          </a:xfrm>
          <a:prstGeom prst="rect">
            <a:avLst/>
          </a:prstGeom>
        </p:spPr>
      </p:pic>
      <p:pic>
        <p:nvPicPr>
          <p:cNvPr id="9" name="Imagen 8">
            <a:hlinkClick r:id="rId5" action="ppaction://hlinksldjump"/>
            <a:extLst>
              <a:ext uri="{FF2B5EF4-FFF2-40B4-BE49-F238E27FC236}">
                <a16:creationId xmlns:a16="http://schemas.microsoft.com/office/drawing/2014/main" id="{EF3803CA-F0C1-4E64-91D0-A9B61040C9C6}"/>
              </a:ext>
            </a:extLst>
          </p:cNvPr>
          <p:cNvPicPr>
            <a:picLocks noChangeAspect="1"/>
          </p:cNvPicPr>
          <p:nvPr/>
        </p:nvPicPr>
        <p:blipFill>
          <a:blip r:embed="rId6"/>
          <a:stretch>
            <a:fillRect/>
          </a:stretch>
        </p:blipFill>
        <p:spPr>
          <a:xfrm>
            <a:off x="986052" y="6132813"/>
            <a:ext cx="554784" cy="554784"/>
          </a:xfrm>
          <a:prstGeom prst="rect">
            <a:avLst/>
          </a:prstGeom>
        </p:spPr>
      </p:pic>
      <p:sp>
        <p:nvSpPr>
          <p:cNvPr id="10" name="6 CuadroTexto">
            <a:extLst>
              <a:ext uri="{FF2B5EF4-FFF2-40B4-BE49-F238E27FC236}">
                <a16:creationId xmlns:a16="http://schemas.microsoft.com/office/drawing/2014/main" id="{97FFF34A-613F-4F9E-A975-4BE1CFC20B17}"/>
              </a:ext>
            </a:extLst>
          </p:cNvPr>
          <p:cNvSpPr txBox="1"/>
          <p:nvPr/>
        </p:nvSpPr>
        <p:spPr>
          <a:xfrm>
            <a:off x="4745908" y="364763"/>
            <a:ext cx="1039195" cy="369332"/>
          </a:xfrm>
          <a:prstGeom prst="rect">
            <a:avLst/>
          </a:prstGeom>
          <a:noFill/>
        </p:spPr>
        <p:txBody>
          <a:bodyPr wrap="none" rtlCol="0">
            <a:spAutoFit/>
          </a:bodyPr>
          <a:lstStyle/>
          <a:p>
            <a:r>
              <a:rPr lang="es-MX" b="1" dirty="0"/>
              <a:t>I N D E X</a:t>
            </a:r>
          </a:p>
        </p:txBody>
      </p:sp>
      <p:sp>
        <p:nvSpPr>
          <p:cNvPr id="14" name="7 CuadroTexto">
            <a:extLst>
              <a:ext uri="{FF2B5EF4-FFF2-40B4-BE49-F238E27FC236}">
                <a16:creationId xmlns:a16="http://schemas.microsoft.com/office/drawing/2014/main" id="{099DB7F1-C687-4CB2-AAAB-984A75D280D4}"/>
              </a:ext>
            </a:extLst>
          </p:cNvPr>
          <p:cNvSpPr txBox="1"/>
          <p:nvPr/>
        </p:nvSpPr>
        <p:spPr>
          <a:xfrm>
            <a:off x="2840331" y="842060"/>
            <a:ext cx="5889543" cy="5693866"/>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itchFamily="34" charset="0"/>
                <a:cs typeface="Arial" pitchFamily="34" charset="0"/>
                <a:hlinkClick r:id="rId7" action="ppaction://hlinksldjump"/>
              </a:rPr>
              <a:t>NUMBER OF CHARTERING BROKERS INVOLVED</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8" action="ppaction://hlinksldjump"/>
              </a:rPr>
              <a:t>REMUNERATION OF A CHARTERING BROKER</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9" action="ppaction://hlinksldjump"/>
              </a:rPr>
              <a:t>INTERNATIONAL BROKERS COMISSION CONTRACT</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0" action="ppaction://hlinksldjump"/>
              </a:rPr>
              <a:t>DESCRIPTION OF THE VESSELS AND CARGOE</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1" action="ppaction://hlinksldjump"/>
              </a:rPr>
              <a:t>VESSEL’S DIMENSIONS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2" action="ppaction://hlinksldjump"/>
              </a:rPr>
              <a:t>VESSEL’S TONNAGES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3" action="ppaction://hlinksldjump"/>
              </a:rPr>
              <a:t>VESSEL’S CUBIC CAPACITY</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4" action="ppaction://hlinksldjump"/>
              </a:rPr>
              <a:t>CLASSIFICATION OF VESSEL</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5" action="ppaction://hlinksldjump"/>
              </a:rPr>
              <a:t>VESSEL’S NATIONALITY</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6" action="ppaction://hlinksldjump"/>
              </a:rPr>
              <a:t>TYPE OF VESSELS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7" action="ppaction://hlinksldjump"/>
              </a:rPr>
              <a:t>DESCRIPTION OF CARGO</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8" action="ppaction://hlinksldjump"/>
              </a:rPr>
              <a:t>THE COMMODITIES TRADED BY SEA</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9" action="ppaction://hlinksldjump"/>
              </a:rPr>
              <a:t>BULK SHIPPING</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0" action="ppaction://hlinksldjump"/>
              </a:rPr>
              <a:t>GENERAL CARGO</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1" action="ppaction://hlinksldjump"/>
              </a:rPr>
              <a:t>STANDARD CHARTER PARTY FORMS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2" action="ppaction://hlinksldjump"/>
              </a:rPr>
              <a:t>THE DEVELOPMENT OF STANDARD CHARTER PARTY FORMS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3" action="ppaction://hlinksldjump"/>
              </a:rPr>
              <a:t>TYPES OF STANDARD CHARTER PARTY FORMS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4" action="ppaction://hlinksldjump"/>
              </a:rPr>
              <a:t>GENERAL ASPECTS OF THE STANDARD CHARTER PARTY FORMS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5" action="ppaction://hlinksldjump"/>
              </a:rPr>
              <a:t>STANDARD CHARTER PARTY FORMS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6" action="ppaction://hlinksldjump"/>
              </a:rPr>
              <a:t>ADVANTAGES OF USING STANDARD CHARTER PARTY FORMS</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27" action="ppaction://hlinksldjump"/>
              </a:rPr>
              <a:t>CLASSIFICATION OF CONTRACTUAL TERMS</a:t>
            </a:r>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a:p>
            <a:pPr marL="285750" indent="-285750">
              <a:buFont typeface="Arial" panose="020B0604020202020204" pitchFamily="34" charset="0"/>
              <a:buChar char="•"/>
            </a:pP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950581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0" y="1905000"/>
            <a:ext cx="9144000" cy="4724400"/>
          </a:xfrm>
        </p:spPr>
        <p:txBody>
          <a:bodyPr rtlCol="0">
            <a:noAutofit/>
          </a:bodyPr>
          <a:lstStyle/>
          <a:p>
            <a:pPr marL="0" indent="0" algn="just" eaLnBrk="1" fontAlgn="auto" hangingPunct="1">
              <a:lnSpc>
                <a:spcPct val="80000"/>
              </a:lnSpc>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Meaning</a:t>
            </a:r>
          </a:p>
          <a:p>
            <a:pPr marL="182880" indent="-182880" algn="just" eaLnBrk="1" fontAlgn="auto" hangingPunct="1">
              <a:lnSpc>
                <a:spcPct val="80000"/>
              </a:lnSpc>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person entering into the charter party with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is known as the charterer who in search of vacant cargo space for transporting his commodity.</a:t>
            </a:r>
          </a:p>
          <a:p>
            <a:pPr marL="0" indent="0" algn="just" eaLnBrk="1" fontAlgn="auto" hangingPunct="1">
              <a:lnSpc>
                <a:spcPct val="80000"/>
              </a:lnSpc>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华文新魏"/>
              </a:rPr>
              <a:t>Kinds of charterers</a:t>
            </a:r>
          </a:p>
          <a:p>
            <a:pPr marL="182880" indent="-182880" algn="just" eaLnBrk="1" fontAlgn="auto" hangingPunct="1">
              <a:lnSpc>
                <a:spcPct val="80000"/>
              </a:lnSpc>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Individuals operating small corporations</a:t>
            </a:r>
          </a:p>
          <a:p>
            <a:pPr marL="182880" indent="-182880" algn="just" eaLnBrk="1" fontAlgn="auto" hangingPunct="1">
              <a:lnSpc>
                <a:spcPct val="80000"/>
              </a:lnSpc>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Major international trading-houses</a:t>
            </a:r>
          </a:p>
          <a:p>
            <a:pPr marL="182880" indent="-182880" algn="just" eaLnBrk="1" fontAlgn="auto" hangingPunct="1">
              <a:lnSpc>
                <a:spcPct val="80000"/>
              </a:lnSpc>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The owner of the goods to be carried. </a:t>
            </a:r>
          </a:p>
        </p:txBody>
      </p:sp>
      <p:sp>
        <p:nvSpPr>
          <p:cNvPr id="41987" name="Rectangle 4"/>
          <p:cNvSpPr>
            <a:spLocks noChangeArrowheads="1"/>
          </p:cNvSpPr>
          <p:nvPr/>
        </p:nvSpPr>
        <p:spPr bwMode="auto">
          <a:xfrm>
            <a:off x="0" y="3101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41988" name="Rectangle 12"/>
          <p:cNvSpPr>
            <a:spLocks noChangeArrowheads="1"/>
          </p:cNvSpPr>
          <p:nvPr/>
        </p:nvSpPr>
        <p:spPr bwMode="auto">
          <a:xfrm>
            <a:off x="3905250" y="2867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9"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CHARTERER</a:t>
            </a:r>
            <a:endParaRPr kumimoji="0" lang="zh-CN" altLang="en-US" sz="2800" b="1" dirty="0">
              <a:solidFill>
                <a:schemeClr val="bg1"/>
              </a:solidFill>
              <a:cs typeface="方正姚体"/>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2450" y="5644773"/>
            <a:ext cx="1096150" cy="984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644773"/>
            <a:ext cx="2637650" cy="984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n 4"/>
          <p:cNvPicPr>
            <a:picLocks noChangeAspect="1"/>
          </p:cNvPicPr>
          <p:nvPr/>
        </p:nvPicPr>
        <p:blipFill rotWithShape="1">
          <a:blip r:embed="rId4">
            <a:extLst>
              <a:ext uri="{28A0092B-C50C-407E-A947-70E740481C1C}">
                <a14:useLocalDpi xmlns:a14="http://schemas.microsoft.com/office/drawing/2010/main" val="0"/>
              </a:ext>
            </a:extLst>
          </a:blip>
          <a:srcRect l="12641" t="28919" r="10378" b="33784"/>
          <a:stretch/>
        </p:blipFill>
        <p:spPr>
          <a:xfrm>
            <a:off x="4211782" y="5644773"/>
            <a:ext cx="2951018" cy="9846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agen 9">
            <a:hlinkClick r:id="rId5" action="ppaction://hlinksldjump"/>
            <a:extLst>
              <a:ext uri="{FF2B5EF4-FFF2-40B4-BE49-F238E27FC236}">
                <a16:creationId xmlns:a16="http://schemas.microsoft.com/office/drawing/2014/main" id="{F96FFA29-497C-4163-9226-8A16C72029A8}"/>
              </a:ext>
            </a:extLst>
          </p:cNvPr>
          <p:cNvPicPr>
            <a:picLocks noChangeAspect="1"/>
          </p:cNvPicPr>
          <p:nvPr/>
        </p:nvPicPr>
        <p:blipFill>
          <a:blip r:embed="rId6"/>
          <a:stretch>
            <a:fillRect/>
          </a:stretch>
        </p:blipFill>
        <p:spPr>
          <a:xfrm>
            <a:off x="335280" y="260327"/>
            <a:ext cx="554784" cy="554784"/>
          </a:xfrm>
          <a:prstGeom prst="rect">
            <a:avLst/>
          </a:prstGeom>
        </p:spPr>
      </p:pic>
    </p:spTree>
    <p:extLst>
      <p:ext uri="{BB962C8B-B14F-4D97-AF65-F5344CB8AC3E}">
        <p14:creationId xmlns:p14="http://schemas.microsoft.com/office/powerpoint/2010/main" val="4233870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0" y="1905000"/>
            <a:ext cx="9144000" cy="4724400"/>
          </a:xfrm>
        </p:spPr>
        <p:txBody>
          <a:bodyPr rtlCol="0">
            <a:noAutofit/>
          </a:bodyPr>
          <a:lstStyle/>
          <a:p>
            <a:pPr marL="0" indent="0" algn="just" eaLnBrk="1" fontAlgn="auto" hangingPunct="1">
              <a:lnSpc>
                <a:spcPct val="80000"/>
              </a:lnSpc>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华文新魏"/>
              </a:rPr>
              <a:t>Kinds of charterers</a:t>
            </a:r>
          </a:p>
          <a:p>
            <a:pPr marL="182880" indent="-182880" algn="just" eaLnBrk="1" fontAlgn="auto" hangingPunct="1">
              <a:lnSpc>
                <a:spcPct val="80000"/>
              </a:lnSpc>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The seller or the buyer of a commodity.</a:t>
            </a:r>
          </a:p>
          <a:p>
            <a:pPr marL="182880" indent="-182880" algn="just" eaLnBrk="1" fontAlgn="auto" hangingPunct="1">
              <a:lnSpc>
                <a:spcPct val="80000"/>
              </a:lnSpc>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Intermediary between buyer and seller(third party)</a:t>
            </a:r>
          </a:p>
          <a:p>
            <a:pPr marL="182880" indent="-182880" algn="just" eaLnBrk="1" fontAlgn="auto" hangingPunct="1">
              <a:lnSpc>
                <a:spcPct val="80000"/>
              </a:lnSpc>
              <a:buFont typeface="Wingdings" panose="05000000000000000000" pitchFamily="2" charset="2"/>
              <a:buChar char="§"/>
              <a:defRPr/>
            </a:pPr>
            <a:r>
              <a:rPr lang="en-US" altLang="zh-CN" sz="2400" dirty="0" err="1">
                <a:effectLst>
                  <a:outerShdw blurRad="38100" dist="38100" dir="2700000" algn="tl">
                    <a:srgbClr val="000000">
                      <a:alpha val="43137"/>
                    </a:srgbClr>
                  </a:outerShdw>
                </a:effectLst>
                <a:cs typeface="华文新魏"/>
              </a:rPr>
              <a:t>Shipowners</a:t>
            </a:r>
            <a:r>
              <a:rPr lang="en-US" altLang="zh-CN" sz="2400" dirty="0">
                <a:effectLst>
                  <a:outerShdw blurRad="38100" dist="38100" dir="2700000" algn="tl">
                    <a:srgbClr val="000000">
                      <a:alpha val="43137"/>
                    </a:srgbClr>
                  </a:outerShdw>
                </a:effectLst>
                <a:cs typeface="华文新魏"/>
              </a:rPr>
              <a:t>/NVOCC/MTO</a:t>
            </a:r>
          </a:p>
          <a:p>
            <a:pPr marL="182880" indent="-182880" algn="just" eaLnBrk="1" fontAlgn="auto" hangingPunct="1">
              <a:lnSpc>
                <a:spcPct val="80000"/>
              </a:lnSpc>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Forwarders</a:t>
            </a:r>
          </a:p>
        </p:txBody>
      </p:sp>
      <p:sp>
        <p:nvSpPr>
          <p:cNvPr id="43011" name="Rectangle 4"/>
          <p:cNvSpPr>
            <a:spLocks noChangeArrowheads="1"/>
          </p:cNvSpPr>
          <p:nvPr/>
        </p:nvSpPr>
        <p:spPr bwMode="auto">
          <a:xfrm>
            <a:off x="0" y="3101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43012" name="Rectangle 12"/>
          <p:cNvSpPr>
            <a:spLocks noChangeArrowheads="1"/>
          </p:cNvSpPr>
          <p:nvPr/>
        </p:nvSpPr>
        <p:spPr bwMode="auto">
          <a:xfrm>
            <a:off x="3905250" y="2867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9"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CHARTERER</a:t>
            </a:r>
            <a:endParaRPr kumimoji="0" lang="zh-CN" altLang="en-US" sz="2800" b="1" dirty="0">
              <a:solidFill>
                <a:schemeClr val="bg1"/>
              </a:solidFill>
              <a:cs typeface="方正姚体"/>
            </a:endParaRPr>
          </a:p>
        </p:txBody>
      </p:sp>
      <p:pic>
        <p:nvPicPr>
          <p:cNvPr id="6" name="Imagen 5">
            <a:hlinkClick r:id="rId2" action="ppaction://hlinksldjump"/>
            <a:extLst>
              <a:ext uri="{FF2B5EF4-FFF2-40B4-BE49-F238E27FC236}">
                <a16:creationId xmlns:a16="http://schemas.microsoft.com/office/drawing/2014/main" id="{7A39D200-41C7-451F-B5EF-7138675F8EEE}"/>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630865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0" y="1828800"/>
            <a:ext cx="9145588" cy="4114800"/>
          </a:xfrm>
        </p:spPr>
        <p:txBody>
          <a:bodyPr rtlCol="0">
            <a:normAutofit lnSpcReduction="10000"/>
          </a:bodyPr>
          <a:lstStyle/>
          <a:p>
            <a:pPr marL="182880" indent="-18288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MEANING</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person entering into the charter party with the charterer is known as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or owner who owns or operate ships.</a:t>
            </a:r>
          </a:p>
          <a:p>
            <a:pPr marL="0" indent="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KINDS OF SHIPOWNERS</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Some owners are of  a single ship, others of  large fleets. Some concentrate on ships of a particular type or size. Many ships are owned, in the legal sense, by financial institutions. This is usually because the ships are being purchased under a hire purchase arrangement. Some </a:t>
            </a:r>
            <a:r>
              <a:rPr lang="en-US" altLang="zh-CN" sz="2400" dirty="0" err="1">
                <a:effectLst>
                  <a:outerShdw blurRad="38100" dist="38100" dir="2700000" algn="tl">
                    <a:srgbClr val="000000">
                      <a:alpha val="43137"/>
                    </a:srgbClr>
                  </a:outerShdw>
                </a:effectLst>
                <a:cs typeface="Times New Roman" panose="02020603050405020304" pitchFamily="18" charset="0"/>
              </a:rPr>
              <a:t>shipowners</a:t>
            </a:r>
            <a:r>
              <a:rPr lang="en-US" altLang="zh-CN" sz="2400" dirty="0">
                <a:effectLst>
                  <a:outerShdw blurRad="38100" dist="38100" dir="2700000" algn="tl">
                    <a:srgbClr val="000000">
                      <a:alpha val="43137"/>
                    </a:srgbClr>
                  </a:outerShdw>
                </a:effectLst>
                <a:cs typeface="Times New Roman" panose="02020603050405020304" pitchFamily="18" charset="0"/>
              </a:rPr>
              <a:t> are state-controlled or run their ships under the flag of the country in which they reside, while others operate ships under a ‘convenient’ flag.</a:t>
            </a:r>
          </a:p>
          <a:p>
            <a:pPr marL="182880" indent="-182880" eaLnBrk="1" fontAlgn="auto" hangingPunct="1">
              <a:spcAft>
                <a:spcPts val="0"/>
              </a:spcAft>
              <a:buFont typeface="Wingdings 3" charset="2"/>
              <a:buChar char=""/>
              <a:defRPr/>
            </a:pPr>
            <a:endParaRPr lang="zh-CN" altLang="en-US" sz="2400" dirty="0">
              <a:solidFill>
                <a:srgbClr val="0000FF"/>
              </a:solidFill>
              <a:latin typeface="Times New Roman" panose="02020603050405020304" pitchFamily="18" charset="0"/>
            </a:endParaRPr>
          </a:p>
        </p:txBody>
      </p:sp>
      <p:sp>
        <p:nvSpPr>
          <p:cNvPr id="44035" name="Rectangle 19"/>
          <p:cNvSpPr>
            <a:spLocks noChangeArrowheads="1"/>
          </p:cNvSpPr>
          <p:nvPr/>
        </p:nvSpPr>
        <p:spPr bwMode="auto">
          <a:xfrm>
            <a:off x="4195763" y="31194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44036" name="Rectangle 20"/>
          <p:cNvSpPr>
            <a:spLocks noChangeArrowheads="1"/>
          </p:cNvSpPr>
          <p:nvPr/>
        </p:nvSpPr>
        <p:spPr bwMode="auto">
          <a:xfrm>
            <a:off x="1588" y="2863850"/>
            <a:ext cx="9144000" cy="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nvGrpSpPr>
          <p:cNvPr id="44037" name="Group 29"/>
          <p:cNvGrpSpPr>
            <a:grpSpLocks/>
          </p:cNvGrpSpPr>
          <p:nvPr/>
        </p:nvGrpSpPr>
        <p:grpSpPr bwMode="auto">
          <a:xfrm>
            <a:off x="0" y="2089150"/>
            <a:ext cx="9144000" cy="2679700"/>
            <a:chOff x="0" y="0"/>
            <a:chExt cx="5760" cy="1688"/>
          </a:xfrm>
        </p:grpSpPr>
        <p:sp>
          <p:nvSpPr>
            <p:cNvPr id="44058" name="Rectangle 25"/>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nvGrpSpPr>
            <p:cNvPr id="44059" name="Group 28"/>
            <p:cNvGrpSpPr>
              <a:grpSpLocks/>
            </p:cNvGrpSpPr>
            <p:nvPr/>
          </p:nvGrpSpPr>
          <p:grpSpPr bwMode="auto">
            <a:xfrm>
              <a:off x="0" y="0"/>
              <a:ext cx="5760" cy="1688"/>
              <a:chOff x="0" y="1688"/>
              <a:chExt cx="5760" cy="1688"/>
            </a:xfrm>
          </p:grpSpPr>
          <p:sp>
            <p:nvSpPr>
              <p:cNvPr id="44060" name="Rectangle 26"/>
              <p:cNvSpPr>
                <a:spLocks noChangeArrowheads="1"/>
              </p:cNvSpPr>
              <p:nvPr/>
            </p:nvSpPr>
            <p:spPr bwMode="auto">
              <a:xfrm>
                <a:off x="0" y="1688"/>
                <a:ext cx="0"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44061" name="Rectangle 27"/>
              <p:cNvSpPr>
                <a:spLocks noChangeArrowheads="1"/>
              </p:cNvSpPr>
              <p:nvPr/>
            </p:nvSpPr>
            <p:spPr bwMode="auto">
              <a:xfrm>
                <a:off x="0" y="1688"/>
                <a:ext cx="5760"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900">
                    <a:latin typeface="Times New Roman" panose="02020603050405020304" pitchFamily="18" charset="0"/>
                  </a:rPr>
                  <a:t> </a:t>
                </a:r>
                <a:endParaRPr lang="zh-CN" altLang="en-US" sz="900">
                  <a:latin typeface="Verdana" panose="020B0604030504040204" pitchFamily="34" charset="0"/>
                </a:endParaRPr>
              </a:p>
              <a:p>
                <a:endParaRPr lang="zh-CN" altLang="en-US">
                  <a:latin typeface="Times New Roman" panose="02020603050405020304" pitchFamily="18" charset="0"/>
                </a:endParaRPr>
              </a:p>
            </p:txBody>
          </p:sp>
        </p:grpSp>
      </p:grpSp>
      <p:pic>
        <p:nvPicPr>
          <p:cNvPr id="44038" name="Picture 33" descr="http://211.93.107.241/uploadfiles/2005-6/20056316491086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1675" y="5703888"/>
            <a:ext cx="16462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4039" name="Group 41"/>
          <p:cNvGrpSpPr>
            <a:grpSpLocks/>
          </p:cNvGrpSpPr>
          <p:nvPr/>
        </p:nvGrpSpPr>
        <p:grpSpPr bwMode="auto">
          <a:xfrm>
            <a:off x="0" y="2089150"/>
            <a:ext cx="9144000" cy="2679700"/>
            <a:chOff x="0" y="0"/>
            <a:chExt cx="5760" cy="1688"/>
          </a:xfrm>
        </p:grpSpPr>
        <p:sp>
          <p:nvSpPr>
            <p:cNvPr id="44054" name="Rectangle 36"/>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nvGrpSpPr>
            <p:cNvPr id="44055" name="Group 40"/>
            <p:cNvGrpSpPr>
              <a:grpSpLocks/>
            </p:cNvGrpSpPr>
            <p:nvPr/>
          </p:nvGrpSpPr>
          <p:grpSpPr bwMode="auto">
            <a:xfrm>
              <a:off x="0" y="0"/>
              <a:ext cx="5760" cy="1688"/>
              <a:chOff x="0" y="1688"/>
              <a:chExt cx="5760" cy="1688"/>
            </a:xfrm>
          </p:grpSpPr>
          <p:sp>
            <p:nvSpPr>
              <p:cNvPr id="44056" name="Rectangle 37"/>
              <p:cNvSpPr>
                <a:spLocks noChangeArrowheads="1"/>
              </p:cNvSpPr>
              <p:nvPr/>
            </p:nvSpPr>
            <p:spPr bwMode="auto">
              <a:xfrm>
                <a:off x="0" y="1688"/>
                <a:ext cx="0"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44057" name="Rectangle 38"/>
              <p:cNvSpPr>
                <a:spLocks noChangeArrowheads="1"/>
              </p:cNvSpPr>
              <p:nvPr/>
            </p:nvSpPr>
            <p:spPr bwMode="auto">
              <a:xfrm>
                <a:off x="0" y="1688"/>
                <a:ext cx="5760"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900">
                    <a:latin typeface="Verdana" panose="020B0604030504040204" pitchFamily="34" charset="0"/>
                  </a:rPr>
                  <a:t>  </a:t>
                </a:r>
                <a:r>
                  <a:rPr lang="zh-CN" altLang="en-US" sz="2800">
                    <a:latin typeface="Times New Roman" panose="02020603050405020304" pitchFamily="18" charset="0"/>
                  </a:rPr>
                  <a:t> </a:t>
                </a:r>
                <a:r>
                  <a:rPr lang="zh-CN" altLang="en-US" sz="900">
                    <a:latin typeface="Times New Roman" panose="02020603050405020304" pitchFamily="18" charset="0"/>
                  </a:rPr>
                  <a:t>                                           </a:t>
                </a:r>
                <a:endParaRPr lang="zh-CN" altLang="en-US" sz="900">
                  <a:latin typeface="Verdana" panose="020B0604030504040204" pitchFamily="34" charset="0"/>
                </a:endParaRPr>
              </a:p>
              <a:p>
                <a:endParaRPr lang="zh-CN" altLang="en-US" sz="900">
                  <a:latin typeface="Verdana" panose="020B0604030504040204" pitchFamily="34" charset="0"/>
                </a:endParaRPr>
              </a:p>
            </p:txBody>
          </p:sp>
        </p:grpSp>
      </p:grpSp>
      <p:pic>
        <p:nvPicPr>
          <p:cNvPr id="44045" name="Picture 39" descr="http://211.93.107.241/uploadfiles/2005-6/2005631650387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608" y="5753099"/>
            <a:ext cx="3091429" cy="773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pSp>
        <p:nvGrpSpPr>
          <p:cNvPr id="44041" name="Group 47"/>
          <p:cNvGrpSpPr>
            <a:grpSpLocks/>
          </p:cNvGrpSpPr>
          <p:nvPr/>
        </p:nvGrpSpPr>
        <p:grpSpPr bwMode="auto">
          <a:xfrm>
            <a:off x="0" y="2089150"/>
            <a:ext cx="9144000" cy="2679700"/>
            <a:chOff x="0" y="0"/>
            <a:chExt cx="5760" cy="1688"/>
          </a:xfrm>
        </p:grpSpPr>
        <p:sp>
          <p:nvSpPr>
            <p:cNvPr id="44050" name="Rectangle 42"/>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nvGrpSpPr>
            <p:cNvPr id="44051" name="Group 46"/>
            <p:cNvGrpSpPr>
              <a:grpSpLocks/>
            </p:cNvGrpSpPr>
            <p:nvPr/>
          </p:nvGrpSpPr>
          <p:grpSpPr bwMode="auto">
            <a:xfrm>
              <a:off x="0" y="0"/>
              <a:ext cx="5760" cy="1688"/>
              <a:chOff x="0" y="1688"/>
              <a:chExt cx="5760" cy="1688"/>
            </a:xfrm>
          </p:grpSpPr>
          <p:sp>
            <p:nvSpPr>
              <p:cNvPr id="44052" name="Rectangle 43"/>
              <p:cNvSpPr>
                <a:spLocks noChangeArrowheads="1"/>
              </p:cNvSpPr>
              <p:nvPr/>
            </p:nvSpPr>
            <p:spPr bwMode="auto">
              <a:xfrm>
                <a:off x="0" y="1688"/>
                <a:ext cx="0"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44053" name="Rectangle 44"/>
              <p:cNvSpPr>
                <a:spLocks noChangeArrowheads="1"/>
              </p:cNvSpPr>
              <p:nvPr/>
            </p:nvSpPr>
            <p:spPr bwMode="auto">
              <a:xfrm>
                <a:off x="0" y="1688"/>
                <a:ext cx="576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900">
                    <a:latin typeface="Verdana" panose="020B0604030504040204" pitchFamily="34" charset="0"/>
                  </a:rPr>
                  <a:t>  </a:t>
                </a:r>
                <a:r>
                  <a:rPr lang="zh-CN" altLang="en-US" sz="4900">
                    <a:latin typeface="Times New Roman" panose="02020603050405020304" pitchFamily="18" charset="0"/>
                  </a:rPr>
                  <a:t> </a:t>
                </a:r>
                <a:r>
                  <a:rPr lang="zh-CN" altLang="en-US" sz="900">
                    <a:latin typeface="Times New Roman" panose="02020603050405020304" pitchFamily="18" charset="0"/>
                  </a:rPr>
                  <a:t>                             </a:t>
                </a:r>
                <a:endParaRPr lang="zh-CN" altLang="en-US" sz="900">
                  <a:latin typeface="Verdana" panose="020B0604030504040204" pitchFamily="34" charset="0"/>
                </a:endParaRPr>
              </a:p>
            </p:txBody>
          </p:sp>
        </p:grpSp>
      </p:grpSp>
      <p:pic>
        <p:nvPicPr>
          <p:cNvPr id="44047" name="Picture 45" descr="http://211.93.107.241/uploadfiles/2005-6/2005631629231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985" y="5748770"/>
            <a:ext cx="1211263" cy="777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grpSp>
        <p:nvGrpSpPr>
          <p:cNvPr id="44043" name="Group 53"/>
          <p:cNvGrpSpPr>
            <a:grpSpLocks/>
          </p:cNvGrpSpPr>
          <p:nvPr/>
        </p:nvGrpSpPr>
        <p:grpSpPr bwMode="auto">
          <a:xfrm>
            <a:off x="0" y="2089150"/>
            <a:ext cx="9144000" cy="2679700"/>
            <a:chOff x="0" y="0"/>
            <a:chExt cx="5760" cy="1688"/>
          </a:xfrm>
        </p:grpSpPr>
        <p:sp>
          <p:nvSpPr>
            <p:cNvPr id="44046" name="Rectangle 48"/>
            <p:cNvSpPr>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nvGrpSpPr>
            <p:cNvPr id="2" name="Group 52"/>
            <p:cNvGrpSpPr>
              <a:grpSpLocks/>
            </p:cNvGrpSpPr>
            <p:nvPr/>
          </p:nvGrpSpPr>
          <p:grpSpPr bwMode="auto">
            <a:xfrm>
              <a:off x="0" y="0"/>
              <a:ext cx="5760" cy="1688"/>
              <a:chOff x="0" y="1688"/>
              <a:chExt cx="5760" cy="1688"/>
            </a:xfrm>
          </p:grpSpPr>
          <p:sp>
            <p:nvSpPr>
              <p:cNvPr id="44048" name="Rectangle 49"/>
              <p:cNvSpPr>
                <a:spLocks noChangeArrowheads="1"/>
              </p:cNvSpPr>
              <p:nvPr/>
            </p:nvSpPr>
            <p:spPr bwMode="auto">
              <a:xfrm>
                <a:off x="0" y="1688"/>
                <a:ext cx="0" cy="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3" name="Rectangle 50"/>
              <p:cNvSpPr>
                <a:spLocks noChangeArrowheads="1"/>
              </p:cNvSpPr>
              <p:nvPr/>
            </p:nvSpPr>
            <p:spPr bwMode="auto">
              <a:xfrm>
                <a:off x="0" y="1688"/>
                <a:ext cx="576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900">
                    <a:latin typeface="Verdana" panose="020B0604030504040204" pitchFamily="34" charset="0"/>
                  </a:rPr>
                  <a:t>  </a:t>
                </a:r>
                <a:r>
                  <a:rPr lang="zh-CN" altLang="en-US" sz="3100">
                    <a:latin typeface="Times New Roman" panose="02020603050405020304" pitchFamily="18" charset="0"/>
                  </a:rPr>
                  <a:t> </a:t>
                </a:r>
                <a:r>
                  <a:rPr lang="zh-CN" altLang="en-US" sz="900">
                    <a:latin typeface="Times New Roman" panose="02020603050405020304" pitchFamily="18" charset="0"/>
                  </a:rPr>
                  <a:t>                </a:t>
                </a:r>
                <a:endParaRPr lang="zh-CN" altLang="en-US" sz="900">
                  <a:latin typeface="Verdana" panose="020B0604030504040204" pitchFamily="34" charset="0"/>
                </a:endParaRPr>
              </a:p>
              <a:p>
                <a:endParaRPr lang="zh-CN" altLang="en-US" sz="900">
                  <a:latin typeface="Verdana" panose="020B0604030504040204" pitchFamily="34" charset="0"/>
                </a:endParaRPr>
              </a:p>
            </p:txBody>
          </p:sp>
        </p:grpSp>
      </p:grpSp>
      <p:pic>
        <p:nvPicPr>
          <p:cNvPr id="44049" name="Picture 51" descr="http://211.93.107.241/uploadfiles/2005-6/200563165845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3395" y="5748770"/>
            <a:ext cx="1060069" cy="777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39"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SHIPOWNER</a:t>
            </a:r>
            <a:endParaRPr kumimoji="0" lang="zh-CN" altLang="en-US" sz="2800" b="1" dirty="0">
              <a:solidFill>
                <a:schemeClr val="bg1"/>
              </a:solidFill>
              <a:cs typeface="方正姚体"/>
            </a:endParaRPr>
          </a:p>
        </p:txBody>
      </p:sp>
      <p:pic>
        <p:nvPicPr>
          <p:cNvPr id="30" name="Imagen 29">
            <a:hlinkClick r:id="rId6" action="ppaction://hlinksldjump"/>
            <a:extLst>
              <a:ext uri="{FF2B5EF4-FFF2-40B4-BE49-F238E27FC236}">
                <a16:creationId xmlns:a16="http://schemas.microsoft.com/office/drawing/2014/main" id="{693C0F68-D53E-4484-8D35-C625E3B49B81}"/>
              </a:ext>
            </a:extLst>
          </p:cNvPr>
          <p:cNvPicPr>
            <a:picLocks noChangeAspect="1"/>
          </p:cNvPicPr>
          <p:nvPr/>
        </p:nvPicPr>
        <p:blipFill>
          <a:blip r:embed="rId7"/>
          <a:stretch>
            <a:fillRect/>
          </a:stretch>
        </p:blipFill>
        <p:spPr>
          <a:xfrm>
            <a:off x="335280" y="260327"/>
            <a:ext cx="554784" cy="554784"/>
          </a:xfrm>
          <a:prstGeom prst="rect">
            <a:avLst/>
          </a:prstGeom>
        </p:spPr>
      </p:pic>
    </p:spTree>
    <p:extLst>
      <p:ext uri="{BB962C8B-B14F-4D97-AF65-F5344CB8AC3E}">
        <p14:creationId xmlns:p14="http://schemas.microsoft.com/office/powerpoint/2010/main" val="42920164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a:xfrm>
            <a:off x="0" y="2017713"/>
            <a:ext cx="9144000" cy="41148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Operators who employ a ship and then re-employ that vessel for further business chartering her out in a new role are described as </a:t>
            </a:r>
            <a:r>
              <a:rPr lang="en-US" altLang="zh-CN" sz="2400" dirty="0" err="1">
                <a:effectLst>
                  <a:outerShdw blurRad="38100" dist="38100" dir="2700000" algn="tl">
                    <a:srgbClr val="000000">
                      <a:alpha val="43137"/>
                    </a:srgbClr>
                  </a:outerShdw>
                </a:effectLst>
                <a:cs typeface="Times New Roman" panose="02020603050405020304" pitchFamily="18" charset="0"/>
              </a:rPr>
              <a:t>disponent</a:t>
            </a:r>
            <a:r>
              <a:rPr lang="en-US" altLang="zh-CN" sz="2400" dirty="0">
                <a:effectLst>
                  <a:outerShdw blurRad="38100" dist="38100" dir="2700000" algn="tl">
                    <a:srgbClr val="000000">
                      <a:alpha val="43137"/>
                    </a:srgbClr>
                  </a:outerShdw>
                </a:effectLst>
                <a:cs typeface="Times New Roman" panose="02020603050405020304" pitchFamily="18" charset="0"/>
              </a:rPr>
              <a:t> owners or time charter owners.</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 A </a:t>
            </a:r>
            <a:r>
              <a:rPr lang="en-US" altLang="zh-CN" sz="2400" dirty="0" err="1">
                <a:effectLst>
                  <a:outerShdw blurRad="38100" dist="38100" dir="2700000" algn="tl">
                    <a:srgbClr val="000000">
                      <a:alpha val="43137"/>
                    </a:srgbClr>
                  </a:outerShdw>
                </a:effectLst>
                <a:cs typeface="Times New Roman" panose="02020603050405020304" pitchFamily="18" charset="0"/>
              </a:rPr>
              <a:t>disponent</a:t>
            </a:r>
            <a:r>
              <a:rPr lang="en-US" altLang="zh-CN" sz="2400" dirty="0">
                <a:effectLst>
                  <a:outerShdw blurRad="38100" dist="38100" dir="2700000" algn="tl">
                    <a:srgbClr val="000000">
                      <a:alpha val="43137"/>
                    </a:srgbClr>
                  </a:outerShdw>
                </a:effectLst>
                <a:cs typeface="Times New Roman" panose="02020603050405020304" pitchFamily="18" charset="0"/>
              </a:rPr>
              <a:t> owner is  a party deemed to be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having control of the vessel by time charter.</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 We have seen that from time to time the party acting as the “owner” may, in fact be the “</a:t>
            </a:r>
            <a:r>
              <a:rPr lang="en-US" altLang="zh-CN" sz="2400" dirty="0" err="1">
                <a:effectLst>
                  <a:outerShdw blurRad="38100" dist="38100" dir="2700000" algn="tl">
                    <a:srgbClr val="000000">
                      <a:alpha val="43137"/>
                    </a:srgbClr>
                  </a:outerShdw>
                </a:effectLst>
                <a:cs typeface="Times New Roman" panose="02020603050405020304" pitchFamily="18" charset="0"/>
              </a:rPr>
              <a:t>disponent</a:t>
            </a:r>
            <a:r>
              <a:rPr lang="en-US" altLang="zh-CN" sz="2400" dirty="0">
                <a:effectLst>
                  <a:outerShdw blurRad="38100" dist="38100" dir="2700000" algn="tl">
                    <a:srgbClr val="000000">
                      <a:alpha val="43137"/>
                    </a:srgbClr>
                  </a:outerShdw>
                </a:effectLst>
                <a:cs typeface="Times New Roman" panose="02020603050405020304" pitchFamily="18" charset="0"/>
              </a:rPr>
              <a:t> owner” such as the party who has the ship on time charter. Occasionally there may be more than one link in the chain between the actual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and the </a:t>
            </a:r>
            <a:r>
              <a:rPr lang="en-US" altLang="zh-CN" sz="2400" dirty="0" err="1">
                <a:effectLst>
                  <a:outerShdw blurRad="38100" dist="38100" dir="2700000" algn="tl">
                    <a:srgbClr val="000000">
                      <a:alpha val="43137"/>
                    </a:srgbClr>
                  </a:outerShdw>
                </a:effectLst>
                <a:cs typeface="Times New Roman" panose="02020603050405020304" pitchFamily="18" charset="0"/>
              </a:rPr>
              <a:t>disponent</a:t>
            </a:r>
            <a:r>
              <a:rPr lang="en-US" altLang="zh-CN" sz="2400" dirty="0">
                <a:effectLst>
                  <a:outerShdw blurRad="38100" dist="38100" dir="2700000" algn="tl">
                    <a:srgbClr val="000000">
                      <a:alpha val="43137"/>
                    </a:srgbClr>
                  </a:outerShdw>
                </a:effectLst>
                <a:cs typeface="Times New Roman" panose="02020603050405020304" pitchFamily="18" charset="0"/>
              </a:rPr>
              <a:t> owner involved in the immediate fixture.</a:t>
            </a:r>
          </a:p>
          <a:p>
            <a:pPr marL="182880" indent="-182880" eaLnBrk="1" fontAlgn="auto" hangingPunct="1">
              <a:defRPr/>
            </a:pPr>
            <a:endParaRPr lang="zh-CN" altLang="en-US" sz="2400" dirty="0">
              <a:solidFill>
                <a:schemeClr val="tx2"/>
              </a:solidFill>
              <a:latin typeface="Times New Roman" panose="02020603050405020304" pitchFamily="18" charset="0"/>
              <a:cs typeface="Times New Roman" panose="02020603050405020304" pitchFamily="18" charset="0"/>
            </a:endParaRPr>
          </a:p>
        </p:txBody>
      </p:sp>
      <p:sp>
        <p:nvSpPr>
          <p:cNvPr id="2" name="Rectangle 5">
            <a:hlinkClick r:id="rId2"/>
          </p:cNvPr>
          <p:cNvSpPr>
            <a:spLocks noChangeArrowheads="1"/>
          </p:cNvSpPr>
          <p:nvPr/>
        </p:nvSpPr>
        <p:spPr bwMode="auto">
          <a:xfrm>
            <a:off x="3962400" y="2928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DISPONENT OWNER</a:t>
            </a:r>
            <a:endParaRPr kumimoji="0" lang="zh-CN" altLang="en-US" sz="2800" b="1" dirty="0">
              <a:solidFill>
                <a:schemeClr val="bg1"/>
              </a:solidFill>
              <a:cs typeface="方正姚体"/>
            </a:endParaRPr>
          </a:p>
        </p:txBody>
      </p:sp>
      <p:pic>
        <p:nvPicPr>
          <p:cNvPr id="5" name="Imagen 4">
            <a:hlinkClick r:id="rId3" action="ppaction://hlinksldjump"/>
            <a:extLst>
              <a:ext uri="{FF2B5EF4-FFF2-40B4-BE49-F238E27FC236}">
                <a16:creationId xmlns:a16="http://schemas.microsoft.com/office/drawing/2014/main" id="{ECEB643B-2C36-4CB7-9E35-6C99B8728A5B}"/>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216944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0" y="2017713"/>
            <a:ext cx="9144000" cy="4114800"/>
          </a:xfrm>
        </p:spPr>
        <p:txBody>
          <a:bodyPr rtlCol="0">
            <a:normAutofit fontScale="92500"/>
          </a:bodyPr>
          <a:lstStyle/>
          <a:p>
            <a:pPr marL="182880" indent="-182880" algn="just" eaLnBrk="1" fontAlgn="auto" hangingPunct="1">
              <a:spcAft>
                <a:spcPts val="0"/>
              </a:spcAft>
              <a:buFont typeface="Wingdings" panose="05000000000000000000" pitchFamily="2" charset="2"/>
              <a:buNone/>
              <a:defRPr/>
            </a:pPr>
            <a:r>
              <a:rPr lang="en-US" altLang="zh-CN" sz="2600" b="1" dirty="0">
                <a:effectLst>
                  <a:outerShdw blurRad="38100" dist="38100" dir="2700000" algn="tl">
                    <a:srgbClr val="000000">
                      <a:alpha val="43137"/>
                    </a:srgbClr>
                  </a:outerShdw>
                </a:effectLst>
              </a:rPr>
              <a:t>CONCEPT</a:t>
            </a:r>
          </a:p>
          <a:p>
            <a:pPr marL="182880" indent="-182880" algn="just" eaLnBrk="1" fontAlgn="auto" hangingPunct="1">
              <a:spcAft>
                <a:spcPts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rPr>
              <a:t>The individuals or corporations who identify supply and demand for ships and cargoes and thereby help the main-players to secure cargoes for their ships and ships for their cargoes are called shipbrokers or chartering brokers. </a:t>
            </a:r>
          </a:p>
          <a:p>
            <a:pPr marL="182880" indent="-182880" algn="just" eaLnBrk="1" fontAlgn="auto" hangingPunct="1">
              <a:spcAft>
                <a:spcPts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rPr>
              <a:t>The existence of chartering brokers greatly facilitates the speed and efficiency of the chartering process. The task of the chartering broker is to provide expertise and information at the time these are required by his clients. The expertise takes the form of a knowledge and understanding of ships and trades that enables him to meld the two to the mutual satisfaction of </a:t>
            </a:r>
            <a:r>
              <a:rPr lang="en-US" altLang="zh-CN" sz="2600" dirty="0" err="1">
                <a:effectLst>
                  <a:outerShdw blurRad="38100" dist="38100" dir="2700000" algn="tl">
                    <a:srgbClr val="000000">
                      <a:alpha val="43137"/>
                    </a:srgbClr>
                  </a:outerShdw>
                </a:effectLst>
              </a:rPr>
              <a:t>shipowner</a:t>
            </a:r>
            <a:r>
              <a:rPr lang="en-US" altLang="zh-CN" sz="2600" dirty="0">
                <a:effectLst>
                  <a:outerShdw blurRad="38100" dist="38100" dir="2700000" algn="tl">
                    <a:srgbClr val="000000">
                      <a:alpha val="43137"/>
                    </a:srgbClr>
                  </a:outerShdw>
                </a:effectLst>
              </a:rPr>
              <a:t> and charterer. </a:t>
            </a:r>
          </a:p>
          <a:p>
            <a:pPr marL="182880" indent="-182880" eaLnBrk="1" fontAlgn="auto" hangingPunct="1">
              <a:spcAft>
                <a:spcPts val="0"/>
              </a:spcAft>
              <a:buFont typeface="Wingdings 3" charset="2"/>
              <a:buChar char=""/>
              <a:defRPr/>
            </a:pPr>
            <a:endParaRPr lang="zh-CN" altLang="en-US" sz="2400" dirty="0">
              <a:solidFill>
                <a:schemeClr val="tx1">
                  <a:lumMod val="75000"/>
                  <a:lumOff val="25000"/>
                </a:schemeClr>
              </a:solidFill>
              <a:latin typeface="Times New Roman" panose="02020603050405020304" pitchFamily="18" charset="0"/>
            </a:endParaRPr>
          </a:p>
        </p:txBody>
      </p:sp>
      <p:sp>
        <p:nvSpPr>
          <p:cNvPr id="6"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CHARTERING BROKER</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F152FB3A-6321-476B-BD0C-1781F0411F6D}"/>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5203093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0" y="2017713"/>
            <a:ext cx="9144000" cy="4840287"/>
          </a:xfrm>
        </p:spPr>
        <p:txBody>
          <a:bodyPr rtlCol="0">
            <a:normAutofit/>
          </a:bodyPr>
          <a:lstStyle/>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chartering broker should keep both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and the charterer continuously informed about the market situation and the market development, about available cargo proposals and shipment possibilities.</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chartering broker should in all respects work loyally for his principal and should carry out the task of negotiations and other work connected with the charter scrupulously and skillfully.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chartering broker should act strictly within given authorities in connection with the negotiations and they have no authority to quote q ship or a cargo, unless duly authorized by their principals.</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chartering  broker may not withhold any information from his principal or give him wrong information.     </a:t>
            </a:r>
          </a:p>
          <a:p>
            <a:pPr marL="182880" indent="-182880" eaLnBrk="1" fontAlgn="auto" hangingPunct="1">
              <a:spcAft>
                <a:spcPts val="0"/>
              </a:spcAft>
              <a:buFont typeface="Wingdings 3" charset="2"/>
              <a:buChar char=""/>
              <a:defRPr/>
            </a:pPr>
            <a:endParaRPr lang="zh-CN" altLang="en-US" sz="2400" dirty="0">
              <a:solidFill>
                <a:srgbClr val="CC00CC"/>
              </a:solidFill>
              <a:latin typeface="Times New Roman" panose="02020603050405020304" pitchFamily="18" charset="0"/>
            </a:endParaRPr>
          </a:p>
        </p:txBody>
      </p:sp>
      <p:sp>
        <p:nvSpPr>
          <p:cNvPr id="47107" name="Rectangle 5"/>
          <p:cNvSpPr>
            <a:spLocks noChangeArrowheads="1"/>
          </p:cNvSpPr>
          <p:nvPr/>
        </p:nvSpPr>
        <p:spPr bwMode="auto">
          <a:xfrm>
            <a:off x="3576638" y="19050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pic>
        <p:nvPicPr>
          <p:cNvPr id="47108" name="Picture 4" descr="http://www.cosco.com/cn/pic/knowledgebase/research.gif"/>
          <p:cNvPicPr>
            <a:picLocks noChangeAspect="1" noChangeArrowheads="1"/>
          </p:cNvPicPr>
          <p:nvPr/>
        </p:nvPicPr>
        <p:blipFill>
          <a:blip r:embed="rId2" r:link="rId3">
            <a:extLst>
              <a:ext uri="{28A0092B-C50C-407E-A947-70E740481C1C}">
                <a14:useLocalDpi xmlns:a14="http://schemas.microsoft.com/office/drawing/2010/main" val="0"/>
              </a:ext>
            </a:extLst>
          </a:blip>
          <a:srcRect t="43307"/>
          <a:stretch>
            <a:fillRect/>
          </a:stretch>
        </p:blipFill>
        <p:spPr bwMode="auto">
          <a:xfrm>
            <a:off x="7810500" y="222250"/>
            <a:ext cx="16002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THE ROLE OF A CHARTERING BROKER</a:t>
            </a:r>
            <a:endParaRPr kumimoji="0" lang="zh-CN" altLang="en-US" sz="2800" b="1" dirty="0">
              <a:solidFill>
                <a:schemeClr val="bg1"/>
              </a:solidFill>
              <a:cs typeface="方正姚体"/>
            </a:endParaRPr>
          </a:p>
        </p:txBody>
      </p:sp>
      <p:pic>
        <p:nvPicPr>
          <p:cNvPr id="6" name="Imagen 5">
            <a:hlinkClick r:id="rId4" action="ppaction://hlinksldjump"/>
            <a:extLst>
              <a:ext uri="{FF2B5EF4-FFF2-40B4-BE49-F238E27FC236}">
                <a16:creationId xmlns:a16="http://schemas.microsoft.com/office/drawing/2014/main" id="{D0028CCC-F2BF-4D2C-A419-E5881D129045}"/>
              </a:ext>
            </a:extLst>
          </p:cNvPr>
          <p:cNvPicPr>
            <a:picLocks noChangeAspect="1"/>
          </p:cNvPicPr>
          <p:nvPr/>
        </p:nvPicPr>
        <p:blipFill>
          <a:blip r:embed="rId5"/>
          <a:stretch>
            <a:fillRect/>
          </a:stretch>
        </p:blipFill>
        <p:spPr>
          <a:xfrm>
            <a:off x="335280" y="260327"/>
            <a:ext cx="554784" cy="554784"/>
          </a:xfrm>
          <a:prstGeom prst="rect">
            <a:avLst/>
          </a:prstGeom>
        </p:spPr>
      </p:pic>
    </p:spTree>
    <p:extLst>
      <p:ext uri="{BB962C8B-B14F-4D97-AF65-F5344CB8AC3E}">
        <p14:creationId xmlns:p14="http://schemas.microsoft.com/office/powerpoint/2010/main" val="2195501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0" y="2017713"/>
            <a:ext cx="9144000" cy="41148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A typical deep-sea dry cargo fixture will involve at least two chartering brokers - one representing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the other representing the charterer.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Sometimes there will be more brokers in the chain.</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Whereas it is comparatively unusual for just one chartering broker to be employed on a deep-sea  dry cargo fixture, for short-sea and some specialized trades occasionally only one chartering broker will be engaged between two principals. </a:t>
            </a:r>
          </a:p>
        </p:txBody>
      </p:sp>
      <p:sp>
        <p:nvSpPr>
          <p:cNvPr id="2" name="Rectangle 5"/>
          <p:cNvSpPr>
            <a:spLocks noChangeArrowheads="1"/>
          </p:cNvSpPr>
          <p:nvPr/>
        </p:nvSpPr>
        <p:spPr bwMode="auto">
          <a:xfrm>
            <a:off x="3905250" y="2847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8"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NUMBER OF CHARTERING BROKERS INVOLVED</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253F2EA7-FF52-4137-B0F9-9EE3EA4124BD}"/>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402114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0" y="2011363"/>
            <a:ext cx="9144000" cy="4206875"/>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chartering broker’s income is in the form of the reward of commission or brokerage paid for a successful introduction and negotiation between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and charterer leading to a fixture.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Even after hard work and expense, a negotiation that does not lead to a fixture will normally result in no payment of any kind to the broker in the middle. </a:t>
            </a:r>
            <a:r>
              <a:rPr lang="en-US" altLang="zh-CN" sz="2400" b="1" dirty="0">
                <a:effectLst>
                  <a:outerShdw blurRad="38100" dist="38100" dir="2700000" algn="tl">
                    <a:srgbClr val="000000">
                      <a:alpha val="43137"/>
                    </a:srgbClr>
                  </a:outerShdw>
                </a:effectLst>
                <a:cs typeface="Times New Roman" panose="02020603050405020304" pitchFamily="18" charset="0"/>
              </a:rPr>
              <a:t>This is the shipping practice.</a:t>
            </a:r>
          </a:p>
          <a:p>
            <a:pPr marL="182880" indent="-182880" eaLnBrk="1" fontAlgn="auto" hangingPunct="1">
              <a:defRPr/>
            </a:pPr>
            <a:endParaRPr lang="zh-CN" altLang="en-US" sz="2400" b="1" dirty="0">
              <a:latin typeface="Times New Roman" panose="02020603050405020304" pitchFamily="18" charset="0"/>
              <a:cs typeface="Times New Roman" panose="02020603050405020304" pitchFamily="18" charset="0"/>
            </a:endParaRPr>
          </a:p>
          <a:p>
            <a:pPr marL="182880" indent="-182880" eaLnBrk="1" fontAlgn="auto" hangingPunct="1">
              <a:defRPr/>
            </a:pPr>
            <a:endParaRPr lang="zh-CN" altLang="en-US" dirty="0">
              <a:cs typeface="Times New Roman" panose="02020603050405020304" pitchFamily="18" charset="0"/>
            </a:endParaRPr>
          </a:p>
        </p:txBody>
      </p:sp>
      <p:sp>
        <p:nvSpPr>
          <p:cNvPr id="2" name="Rectangle 5"/>
          <p:cNvSpPr>
            <a:spLocks noChangeArrowheads="1"/>
          </p:cNvSpPr>
          <p:nvPr/>
        </p:nvSpPr>
        <p:spPr bwMode="auto">
          <a:xfrm>
            <a:off x="3905250" y="28336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pic>
        <p:nvPicPr>
          <p:cNvPr id="49157" name="Picture 7" descr="http://www.viewstock.com/full/dir847/dir819/4085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5334000"/>
            <a:ext cx="3041854"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REMUNERATION OF A CHARTERING BROKER</a:t>
            </a:r>
            <a:endParaRPr kumimoji="0" lang="zh-CN" altLang="en-US" sz="2800" b="1" dirty="0">
              <a:solidFill>
                <a:schemeClr val="bg1"/>
              </a:solidFill>
              <a:cs typeface="方正姚体"/>
            </a:endParaRPr>
          </a:p>
        </p:txBody>
      </p:sp>
      <p:pic>
        <p:nvPicPr>
          <p:cNvPr id="6" name="Imagen 5">
            <a:hlinkClick r:id="rId3" action="ppaction://hlinksldjump"/>
            <a:extLst>
              <a:ext uri="{FF2B5EF4-FFF2-40B4-BE49-F238E27FC236}">
                <a16:creationId xmlns:a16="http://schemas.microsoft.com/office/drawing/2014/main" id="{9CD7B16C-EC1F-4F80-81AE-84FB33707B2F}"/>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3953156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27"/>
          <p:cNvSpPr>
            <a:spLocks noGrp="1" noChangeArrowheads="1"/>
          </p:cNvSpPr>
          <p:nvPr>
            <p:ph idx="1"/>
          </p:nvPr>
        </p:nvSpPr>
        <p:spPr>
          <a:xfrm>
            <a:off x="0" y="2017713"/>
            <a:ext cx="9144000" cy="41148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Unless otherwise expressly agreed, commission is payable only on freight or hire earned and paid; it is customary in a voyage charter for this to be extended by agreement to allow commission to be payable on </a:t>
            </a:r>
            <a:r>
              <a:rPr lang="en-US" altLang="zh-CN" sz="2400" dirty="0" err="1">
                <a:effectLst>
                  <a:outerShdw blurRad="38100" dist="38100" dir="2700000" algn="tl">
                    <a:srgbClr val="000000">
                      <a:alpha val="43137"/>
                    </a:srgbClr>
                  </a:outerShdw>
                </a:effectLst>
                <a:cs typeface="Times New Roman" panose="02020603050405020304" pitchFamily="18" charset="0"/>
              </a:rPr>
              <a:t>deadfreight</a:t>
            </a:r>
            <a:r>
              <a:rPr lang="en-US" altLang="zh-CN" sz="2400" dirty="0">
                <a:effectLst>
                  <a:outerShdw blurRad="38100" dist="38100" dir="2700000" algn="tl">
                    <a:srgbClr val="000000">
                      <a:alpha val="43137"/>
                    </a:srgbClr>
                  </a:outerShdw>
                </a:effectLst>
                <a:cs typeface="Times New Roman" panose="02020603050405020304" pitchFamily="18" charset="0"/>
              </a:rPr>
              <a:t> and/or demurrage, if any. On time charter similarly it can be extended to a ballast bonus.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In chartering it is the usual (though not invariable) practice for a commission clause to appear in the contract (the </a:t>
            </a:r>
            <a:r>
              <a:rPr lang="en-US" altLang="zh-CN" sz="2400" dirty="0" err="1">
                <a:effectLst>
                  <a:outerShdw blurRad="38100" dist="38100" dir="2700000" algn="tl">
                    <a:srgbClr val="000000">
                      <a:alpha val="43137"/>
                    </a:srgbClr>
                  </a:outerShdw>
                </a:effectLst>
                <a:cs typeface="Times New Roman" panose="02020603050405020304" pitchFamily="18" charset="0"/>
              </a:rPr>
              <a:t>charterparty</a:t>
            </a:r>
            <a:r>
              <a:rPr lang="en-US" altLang="zh-CN" sz="2400" dirty="0">
                <a:effectLst>
                  <a:outerShdw blurRad="38100" dist="38100" dir="2700000" algn="tl">
                    <a:srgbClr val="000000">
                      <a:alpha val="43137"/>
                    </a:srgbClr>
                  </a:outerShdw>
                </a:effectLst>
                <a:cs typeface="Times New Roman" panose="02020603050405020304" pitchFamily="18" charset="0"/>
              </a:rPr>
              <a:t>) and the commission is customarily payable by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to the charterer's broker as well as to the owner's broker.</a:t>
            </a:r>
          </a:p>
          <a:p>
            <a:pPr marL="182880" indent="-182880" eaLnBrk="1" fontAlgn="auto" hangingPunct="1">
              <a:defRPr/>
            </a:pPr>
            <a:endParaRPr lang="zh-CN" altLang="en-US" sz="2400" dirty="0">
              <a:solidFill>
                <a:srgbClr val="A8522C"/>
              </a:solidFill>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REMUNERATION OF A CHARTERING BROKER</a:t>
            </a:r>
            <a:endParaRPr kumimoji="0" lang="zh-CN" altLang="en-US" sz="2800" b="1" dirty="0">
              <a:solidFill>
                <a:schemeClr val="bg1"/>
              </a:solidFill>
              <a:cs typeface="方正姚体"/>
            </a:endParaRPr>
          </a:p>
        </p:txBody>
      </p:sp>
      <p:pic>
        <p:nvPicPr>
          <p:cNvPr id="6" name="Picture 7" descr="http://www.viewstock.com/full/dir847/dir819/4085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334000"/>
            <a:ext cx="3041854" cy="1371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 name="Imagen 6">
            <a:hlinkClick r:id="rId4" action="ppaction://hlinksldjump"/>
            <a:extLst>
              <a:ext uri="{FF2B5EF4-FFF2-40B4-BE49-F238E27FC236}">
                <a16:creationId xmlns:a16="http://schemas.microsoft.com/office/drawing/2014/main" id="{5414CA5E-9367-4FD2-9B3E-56F361BE2E9B}"/>
              </a:ext>
            </a:extLst>
          </p:cNvPr>
          <p:cNvPicPr>
            <a:picLocks noChangeAspect="1"/>
          </p:cNvPicPr>
          <p:nvPr/>
        </p:nvPicPr>
        <p:blipFill>
          <a:blip r:embed="rId5"/>
          <a:stretch>
            <a:fillRect/>
          </a:stretch>
        </p:blipFill>
        <p:spPr>
          <a:xfrm>
            <a:off x="335280" y="260327"/>
            <a:ext cx="554784" cy="554784"/>
          </a:xfrm>
          <a:prstGeom prst="rect">
            <a:avLst/>
          </a:prstGeom>
        </p:spPr>
      </p:pic>
    </p:spTree>
    <p:extLst>
      <p:ext uri="{BB962C8B-B14F-4D97-AF65-F5344CB8AC3E}">
        <p14:creationId xmlns:p14="http://schemas.microsoft.com/office/powerpoint/2010/main" val="1937701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0" y="2017713"/>
            <a:ext cx="9144000" cy="4840287"/>
          </a:xfrm>
        </p:spPr>
        <p:txBody>
          <a:bodyPr rtlCol="0">
            <a:noAutofit/>
          </a:bodyPr>
          <a:lstStyle/>
          <a:p>
            <a:pPr marL="0" indent="0" eaLnBrk="1" fontAlgn="auto" hangingPunct="1">
              <a:spcAft>
                <a:spcPts val="0"/>
              </a:spcAft>
              <a:buFont typeface="Wingdings" panose="05000000000000000000" pitchFamily="2" charset="2"/>
              <a:buNone/>
              <a:defRPr/>
            </a:pPr>
            <a:r>
              <a:rPr lang="en-US" altLang="zh-CN" sz="2000" dirty="0">
                <a:effectLst>
                  <a:outerShdw blurRad="38100" dist="38100" dir="2700000" algn="tl">
                    <a:srgbClr val="000000">
                      <a:alpha val="43137"/>
                    </a:srgbClr>
                  </a:outerShdw>
                </a:effectLst>
              </a:rPr>
              <a:t>In order to protect the broker interests The Federation of National Associations of Ship Brokers and Agents (FONASBA) published an international brokers commission contract which was recommended by BIMCO.</a:t>
            </a:r>
          </a:p>
          <a:p>
            <a:pPr marL="182880" indent="-182880" algn="just" eaLnBrk="1" fontAlgn="auto" hangingPunct="1">
              <a:spcAft>
                <a:spcPts val="0"/>
              </a:spcAft>
              <a:buFont typeface="Wingdings" panose="05000000000000000000" pitchFamily="2" charset="2"/>
              <a:buNone/>
              <a:defRPr/>
            </a:pPr>
            <a:r>
              <a:rPr lang="en-US" altLang="zh-CN" sz="2000" dirty="0">
                <a:effectLst>
                  <a:outerShdw blurRad="38100" dist="38100" dir="2700000" algn="tl">
                    <a:srgbClr val="000000">
                      <a:alpha val="43137"/>
                    </a:srgbClr>
                  </a:outerShdw>
                </a:effectLst>
                <a:cs typeface="Times New Roman" panose="02020603050405020304" pitchFamily="18" charset="0"/>
              </a:rPr>
              <a:t>NOW IT IS HEREBY AGREED AS FOLLOWS:</a:t>
            </a:r>
          </a:p>
          <a:p>
            <a:pPr marL="182880" indent="-182880" algn="just" eaLnBrk="1" fontAlgn="auto" hangingPunct="1">
              <a:spcAft>
                <a:spcPts val="0"/>
              </a:spcAft>
              <a:buFont typeface="Wingdings" panose="05000000000000000000" pitchFamily="2" charset="2"/>
              <a:buNone/>
              <a:defRPr/>
            </a:pPr>
            <a:r>
              <a:rPr lang="en-US" altLang="zh-CN" sz="2000" dirty="0">
                <a:effectLst>
                  <a:outerShdw blurRad="38100" dist="38100" dir="2700000" algn="tl">
                    <a:srgbClr val="000000">
                      <a:alpha val="43137"/>
                    </a:srgbClr>
                  </a:outerShdw>
                </a:effectLst>
                <a:cs typeface="Times New Roman" panose="02020603050405020304" pitchFamily="18" charset="0"/>
              </a:rPr>
              <a:t>1. The Owner shall pay commission to or otherwise remunerate the Broker:</a:t>
            </a:r>
          </a:p>
          <a:p>
            <a:pPr marL="182880" indent="-182880" algn="just" eaLnBrk="1" fontAlgn="auto" hangingPunct="1">
              <a:spcAft>
                <a:spcPts val="0"/>
              </a:spcAft>
              <a:buFont typeface="Wingdings" panose="05000000000000000000" pitchFamily="2" charset="2"/>
              <a:buNone/>
              <a:defRPr/>
            </a:pPr>
            <a:r>
              <a:rPr lang="en-US" altLang="zh-CN" sz="2000" dirty="0">
                <a:effectLst>
                  <a:outerShdw blurRad="38100" dist="38100" dir="2700000" algn="tl">
                    <a:srgbClr val="000000">
                      <a:alpha val="43137"/>
                    </a:srgbClr>
                  </a:outerShdw>
                </a:effectLst>
                <a:cs typeface="Times New Roman" panose="02020603050405020304" pitchFamily="18" charset="0"/>
              </a:rPr>
              <a:t>(Delete as appropriate)</a:t>
            </a:r>
          </a:p>
          <a:p>
            <a:pPr marL="182880" indent="-182880" algn="just" eaLnBrk="1" fontAlgn="auto" hangingPunct="1">
              <a:spcAft>
                <a:spcPts val="0"/>
              </a:spcAft>
              <a:buFont typeface="Wingdings" panose="05000000000000000000" pitchFamily="2" charset="2"/>
              <a:buNone/>
              <a:defRPr/>
            </a:pPr>
            <a:r>
              <a:rPr lang="en-US" altLang="zh-CN" sz="2000" dirty="0">
                <a:effectLst>
                  <a:outerShdw blurRad="38100" dist="38100" dir="2700000" algn="tl">
                    <a:srgbClr val="000000">
                      <a:alpha val="43137"/>
                    </a:srgbClr>
                  </a:outerShdw>
                </a:effectLst>
                <a:cs typeface="Times New Roman" panose="02020603050405020304" pitchFamily="18" charset="0"/>
              </a:rPr>
              <a:t>(a) In accordance with the relevant provisions of the Charter Party.</a:t>
            </a:r>
          </a:p>
          <a:p>
            <a:pPr marL="182880" indent="-182880" algn="just" eaLnBrk="1" fontAlgn="auto" hangingPunct="1">
              <a:spcAft>
                <a:spcPts val="0"/>
              </a:spcAft>
              <a:buFont typeface="Wingdings" panose="05000000000000000000" pitchFamily="2" charset="2"/>
              <a:buNone/>
              <a:defRPr/>
            </a:pPr>
            <a:r>
              <a:rPr lang="en-US" altLang="zh-CN" sz="2000" dirty="0">
                <a:effectLst>
                  <a:outerShdw blurRad="38100" dist="38100" dir="2700000" algn="tl">
                    <a:srgbClr val="000000">
                      <a:alpha val="43137"/>
                    </a:srgbClr>
                  </a:outerShdw>
                </a:effectLst>
                <a:cs typeface="Times New Roman" panose="02020603050405020304" pitchFamily="18" charset="0"/>
              </a:rPr>
              <a:t>(b) As follows_________________________________________</a:t>
            </a:r>
          </a:p>
          <a:p>
            <a:pPr marL="182880" indent="-182880" algn="just" eaLnBrk="1" fontAlgn="auto" hangingPunct="1">
              <a:spcAft>
                <a:spcPts val="0"/>
              </a:spcAft>
              <a:buFont typeface="Wingdings" panose="05000000000000000000" pitchFamily="2" charset="2"/>
              <a:buNone/>
              <a:defRPr/>
            </a:pPr>
            <a:r>
              <a:rPr lang="en-US" altLang="zh-CN" sz="2000" dirty="0">
                <a:effectLst>
                  <a:outerShdw blurRad="38100" dist="38100" dir="2700000" algn="tl">
                    <a:srgbClr val="000000">
                      <a:alpha val="43137"/>
                    </a:srgbClr>
                  </a:outerShdw>
                </a:effectLst>
                <a:cs typeface="Times New Roman" panose="02020603050405020304" pitchFamily="18" charset="0"/>
              </a:rPr>
              <a:t>2. Any dispute arising out of this Contract shall be referred to Arbitration at _____________________and shall be subject to the law and procedures applicable there.</a:t>
            </a:r>
          </a:p>
          <a:p>
            <a:pPr marL="182880" indent="-182880" algn="ctr" eaLnBrk="1" fontAlgn="auto" hangingPunct="1">
              <a:spcAft>
                <a:spcPts val="0"/>
              </a:spcAft>
              <a:buFont typeface="Wingdings" panose="05000000000000000000" pitchFamily="2" charset="2"/>
              <a:buNone/>
              <a:defRPr/>
            </a:pPr>
            <a:r>
              <a:rPr lang="en-US" altLang="zh-CN" sz="2000" dirty="0">
                <a:effectLst>
                  <a:outerShdw blurRad="38100" dist="38100" dir="2700000" algn="tl">
                    <a:srgbClr val="000000">
                      <a:alpha val="43137"/>
                    </a:srgbClr>
                  </a:outerShdw>
                </a:effectLst>
                <a:cs typeface="Times New Roman" panose="02020603050405020304" pitchFamily="18" charset="0"/>
              </a:rPr>
              <a:t>For and on behalf of                     For and on behalf of</a:t>
            </a:r>
          </a:p>
          <a:p>
            <a:pPr marL="182880" indent="-182880" algn="ctr" eaLnBrk="1" fontAlgn="auto" hangingPunct="1">
              <a:spcAft>
                <a:spcPts val="0"/>
              </a:spcAft>
              <a:buFont typeface="Wingdings" panose="05000000000000000000" pitchFamily="2" charset="2"/>
              <a:buNone/>
              <a:defRPr/>
            </a:pPr>
            <a:r>
              <a:rPr lang="en-US" altLang="zh-CN" sz="2000" dirty="0">
                <a:effectLst>
                  <a:outerShdw blurRad="38100" dist="38100" dir="2700000" algn="tl">
                    <a:srgbClr val="000000">
                      <a:alpha val="43137"/>
                    </a:srgbClr>
                  </a:outerShdw>
                </a:effectLst>
                <a:cs typeface="Times New Roman" panose="02020603050405020304" pitchFamily="18" charset="0"/>
              </a:rPr>
              <a:t>(Owner)                                           (Broker)</a:t>
            </a:r>
          </a:p>
          <a:p>
            <a:pPr marL="182880" indent="-182880" eaLnBrk="1" fontAlgn="auto" hangingPunct="1">
              <a:spcAft>
                <a:spcPts val="0"/>
              </a:spcAft>
              <a:buFont typeface="Wingdings" panose="05000000000000000000" pitchFamily="2" charset="2"/>
              <a:buNone/>
              <a:defRPr/>
            </a:pPr>
            <a:r>
              <a:rPr lang="en-US" altLang="zh-CN" sz="2000" dirty="0"/>
              <a:t> </a:t>
            </a:r>
            <a:endParaRPr lang="zh-CN" altLang="en-US" sz="2000" dirty="0"/>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INTERNATIONAL BROKERS COMISSION CONTRACT</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AEA6FA43-0118-4B94-804D-1F96E06F9BC2}"/>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66048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sp>
        <p:nvSpPr>
          <p:cNvPr id="2" name="Título 1"/>
          <p:cNvSpPr>
            <a:spLocks noGrp="1"/>
          </p:cNvSpPr>
          <p:nvPr>
            <p:ph type="title"/>
          </p:nvPr>
        </p:nvSpPr>
        <p:spPr>
          <a:xfrm>
            <a:off x="0" y="1123838"/>
            <a:ext cx="2526889" cy="4601183"/>
          </a:xfrm>
        </p:spPr>
        <p:txBody>
          <a:bodyPr>
            <a:normAutofit/>
          </a:bodyPr>
          <a:lstStyle/>
          <a:p>
            <a:pPr algn="ctr"/>
            <a:br>
              <a:rPr lang="en-US" sz="2800" b="1" dirty="0"/>
            </a:br>
            <a:r>
              <a:rPr lang="en-US" sz="4800" b="1" dirty="0">
                <a:effectLst>
                  <a:outerShdw blurRad="38100" dist="38100" dir="2700000" algn="tl">
                    <a:srgbClr val="000000">
                      <a:alpha val="43137"/>
                    </a:srgbClr>
                  </a:outerShdw>
                </a:effectLst>
              </a:rPr>
              <a:t>INDEX</a:t>
            </a:r>
            <a:endParaRPr lang="es-MX" sz="4800" b="1" dirty="0">
              <a:effectLst>
                <a:outerShdw blurRad="38100" dist="38100" dir="2700000" algn="tl">
                  <a:srgbClr val="000000">
                    <a:alpha val="43137"/>
                  </a:srgbClr>
                </a:outerShdw>
              </a:effectLst>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62" y="302784"/>
            <a:ext cx="2583012" cy="2758916"/>
          </a:xfrm>
          <a:prstGeom prst="rect">
            <a:avLst/>
          </a:prstGeom>
          <a:ln>
            <a:noFill/>
          </a:ln>
          <a:effectLst>
            <a:outerShdw blurRad="292100" dist="139700" dir="2700000" algn="tl" rotWithShape="0">
              <a:srgbClr val="333333">
                <a:alpha val="65000"/>
              </a:srgbClr>
            </a:outerShdw>
          </a:effectLst>
        </p:spPr>
      </p:pic>
      <p:pic>
        <p:nvPicPr>
          <p:cNvPr id="8" name="Imagen 7">
            <a:hlinkClick r:id="rId5" action="ppaction://hlinksldjump"/>
            <a:extLst>
              <a:ext uri="{FF2B5EF4-FFF2-40B4-BE49-F238E27FC236}">
                <a16:creationId xmlns:a16="http://schemas.microsoft.com/office/drawing/2014/main" id="{88779DA8-7DCB-4876-9C4F-904145171C83}"/>
              </a:ext>
            </a:extLst>
          </p:cNvPr>
          <p:cNvPicPr>
            <a:picLocks noChangeAspect="1"/>
          </p:cNvPicPr>
          <p:nvPr/>
        </p:nvPicPr>
        <p:blipFill>
          <a:blip r:embed="rId6"/>
          <a:stretch>
            <a:fillRect/>
          </a:stretch>
        </p:blipFill>
        <p:spPr>
          <a:xfrm>
            <a:off x="4148304" y="232727"/>
            <a:ext cx="554784" cy="554784"/>
          </a:xfrm>
          <a:prstGeom prst="rect">
            <a:avLst/>
          </a:prstGeom>
        </p:spPr>
      </p:pic>
      <p:pic>
        <p:nvPicPr>
          <p:cNvPr id="9" name="Imagen 8">
            <a:hlinkClick r:id="rId5" action="ppaction://hlinksldjump"/>
            <a:extLst>
              <a:ext uri="{FF2B5EF4-FFF2-40B4-BE49-F238E27FC236}">
                <a16:creationId xmlns:a16="http://schemas.microsoft.com/office/drawing/2014/main" id="{EF3803CA-F0C1-4E64-91D0-A9B61040C9C6}"/>
              </a:ext>
            </a:extLst>
          </p:cNvPr>
          <p:cNvPicPr>
            <a:picLocks noChangeAspect="1"/>
          </p:cNvPicPr>
          <p:nvPr/>
        </p:nvPicPr>
        <p:blipFill>
          <a:blip r:embed="rId6"/>
          <a:stretch>
            <a:fillRect/>
          </a:stretch>
        </p:blipFill>
        <p:spPr>
          <a:xfrm>
            <a:off x="986052" y="6132813"/>
            <a:ext cx="554784" cy="554784"/>
          </a:xfrm>
          <a:prstGeom prst="rect">
            <a:avLst/>
          </a:prstGeom>
        </p:spPr>
      </p:pic>
      <p:sp>
        <p:nvSpPr>
          <p:cNvPr id="10" name="6 CuadroTexto">
            <a:extLst>
              <a:ext uri="{FF2B5EF4-FFF2-40B4-BE49-F238E27FC236}">
                <a16:creationId xmlns:a16="http://schemas.microsoft.com/office/drawing/2014/main" id="{97FFF34A-613F-4F9E-A975-4BE1CFC20B17}"/>
              </a:ext>
            </a:extLst>
          </p:cNvPr>
          <p:cNvSpPr txBox="1"/>
          <p:nvPr/>
        </p:nvSpPr>
        <p:spPr>
          <a:xfrm>
            <a:off x="4745908" y="364763"/>
            <a:ext cx="1039195" cy="369332"/>
          </a:xfrm>
          <a:prstGeom prst="rect">
            <a:avLst/>
          </a:prstGeom>
          <a:noFill/>
        </p:spPr>
        <p:txBody>
          <a:bodyPr wrap="none" rtlCol="0">
            <a:spAutoFit/>
          </a:bodyPr>
          <a:lstStyle/>
          <a:p>
            <a:r>
              <a:rPr lang="es-MX" b="1" dirty="0"/>
              <a:t>I N D E X</a:t>
            </a:r>
          </a:p>
        </p:txBody>
      </p:sp>
      <p:sp>
        <p:nvSpPr>
          <p:cNvPr id="14" name="7 CuadroTexto">
            <a:extLst>
              <a:ext uri="{FF2B5EF4-FFF2-40B4-BE49-F238E27FC236}">
                <a16:creationId xmlns:a16="http://schemas.microsoft.com/office/drawing/2014/main" id="{099DB7F1-C687-4CB2-AAAB-984A75D280D4}"/>
              </a:ext>
            </a:extLst>
          </p:cNvPr>
          <p:cNvSpPr txBox="1"/>
          <p:nvPr/>
        </p:nvSpPr>
        <p:spPr>
          <a:xfrm>
            <a:off x="2840331" y="963980"/>
            <a:ext cx="5889543"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Arial" pitchFamily="34" charset="0"/>
                <a:cs typeface="Arial" pitchFamily="34" charset="0"/>
                <a:hlinkClick r:id="rId7" action="ppaction://hlinksldjump"/>
              </a:rPr>
              <a:t>PRINCIPLES OF INTERPRETATION OF CHARTER PARTY</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8" action="ppaction://hlinksldjump"/>
              </a:rPr>
              <a:t>CHARTER MARKET</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9" action="ppaction://hlinksldjump"/>
              </a:rPr>
              <a:t>CHARACTERISTICS OF THE CHARTER MARKET</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0" action="ppaction://hlinksldjump"/>
              </a:rPr>
              <a:t>INFLUENCE FACTORS OF THE CHARTER MARKET</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1" action="ppaction://hlinksldjump"/>
              </a:rPr>
              <a:t>CLASSIFICATIONS OF THE CHARTER MARKET</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2" action="ppaction://hlinksldjump"/>
              </a:rPr>
              <a:t>COMPARISON OF LINER AND CHARTERED SHIPPING</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3" action="ppaction://hlinksldjump"/>
              </a:rPr>
              <a:t>LINER SERVICE</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4" action="ppaction://hlinksldjump"/>
              </a:rPr>
              <a:t>CHARTERING AND LINER </a:t>
            </a:r>
            <a:endParaRPr lang="en-US" sz="1400" dirty="0">
              <a:latin typeface="Arial" pitchFamily="34" charset="0"/>
              <a:cs typeface="Arial" pitchFamily="34" charset="0"/>
            </a:endParaRPr>
          </a:p>
          <a:p>
            <a:pPr marL="285750" indent="-285750">
              <a:buFont typeface="Arial" panose="020B0604020202020204" pitchFamily="34" charset="0"/>
              <a:buChar char="•"/>
            </a:pPr>
            <a:r>
              <a:rPr lang="en-US" sz="1400" dirty="0">
                <a:latin typeface="Arial" pitchFamily="34" charset="0"/>
                <a:cs typeface="Arial" pitchFamily="34" charset="0"/>
                <a:hlinkClick r:id="rId15" action="ppaction://hlinksldjump"/>
              </a:rPr>
              <a:t>ASSOCIATED SHIPPING ORGANIZATIONS </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724709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0" y="2011363"/>
            <a:ext cx="9144000" cy="4618037"/>
          </a:xfrm>
        </p:spPr>
        <p:txBody>
          <a:bodyPr rtlCol="0">
            <a:normAutofit/>
          </a:bodyPr>
          <a:lstStyle/>
          <a:p>
            <a:pPr marL="0" indent="0" eaLnBrk="1" fontAlgn="auto" hangingPunct="1">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华文新魏"/>
              </a:rPr>
              <a:t>Description of the Vessels</a:t>
            </a:r>
          </a:p>
          <a:p>
            <a:pPr marL="0" indent="0"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   Dimensions</a:t>
            </a:r>
          </a:p>
          <a:p>
            <a:pPr marL="0" indent="0"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 Tonnages</a:t>
            </a:r>
          </a:p>
          <a:p>
            <a:pPr marL="0" indent="0"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 Cubic capacity</a:t>
            </a:r>
          </a:p>
          <a:p>
            <a:pPr marL="0" indent="0"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 Classification</a:t>
            </a:r>
          </a:p>
          <a:p>
            <a:pPr marL="0" indent="0"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 Nationality</a:t>
            </a:r>
          </a:p>
          <a:p>
            <a:pPr marL="0" indent="0"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 Types of ships</a:t>
            </a:r>
          </a:p>
          <a:p>
            <a:pPr marL="0" indent="0" eaLnBrk="1" fontAlgn="auto" hangingPunct="1">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华文新魏"/>
              </a:rPr>
              <a:t>Description of the Cargoes</a:t>
            </a:r>
          </a:p>
          <a:p>
            <a:pPr marL="182880" indent="-182880"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   Commodities traded by sea, Bulk cargo , General cargo </a:t>
            </a:r>
            <a:endParaRPr lang="zh-CN" altLang="en-US" sz="2400" dirty="0">
              <a:effectLst>
                <a:outerShdw blurRad="38100" dist="38100" dir="2700000" algn="tl">
                  <a:srgbClr val="000000">
                    <a:alpha val="43137"/>
                  </a:srgbClr>
                </a:outerShdw>
              </a:effectLst>
              <a:cs typeface="华文新魏"/>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DESCRIPTION OF THE VESSELS AND CARGOE</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346C6313-33F1-4A2D-9E48-BD9669AE4118}"/>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31592329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0" y="2017713"/>
            <a:ext cx="9144000" cy="4459287"/>
          </a:xfrm>
        </p:spPr>
        <p:txBody>
          <a:bodyPr rtlCol="0">
            <a:normAutofit/>
          </a:bodyPr>
          <a:lstStyle/>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Description of the vessel is one of the most important items in a charter party. The need for the description of the vessel in the charter party very much depends on the circumstances. The type of cargo and the intended ports and sea-ways especially determine what details about the vessel must be mentioned during the negotiations and in the charter party.</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 Normally the vessel’s name, dimensions, year of build, flag of nationality, deadweight, gross and net tonnage, cargo capacity, number of hatches, type of hatch covering and length and breadth of hatch openings, and sometime the speed and bunker consumption (time chartering and bareboat chartering) are stated in the charter party. </a:t>
            </a:r>
          </a:p>
          <a:p>
            <a:pPr marL="182880" indent="-182880" eaLnBrk="1" fontAlgn="auto" hangingPunct="1">
              <a:spcAft>
                <a:spcPts val="0"/>
              </a:spcAft>
              <a:buFont typeface="Wingdings 3" charset="2"/>
              <a:buChar char=""/>
              <a:defRPr/>
            </a:pPr>
            <a:endParaRPr lang="zh-CN" altLang="en-US" sz="2400" dirty="0">
              <a:solidFill>
                <a:srgbClr val="A8522C"/>
              </a:solidFill>
              <a:latin typeface="Times New Roman" panose="02020603050405020304" pitchFamily="18" charset="0"/>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DESCRIPTION OF THE VESSELS</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F423CA70-3CE1-4C60-8EEB-113B85AD6D5D}"/>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875159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0" y="1905000"/>
            <a:ext cx="9144000" cy="4953000"/>
          </a:xfrm>
        </p:spPr>
        <p:txBody>
          <a:bodyPr rtlCol="0">
            <a:normAutofit lnSpcReduction="10000"/>
          </a:bodyPr>
          <a:lstStyle/>
          <a:p>
            <a:pPr marL="182880" indent="-182880"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For chartering purpose, we need to know the size and dimensions of ships. The most important dimensions of vessel are vessel’s length, beam, and draft. </a:t>
            </a:r>
          </a:p>
          <a:p>
            <a:pPr marL="182880" indent="-182880"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Vessel’s length is, as the name suggests, the length of the vessel measured from the extremes fore and aft, which be expressed in terms of LOA (Length Overall). </a:t>
            </a:r>
          </a:p>
          <a:p>
            <a:pPr marL="182880" indent="-182880"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Vessel’s beam is the breadth of the ship measured at the widest part of the hull, which be expressed in terms of BM (Breadth Molded). </a:t>
            </a:r>
          </a:p>
          <a:p>
            <a:pPr marL="182880" indent="-182880"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Vessel’s draft is the distance from the waterline to the bottom of the keel. For chartering purposes it is usual to refer to the draft of the vessel when loaded to her maximum summer deadweight. The draft will determine whether a ship can get into a particular port, or transit a particular channel. The draught, of course, will vary with the amount of cargo, fuel </a:t>
            </a:r>
            <a:r>
              <a:rPr lang="en-US" altLang="zh-CN" sz="2400" dirty="0" err="1">
                <a:effectLst>
                  <a:outerShdw blurRad="38100" dist="38100" dir="2700000" algn="tl">
                    <a:srgbClr val="000000">
                      <a:alpha val="43137"/>
                    </a:srgbClr>
                  </a:outerShdw>
                </a:effectLst>
              </a:rPr>
              <a:t>etc</a:t>
            </a:r>
            <a:r>
              <a:rPr lang="en-US" altLang="zh-CN" sz="2400" dirty="0">
                <a:effectLst>
                  <a:outerShdw blurRad="38100" dist="38100" dir="2700000" algn="tl">
                    <a:srgbClr val="000000">
                      <a:alpha val="43137"/>
                    </a:srgbClr>
                  </a:outerShdw>
                </a:effectLst>
              </a:rPr>
              <a:t>, aboard at any one time. </a:t>
            </a:r>
            <a:endParaRPr lang="zh-CN" altLang="en-US" sz="2400" dirty="0">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VESSEL’S DIMENSIONS</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CF315168-DD7C-422F-B9EA-E7449E7E4B70}"/>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35057884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0" y="2011363"/>
            <a:ext cx="9144000" cy="4206875"/>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specification of the vessel’s tonnage is important, and it can be described in several ways such as the deadweight (DWT), summer deadweight (SDWT), deadweight all told (DWAT) and deadweight cargo capacity (DWCC). Gross Tonnage (GT), Net Tonnage (NT).</a:t>
            </a:r>
          </a:p>
          <a:p>
            <a:pPr marL="182880" indent="-182880" eaLnBrk="1" fontAlgn="auto" hangingPunct="1">
              <a:defRPr/>
            </a:pPr>
            <a:endParaRPr lang="zh-CN" altLang="en-US" dirty="0">
              <a:cs typeface="Times New Roman" panose="02020603050405020304" pitchFamily="18" charset="0"/>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VESSEL’S TONNAGES</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0F791739-2E5D-49FA-9A64-7214240AC32A}"/>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3441237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0" y="2017713"/>
            <a:ext cx="9144000" cy="4611687"/>
          </a:xfrm>
        </p:spPr>
        <p:txBody>
          <a:bodyPr rtlCol="0">
            <a:normAutofit/>
          </a:bodyPr>
          <a:lstStyle/>
          <a:p>
            <a:pPr marL="182880" indent="-182880"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The vessel’s cubic capacity is usually stated both in grain capacity and in bale capacity. The grain capacity, which is always bigger than the bale capacity, measured in either cubic feet or cubic meters. It is the total volume of cargo space contained inside the hull including also those parts of the cargo holds that can be filled out with floating cargo, such as grain, phosphates, etc. </a:t>
            </a:r>
          </a:p>
          <a:p>
            <a:pPr marL="182880" indent="-182880"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The bale capacity is the volume of a vessels holds to carry packaged dry cargo such as bales, pallets, boxes, cartons etc. The bale capacity is therefore the grain capacity less any space unusable for such cargoes. The vessel’s cubic capacity is very important figures for the vessel loaded light cargoes. </a:t>
            </a:r>
            <a:endParaRPr lang="zh-CN" altLang="en-US" sz="2400" dirty="0">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VESSEL’S CUBIC CAPACITY</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4E84A1D3-C1AD-4F62-B4BC-9340C54361B7}"/>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29398066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0" y="2011363"/>
            <a:ext cx="9144000" cy="4206875"/>
          </a:xfrm>
        </p:spPr>
        <p:txBody>
          <a:bodyPr/>
          <a:lstStyle/>
          <a:p>
            <a:pPr eaLnBrk="1" hangingPunct="1">
              <a:buFont typeface="Wingdings" panose="05000000000000000000" pitchFamily="2" charset="2"/>
              <a:buChar char="§"/>
            </a:pPr>
            <a:r>
              <a:rPr lang="en-US" altLang="zh-CN" sz="2400">
                <a:cs typeface="华文新魏"/>
              </a:rPr>
              <a:t>Classification of vessel in the charter party is applied to ensure the seaworthiness of the carrying vessel, because classification of a vessel could serve as the index indicating the technology condition of the vessel recognized by relative departments of inspection e.g. ship’s classification societies. </a:t>
            </a:r>
            <a:endParaRPr lang="zh-CN" altLang="en-US" sz="2400">
              <a:cs typeface="华文新魏"/>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CLASSIFICATION OF VESSEL</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BE3F95A2-9CF1-484A-9B95-FC097825B2E3}"/>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40774401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0" y="2057400"/>
            <a:ext cx="9144000" cy="4724400"/>
          </a:xfrm>
        </p:spPr>
        <p:txBody>
          <a:bodyPr rtlCol="0">
            <a:normAutofit/>
          </a:bodyPr>
          <a:lstStyle/>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nationality of a vessel is demonstrated through its flag hoisting. It represents the relation between the vessel and the flag state.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All ships must be registered to one of the nations of the world in order that responsibility for violations of international law and convention may be assigned. These ships then fall under the jurisdiction of their nation of registry. Shipping concerns adopted the practice of shopping around for nations that would give them the best deal on taxes, wages, and legal restrictions.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They "conveniently" register their ships with these countries which include Liberia, Panama, Honduras, the Bahamas, and operate ships under a convenient flag. </a:t>
            </a:r>
            <a:r>
              <a:rPr lang="en-US" altLang="zh-CN" sz="2400" b="1" dirty="0">
                <a:effectLst>
                  <a:outerShdw blurRad="38100" dist="38100" dir="2700000" algn="tl">
                    <a:srgbClr val="000000">
                      <a:alpha val="43137"/>
                    </a:srgbClr>
                  </a:outerShdw>
                </a:effectLst>
                <a:cs typeface="Times New Roman" panose="02020603050405020304" pitchFamily="18" charset="0"/>
              </a:rPr>
              <a:t> </a:t>
            </a:r>
            <a:endParaRPr lang="zh-CN" altLang="en-US" sz="2400" dirty="0">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VESSEL’S NATIONALITY</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A5BB1E65-6D0A-4FD1-8E2C-5E90CAF3531A}"/>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31957978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0" y="2011363"/>
            <a:ext cx="9144000" cy="4206875"/>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Dry Bulk Carrier  (</a:t>
            </a:r>
            <a:r>
              <a:rPr lang="en-US" altLang="zh-CN" sz="2400" dirty="0" err="1">
                <a:effectLst>
                  <a:outerShdw blurRad="38100" dist="38100" dir="2700000" algn="tl">
                    <a:srgbClr val="000000">
                      <a:alpha val="43137"/>
                    </a:srgbClr>
                  </a:outerShdw>
                </a:effectLst>
                <a:cs typeface="华文新魏"/>
              </a:rPr>
              <a:t>Capesize</a:t>
            </a:r>
            <a:r>
              <a:rPr lang="en-US" altLang="zh-CN" sz="2400" dirty="0">
                <a:effectLst>
                  <a:outerShdw blurRad="38100" dist="38100" dir="2700000" algn="tl">
                    <a:srgbClr val="000000">
                      <a:alpha val="43137"/>
                    </a:srgbClr>
                  </a:outerShdw>
                </a:effectLst>
                <a:cs typeface="华文新魏"/>
              </a:rPr>
              <a:t>, </a:t>
            </a:r>
            <a:r>
              <a:rPr lang="en-US" altLang="zh-CN" sz="2400" dirty="0" err="1">
                <a:effectLst>
                  <a:outerShdw blurRad="38100" dist="38100" dir="2700000" algn="tl">
                    <a:srgbClr val="000000">
                      <a:alpha val="43137"/>
                    </a:srgbClr>
                  </a:outerShdw>
                </a:effectLst>
                <a:cs typeface="华文新魏"/>
              </a:rPr>
              <a:t>Panamax</a:t>
            </a:r>
            <a:r>
              <a:rPr lang="en-US" altLang="zh-CN" sz="2400" dirty="0">
                <a:effectLst>
                  <a:outerShdw blurRad="38100" dist="38100" dir="2700000" algn="tl">
                    <a:srgbClr val="000000">
                      <a:alpha val="43137"/>
                    </a:srgbClr>
                  </a:outerShdw>
                </a:effectLst>
                <a:cs typeface="华文新魏"/>
              </a:rPr>
              <a:t>, </a:t>
            </a:r>
            <a:r>
              <a:rPr lang="en-US" altLang="zh-CN" sz="2400" dirty="0" err="1">
                <a:effectLst>
                  <a:outerShdw blurRad="38100" dist="38100" dir="2700000" algn="tl">
                    <a:srgbClr val="000000">
                      <a:alpha val="43137"/>
                    </a:srgbClr>
                  </a:outerShdw>
                </a:effectLst>
                <a:cs typeface="华文新魏"/>
              </a:rPr>
              <a:t>Handymax</a:t>
            </a:r>
            <a:r>
              <a:rPr lang="en-US" altLang="zh-CN" sz="2400" dirty="0">
                <a:effectLst>
                  <a:outerShdw blurRad="38100" dist="38100" dir="2700000" algn="tl">
                    <a:srgbClr val="000000">
                      <a:alpha val="43137"/>
                    </a:srgbClr>
                  </a:outerShdw>
                </a:effectLst>
                <a:cs typeface="华文新魏"/>
              </a:rPr>
              <a:t>, </a:t>
            </a:r>
            <a:r>
              <a:rPr lang="en-US" altLang="zh-CN" sz="2400" dirty="0" err="1">
                <a:effectLst>
                  <a:outerShdw blurRad="38100" dist="38100" dir="2700000" algn="tl">
                    <a:srgbClr val="000000">
                      <a:alpha val="43137"/>
                    </a:srgbClr>
                  </a:outerShdw>
                </a:effectLst>
                <a:cs typeface="华文新魏"/>
              </a:rPr>
              <a:t>Handysize</a:t>
            </a:r>
            <a:r>
              <a:rPr lang="en-US" altLang="zh-CN" sz="2400" dirty="0">
                <a:effectLst>
                  <a:outerShdw blurRad="38100" dist="38100" dir="2700000" algn="tl">
                    <a:srgbClr val="000000">
                      <a:alpha val="43137"/>
                    </a:srgbClr>
                  </a:outerShdw>
                </a:effectLst>
                <a:cs typeface="华文新魏"/>
              </a:rPr>
              <a:t>)</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General Cargo Ship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Tanker (VLCC, ULCC)</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Container Ship (TEU)</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Other Ships </a:t>
            </a:r>
            <a:endParaRPr lang="zh-CN" altLang="en-US" sz="2400" dirty="0">
              <a:effectLst>
                <a:outerShdw blurRad="38100" dist="38100" dir="2700000" algn="tl">
                  <a:srgbClr val="000000">
                    <a:alpha val="43137"/>
                  </a:srgbClr>
                </a:outerShdw>
              </a:effectLst>
              <a:cs typeface="华文新魏"/>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TYPE OF VESSELS</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86107ED6-94B8-4E78-B1A5-8FADBE1DFF29}"/>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2292570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p:txBody>
          <a:bodyPr/>
          <a:lstStyle/>
          <a:p>
            <a:pPr eaLnBrk="1" fontAlgn="auto" hangingPunct="1">
              <a:spcAft>
                <a:spcPts val="0"/>
              </a:spcAft>
              <a:defRPr/>
            </a:pPr>
            <a:endParaRPr lang="en-US" altLang="zh-CN" sz="3200">
              <a:solidFill>
                <a:schemeClr val="hlink"/>
              </a:solidFill>
              <a:latin typeface="Times New Roman" panose="02020603050405020304" pitchFamily="18" charset="0"/>
              <a:cs typeface="方正姚体"/>
            </a:endParaRPr>
          </a:p>
        </p:txBody>
      </p:sp>
      <p:pic>
        <p:nvPicPr>
          <p:cNvPr id="61443"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00538" y="0"/>
            <a:ext cx="13444538" cy="6858000"/>
          </a:xfrm>
        </p:spPr>
      </p:pic>
      <p:pic>
        <p:nvPicPr>
          <p:cNvPr id="4" name="Imagen 3">
            <a:hlinkClick r:id="rId3" action="ppaction://hlinksldjump"/>
            <a:extLst>
              <a:ext uri="{FF2B5EF4-FFF2-40B4-BE49-F238E27FC236}">
                <a16:creationId xmlns:a16="http://schemas.microsoft.com/office/drawing/2014/main" id="{FD8F33DE-4D70-4A76-A37E-1A22B44CED69}"/>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16814543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588" y="0"/>
            <a:ext cx="96535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hlinkClick r:id="rId3" action="ppaction://hlinksldjump"/>
            <a:extLst>
              <a:ext uri="{FF2B5EF4-FFF2-40B4-BE49-F238E27FC236}">
                <a16:creationId xmlns:a16="http://schemas.microsoft.com/office/drawing/2014/main" id="{FBC5A298-275F-4D6B-84CA-D4BDADD4BC9C}"/>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294982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2023" y="1143000"/>
            <a:ext cx="2430596" cy="2194560"/>
          </a:xfrm>
        </p:spPr>
        <p:txBody>
          <a:bodyPr>
            <a:normAutofit/>
          </a:bodyPr>
          <a:lstStyle/>
          <a:p>
            <a:r>
              <a:rPr lang="es-MX" dirty="0"/>
              <a:t>V.</a:t>
            </a:r>
            <a:br>
              <a:rPr lang="es-MX" dirty="0"/>
            </a:br>
            <a:r>
              <a:rPr lang="es-MX" dirty="0"/>
              <a:t>CHARTTERING</a:t>
            </a:r>
          </a:p>
        </p:txBody>
      </p:sp>
      <p:pic>
        <p:nvPicPr>
          <p:cNvPr id="3" name="Marcador de posición de imagen 2"/>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3142"/>
          <a:stretch/>
        </p:blipFill>
        <p:spPr>
          <a:xfrm>
            <a:off x="2632668" y="776228"/>
            <a:ext cx="6176397" cy="5313074"/>
          </a:xfrm>
        </p:spPr>
      </p:pic>
      <p:pic>
        <p:nvPicPr>
          <p:cNvPr id="5" name="Imagen 4">
            <a:hlinkClick r:id="rId3" action="ppaction://hlinksldjump"/>
            <a:extLst>
              <a:ext uri="{FF2B5EF4-FFF2-40B4-BE49-F238E27FC236}">
                <a16:creationId xmlns:a16="http://schemas.microsoft.com/office/drawing/2014/main" id="{E78CAA1F-1C60-483B-AEE7-E80F84FD62C3}"/>
              </a:ext>
            </a:extLst>
          </p:cNvPr>
          <p:cNvPicPr>
            <a:picLocks noChangeAspect="1"/>
          </p:cNvPicPr>
          <p:nvPr/>
        </p:nvPicPr>
        <p:blipFill>
          <a:blip r:embed="rId4"/>
          <a:stretch>
            <a:fillRect/>
          </a:stretch>
        </p:blipFill>
        <p:spPr>
          <a:xfrm>
            <a:off x="986052" y="6132813"/>
            <a:ext cx="554784" cy="554784"/>
          </a:xfrm>
          <a:prstGeom prst="rect">
            <a:avLst/>
          </a:prstGeom>
        </p:spPr>
      </p:pic>
    </p:spTree>
    <p:extLst>
      <p:ext uri="{BB962C8B-B14F-4D97-AF65-F5344CB8AC3E}">
        <p14:creationId xmlns:p14="http://schemas.microsoft.com/office/powerpoint/2010/main" val="33614601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fontAlgn="auto" hangingPunct="1">
              <a:spcAft>
                <a:spcPts val="0"/>
              </a:spcAft>
              <a:defRPr/>
            </a:pPr>
            <a:endParaRPr lang="en-US" altLang="zh-CN" sz="3200">
              <a:solidFill>
                <a:schemeClr val="hlink"/>
              </a:solidFill>
              <a:latin typeface="Times New Roman" panose="02020603050405020304" pitchFamily="18" charset="0"/>
              <a:cs typeface="方正姚体"/>
            </a:endParaRPr>
          </a:p>
        </p:txBody>
      </p:sp>
      <p:pic>
        <p:nvPicPr>
          <p:cNvPr id="63491"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350" y="0"/>
            <a:ext cx="10488613" cy="6858000"/>
          </a:xfrm>
        </p:spPr>
      </p:pic>
      <p:pic>
        <p:nvPicPr>
          <p:cNvPr id="4" name="Imagen 3">
            <a:hlinkClick r:id="rId3" action="ppaction://hlinksldjump"/>
            <a:extLst>
              <a:ext uri="{FF2B5EF4-FFF2-40B4-BE49-F238E27FC236}">
                <a16:creationId xmlns:a16="http://schemas.microsoft.com/office/drawing/2014/main" id="{C6DCAC5C-860B-4CBF-B690-958C346871FD}"/>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66194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1044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hlinkClick r:id="rId3" action="ppaction://hlinksldjump"/>
            <a:extLst>
              <a:ext uri="{FF2B5EF4-FFF2-40B4-BE49-F238E27FC236}">
                <a16:creationId xmlns:a16="http://schemas.microsoft.com/office/drawing/2014/main" id="{47325347-7E45-4D7B-AADB-EC661555C5F7}"/>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6448357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36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3"/>
          <p:cNvSpPr>
            <a:spLocks noGrp="1" noChangeArrowheads="1"/>
          </p:cNvSpPr>
          <p:nvPr>
            <p:ph type="title"/>
          </p:nvPr>
        </p:nvSpPr>
        <p:spPr>
          <a:xfrm>
            <a:off x="4343400" y="617538"/>
            <a:ext cx="4600575" cy="1143000"/>
          </a:xfrm>
        </p:spPr>
        <p:txBody>
          <a:bodyPr/>
          <a:lstStyle/>
          <a:p>
            <a:pPr eaLnBrk="1" fontAlgn="auto" hangingPunct="1">
              <a:spcAft>
                <a:spcPts val="0"/>
              </a:spcAft>
              <a:defRPr/>
            </a:pPr>
            <a:r>
              <a:rPr lang="zh-CN" altLang="en-US" sz="3200" b="1">
                <a:solidFill>
                  <a:schemeClr val="hlink"/>
                </a:solidFill>
                <a:latin typeface="Arial Unicode MS" panose="020B0604020202020204" pitchFamily="34" charset="-128"/>
                <a:cs typeface="方正姚体"/>
              </a:rPr>
              <a:t>1504 </a:t>
            </a:r>
            <a:r>
              <a:rPr lang="en-US" altLang="zh-CN" sz="3200" b="1">
                <a:solidFill>
                  <a:schemeClr val="hlink"/>
                </a:solidFill>
                <a:latin typeface="Arial Unicode MS" panose="020B0604020202020204" pitchFamily="34" charset="-128"/>
                <a:cs typeface="方正姚体"/>
              </a:rPr>
              <a:t>ft and 226 ft </a:t>
            </a:r>
            <a:r>
              <a:rPr lang="zh-CN" altLang="en-US" sz="3200" b="1">
                <a:solidFill>
                  <a:schemeClr val="hlink"/>
                </a:solidFill>
                <a:ea typeface="Arial Unicode MS" panose="020B0604020202020204" pitchFamily="34" charset="-128"/>
                <a:cs typeface="Arial Unicode MS" panose="020B0604020202020204" pitchFamily="34" charset="-128"/>
              </a:rPr>
              <a:t>564,763 </a:t>
            </a:r>
            <a:r>
              <a:rPr lang="en-US" altLang="zh-CN" sz="3200" b="1">
                <a:solidFill>
                  <a:schemeClr val="hlink"/>
                </a:solidFill>
                <a:ea typeface="Arial Unicode MS" panose="020B0604020202020204" pitchFamily="34" charset="-128"/>
                <a:cs typeface="Arial Unicode MS" panose="020B0604020202020204" pitchFamily="34" charset="-128"/>
              </a:rPr>
              <a:t>tons  ULCC</a:t>
            </a:r>
          </a:p>
        </p:txBody>
      </p:sp>
      <p:pic>
        <p:nvPicPr>
          <p:cNvPr id="4" name="Imagen 3">
            <a:hlinkClick r:id="rId3" action="ppaction://hlinksldjump"/>
            <a:extLst>
              <a:ext uri="{FF2B5EF4-FFF2-40B4-BE49-F238E27FC236}">
                <a16:creationId xmlns:a16="http://schemas.microsoft.com/office/drawing/2014/main" id="{6BF9BE95-0769-4EB3-8B51-CE602A4E3F24}"/>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35592397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fontAlgn="auto" hangingPunct="1">
              <a:spcAft>
                <a:spcPts val="0"/>
              </a:spcAft>
              <a:defRPr/>
            </a:pPr>
            <a:endParaRPr lang="zh-CN" altLang="en-US">
              <a:cs typeface="方正姚体"/>
            </a:endParaRPr>
          </a:p>
        </p:txBody>
      </p:sp>
      <p:pic>
        <p:nvPicPr>
          <p:cNvPr id="66563" name="Marcador de contenido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774238" cy="6858000"/>
          </a:xfrm>
        </p:spPr>
      </p:pic>
      <p:pic>
        <p:nvPicPr>
          <p:cNvPr id="4" name="Imagen 3">
            <a:hlinkClick r:id="rId3" action="ppaction://hlinksldjump"/>
            <a:extLst>
              <a:ext uri="{FF2B5EF4-FFF2-40B4-BE49-F238E27FC236}">
                <a16:creationId xmlns:a16="http://schemas.microsoft.com/office/drawing/2014/main" id="{E4EA51CE-AF76-4218-A7AD-196623E1F5E9}"/>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2932899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288"/>
            <a:ext cx="10306050" cy="68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hlinkClick r:id="rId3" action="ppaction://hlinksldjump"/>
            <a:extLst>
              <a:ext uri="{FF2B5EF4-FFF2-40B4-BE49-F238E27FC236}">
                <a16:creationId xmlns:a16="http://schemas.microsoft.com/office/drawing/2014/main" id="{95CC1D92-CD89-4E86-B0A6-14E8F0328F5F}"/>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33755057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12261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hlinkClick r:id="rId3" action="ppaction://hlinksldjump"/>
            <a:extLst>
              <a:ext uri="{FF2B5EF4-FFF2-40B4-BE49-F238E27FC236}">
                <a16:creationId xmlns:a16="http://schemas.microsoft.com/office/drawing/2014/main" id="{909CDDE8-62F4-4CF2-82AB-4DE8CF4AFBD0}"/>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38341726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p:txBody>
          <a:bodyPr/>
          <a:lstStyle/>
          <a:p>
            <a:pPr eaLnBrk="1" fontAlgn="auto" hangingPunct="1">
              <a:spcAft>
                <a:spcPts val="0"/>
              </a:spcAft>
              <a:defRPr/>
            </a:pPr>
            <a:endParaRPr lang="zh-CN" altLang="en-US">
              <a:cs typeface="方正姚体"/>
            </a:endParaRPr>
          </a:p>
        </p:txBody>
      </p:sp>
      <p:pic>
        <p:nvPicPr>
          <p:cNvPr id="69635" name="Marcador de contenido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0"/>
            <a:ext cx="10660063" cy="6858000"/>
          </a:xfrm>
        </p:spPr>
      </p:pic>
      <p:pic>
        <p:nvPicPr>
          <p:cNvPr id="4" name="Imagen 3">
            <a:hlinkClick r:id="rId3" action="ppaction://hlinksldjump"/>
            <a:extLst>
              <a:ext uri="{FF2B5EF4-FFF2-40B4-BE49-F238E27FC236}">
                <a16:creationId xmlns:a16="http://schemas.microsoft.com/office/drawing/2014/main" id="{3F90F336-F64D-4B6C-AD9D-5512153DDB00}"/>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42281526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0" y="2017713"/>
            <a:ext cx="9144000" cy="4114800"/>
          </a:xfrm>
        </p:spPr>
        <p:txBody>
          <a:bodyPr rtlCol="0">
            <a:normAutofit/>
          </a:bodyPr>
          <a:lstStyle/>
          <a:p>
            <a:pPr marL="182880" indent="-182880"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The basis of the very existence of maritime transport is the cargo. Over 90% of world trade is carried by the international shipping industry. The maritime transportation industry is fundamental to international trade. Without shipping the import and export of goods on the scale necessary for the modern world would not be possible.</a:t>
            </a:r>
          </a:p>
          <a:p>
            <a:pPr marL="182880" indent="-182880"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 According to the form in which the cargoes are transported, cargoes may be classified bulk cargoes and general cargoes. Further more, the bulk cargo can be classified dry bulk cargoes and wet bulk cargoes. Chartering business mainly deal with this kind of cargoes. </a:t>
            </a:r>
            <a:endParaRPr lang="zh-CN" altLang="en-US" sz="2400" dirty="0">
              <a:effectLst>
                <a:outerShdw blurRad="38100" dist="38100" dir="2700000" algn="tl">
                  <a:srgbClr val="000000">
                    <a:alpha val="43137"/>
                  </a:srgbClr>
                </a:outerShdw>
              </a:effectLst>
              <a:cs typeface="华文新魏"/>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Description of cargo</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C7F7612C-ED4D-4BA7-95A2-DF9B33904ACF}"/>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21501708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2011363"/>
            <a:ext cx="9144000" cy="4206875"/>
          </a:xfrm>
        </p:spPr>
        <p:txBody>
          <a:bodyPr rtlCol="0">
            <a:normAutofit/>
          </a:bodyPr>
          <a:lstStyle/>
          <a:p>
            <a:pPr marL="182880" indent="-182880" algn="just" eaLnBrk="1" fontAlgn="auto" hangingPunct="1">
              <a:buFont typeface="Wingdings" panose="05000000000000000000" pitchFamily="2" charset="2"/>
              <a:buChar char="§"/>
              <a:defRPr/>
            </a:pPr>
            <a:r>
              <a:rPr lang="zh-CN" altLang="en-US" sz="2400" dirty="0">
                <a:effectLst>
                  <a:outerShdw blurRad="38100" dist="38100" dir="2700000" algn="tl">
                    <a:srgbClr val="000000">
                      <a:alpha val="43137"/>
                    </a:srgbClr>
                  </a:outerShdw>
                </a:effectLst>
                <a:cs typeface="Times New Roman" panose="02020603050405020304" pitchFamily="18" charset="0"/>
              </a:rPr>
              <a:t>  </a:t>
            </a:r>
            <a:r>
              <a:rPr lang="en-US" altLang="zh-CN" sz="2400" dirty="0">
                <a:effectLst>
                  <a:outerShdw blurRad="38100" dist="38100" dir="2700000" algn="tl">
                    <a:srgbClr val="000000">
                      <a:alpha val="43137"/>
                    </a:srgbClr>
                  </a:outerShdw>
                </a:effectLst>
                <a:cs typeface="Times New Roman" panose="02020603050405020304" pitchFamily="18" charset="0"/>
              </a:rPr>
              <a:t>Energy Trades</a:t>
            </a:r>
          </a:p>
          <a:p>
            <a:pPr marL="182880" indent="-182880" eaLnBrk="1" fontAlgn="auto" hangingPunct="1">
              <a:buFont typeface="Wingdings" panose="05000000000000000000" pitchFamily="2" charset="2"/>
              <a:buChar char="§"/>
              <a:defRPr/>
            </a:pPr>
            <a:r>
              <a:rPr lang="zh-CN" altLang="en-US" sz="2400" dirty="0">
                <a:effectLst>
                  <a:outerShdw blurRad="38100" dist="38100" dir="2700000" algn="tl">
                    <a:srgbClr val="000000">
                      <a:alpha val="43137"/>
                    </a:srgbClr>
                  </a:outerShdw>
                </a:effectLst>
                <a:cs typeface="Times New Roman" panose="02020603050405020304" pitchFamily="18" charset="0"/>
              </a:rPr>
              <a:t>  </a:t>
            </a:r>
            <a:r>
              <a:rPr lang="en-US" altLang="zh-CN" sz="2400" dirty="0">
                <a:effectLst>
                  <a:outerShdw blurRad="38100" dist="38100" dir="2700000" algn="tl">
                    <a:srgbClr val="000000">
                      <a:alpha val="43137"/>
                    </a:srgbClr>
                  </a:outerShdw>
                </a:effectLst>
                <a:cs typeface="Times New Roman" panose="02020603050405020304" pitchFamily="18" charset="0"/>
              </a:rPr>
              <a:t>Agricultural Trades </a:t>
            </a:r>
          </a:p>
          <a:p>
            <a:pPr marL="182880" indent="-182880" eaLnBrk="1" fontAlgn="auto" hangingPunct="1">
              <a:buFont typeface="Wingdings" panose="05000000000000000000" pitchFamily="2" charset="2"/>
              <a:buChar char="§"/>
              <a:defRPr/>
            </a:pPr>
            <a:r>
              <a:rPr lang="zh-CN" altLang="en-US" sz="2400" dirty="0">
                <a:effectLst>
                  <a:outerShdw blurRad="38100" dist="38100" dir="2700000" algn="tl">
                    <a:srgbClr val="000000">
                      <a:alpha val="43137"/>
                    </a:srgbClr>
                  </a:outerShdw>
                </a:effectLst>
                <a:cs typeface="Times New Roman" panose="02020603050405020304" pitchFamily="18" charset="0"/>
              </a:rPr>
              <a:t>  </a:t>
            </a:r>
            <a:r>
              <a:rPr lang="en-US" altLang="zh-CN" sz="2400" dirty="0">
                <a:effectLst>
                  <a:outerShdw blurRad="38100" dist="38100" dir="2700000" algn="tl">
                    <a:srgbClr val="000000">
                      <a:alpha val="43137"/>
                    </a:srgbClr>
                  </a:outerShdw>
                </a:effectLst>
                <a:cs typeface="Times New Roman" panose="02020603050405020304" pitchFamily="18" charset="0"/>
              </a:rPr>
              <a:t>Metal Industry Trades </a:t>
            </a:r>
          </a:p>
          <a:p>
            <a:pPr marL="182880" indent="-182880" eaLnBrk="1" fontAlgn="auto" hangingPunct="1">
              <a:buFont typeface="Wingdings" panose="05000000000000000000" pitchFamily="2" charset="2"/>
              <a:buChar char="§"/>
              <a:defRPr/>
            </a:pPr>
            <a:r>
              <a:rPr lang="zh-CN" altLang="en-US" sz="2400" dirty="0">
                <a:effectLst>
                  <a:outerShdw blurRad="38100" dist="38100" dir="2700000" algn="tl">
                    <a:srgbClr val="000000">
                      <a:alpha val="43137"/>
                    </a:srgbClr>
                  </a:outerShdw>
                </a:effectLst>
                <a:cs typeface="Times New Roman" panose="02020603050405020304" pitchFamily="18" charset="0"/>
              </a:rPr>
              <a:t>  </a:t>
            </a:r>
            <a:r>
              <a:rPr lang="es-MX" altLang="zh-CN" sz="2400" dirty="0">
                <a:effectLst>
                  <a:outerShdw blurRad="38100" dist="38100" dir="2700000" algn="tl">
                    <a:srgbClr val="000000">
                      <a:alpha val="43137"/>
                    </a:srgbClr>
                  </a:outerShdw>
                </a:effectLst>
                <a:cs typeface="Times New Roman" panose="02020603050405020304" pitchFamily="18" charset="0"/>
              </a:rPr>
              <a:t>F</a:t>
            </a:r>
            <a:r>
              <a:rPr lang="en-US" altLang="zh-CN" sz="2400" dirty="0" err="1">
                <a:effectLst>
                  <a:outerShdw blurRad="38100" dist="38100" dir="2700000" algn="tl">
                    <a:srgbClr val="000000">
                      <a:alpha val="43137"/>
                    </a:srgbClr>
                  </a:outerShdw>
                </a:effectLst>
                <a:cs typeface="Times New Roman" panose="02020603050405020304" pitchFamily="18" charset="0"/>
              </a:rPr>
              <a:t>orest</a:t>
            </a:r>
            <a:r>
              <a:rPr lang="en-US" altLang="zh-CN" sz="2400" dirty="0">
                <a:effectLst>
                  <a:outerShdw blurRad="38100" dist="38100" dir="2700000" algn="tl">
                    <a:srgbClr val="000000">
                      <a:alpha val="43137"/>
                    </a:srgbClr>
                  </a:outerShdw>
                </a:effectLst>
                <a:cs typeface="Times New Roman" panose="02020603050405020304" pitchFamily="18" charset="0"/>
              </a:rPr>
              <a:t> Products Trades </a:t>
            </a:r>
          </a:p>
          <a:p>
            <a:pPr marL="182880" indent="-182880" eaLnBrk="1" fontAlgn="auto" hangingPunct="1">
              <a:buFont typeface="Wingdings" panose="05000000000000000000" pitchFamily="2" charset="2"/>
              <a:buChar char="§"/>
              <a:defRPr/>
            </a:pPr>
            <a:r>
              <a:rPr lang="zh-CN" altLang="en-US" sz="2400" dirty="0">
                <a:effectLst>
                  <a:outerShdw blurRad="38100" dist="38100" dir="2700000" algn="tl">
                    <a:srgbClr val="000000">
                      <a:alpha val="43137"/>
                    </a:srgbClr>
                  </a:outerShdw>
                </a:effectLst>
                <a:cs typeface="Times New Roman" panose="02020603050405020304" pitchFamily="18" charset="0"/>
              </a:rPr>
              <a:t>  </a:t>
            </a:r>
            <a:r>
              <a:rPr lang="en-US" altLang="zh-CN" sz="2400" dirty="0">
                <a:effectLst>
                  <a:outerShdw blurRad="38100" dist="38100" dir="2700000" algn="tl">
                    <a:srgbClr val="000000">
                      <a:alpha val="43137"/>
                    </a:srgbClr>
                  </a:outerShdw>
                </a:effectLst>
                <a:cs typeface="Times New Roman" panose="02020603050405020304" pitchFamily="18" charset="0"/>
              </a:rPr>
              <a:t>Other Industrial Materials</a:t>
            </a:r>
          </a:p>
          <a:p>
            <a:pPr marL="182880" indent="-182880" eaLnBrk="1" fontAlgn="auto" hangingPunct="1">
              <a:buFont typeface="Wingdings" panose="05000000000000000000" pitchFamily="2" charset="2"/>
              <a:buChar char="§"/>
              <a:defRPr/>
            </a:pPr>
            <a:r>
              <a:rPr lang="zh-CN" altLang="en-US" sz="2400" b="1" dirty="0">
                <a:effectLst>
                  <a:outerShdw blurRad="38100" dist="38100" dir="2700000" algn="tl">
                    <a:srgbClr val="000000">
                      <a:alpha val="43137"/>
                    </a:srgbClr>
                  </a:outerShdw>
                </a:effectLst>
                <a:cs typeface="Times New Roman" panose="02020603050405020304" pitchFamily="18" charset="0"/>
              </a:rPr>
              <a:t>  </a:t>
            </a:r>
            <a:r>
              <a:rPr lang="en-US" altLang="zh-CN" sz="2400" dirty="0">
                <a:effectLst>
                  <a:outerShdw blurRad="38100" dist="38100" dir="2700000" algn="tl">
                    <a:srgbClr val="000000">
                      <a:alpha val="43137"/>
                    </a:srgbClr>
                  </a:outerShdw>
                </a:effectLst>
                <a:cs typeface="Times New Roman" panose="02020603050405020304" pitchFamily="18" charset="0"/>
              </a:rPr>
              <a:t>Other Manufactures  </a:t>
            </a:r>
            <a:endParaRPr lang="zh-CN" altLang="en-US" sz="2400" dirty="0">
              <a:effectLst>
                <a:outerShdw blurRad="38100" dist="38100" dir="2700000" algn="tl">
                  <a:srgbClr val="000000">
                    <a:alpha val="43137"/>
                  </a:srgbClr>
                </a:outerShdw>
              </a:effectLst>
              <a:cs typeface="Times New Roman" panose="02020603050405020304" pitchFamily="18" charset="0"/>
            </a:endParaRPr>
          </a:p>
        </p:txBody>
      </p:sp>
      <p:sp>
        <p:nvSpPr>
          <p:cNvPr id="6"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The commodities traded by sea</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4C603DEA-FA4C-48A2-AD95-B88BEFEE5C46}"/>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323101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0" y="2017713"/>
            <a:ext cx="9144000" cy="4611687"/>
          </a:xfrm>
        </p:spPr>
        <p:txBody>
          <a:bodyPr rtlCol="0">
            <a:normAutofit/>
          </a:bodyPr>
          <a:lstStyle/>
          <a:p>
            <a:pPr marL="0" indent="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rPr>
              <a:t>Dry Bulk Cargo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    Dry bulk cargoes are used by many industries such as manufacturing and construction and are divided into major bulk commodities and minor bulk commodities. Major bulks consist of iron ore, coal and grain. Minor bulks cover a wide variety of commodities, such as forest products, iron and steel products, fertilizers, agricultural products, ores, minerals and </a:t>
            </a:r>
            <a:r>
              <a:rPr lang="en-US" altLang="zh-CN" sz="2400" dirty="0" err="1">
                <a:effectLst>
                  <a:outerShdw blurRad="38100" dist="38100" dir="2700000" algn="tl">
                    <a:srgbClr val="000000">
                      <a:alpha val="43137"/>
                    </a:srgbClr>
                  </a:outerShdw>
                </a:effectLst>
              </a:rPr>
              <a:t>petcoke</a:t>
            </a:r>
            <a:r>
              <a:rPr lang="en-US" altLang="zh-CN" sz="2400" dirty="0">
                <a:effectLst>
                  <a:outerShdw blurRad="38100" dist="38100" dir="2700000" algn="tl">
                    <a:srgbClr val="000000">
                      <a:alpha val="43137"/>
                    </a:srgbClr>
                  </a:outerShdw>
                </a:effectLst>
              </a:rPr>
              <a:t>, bauxite and alumina, cement, other construction materials and salt </a:t>
            </a:r>
          </a:p>
          <a:p>
            <a:pPr marL="0" indent="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rPr>
              <a:t>Liquid Bulk Cargo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    Crude oil and oil products vegetable and animal oils, wine, chemicals, etc. </a:t>
            </a:r>
            <a:endParaRPr lang="zh-CN" altLang="en-US" sz="2400" dirty="0">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BULK SHIPPING</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AFED6EEB-9C70-4602-9F2C-6B9013C0AA9E}"/>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210877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35280" y="629730"/>
            <a:ext cx="8181975" cy="1143000"/>
          </a:xfrm>
        </p:spPr>
        <p:txBody>
          <a:bodyPr/>
          <a:lstStyle/>
          <a:p>
            <a:pPr algn="ctr" eaLnBrk="1" fontAlgn="auto" hangingPunct="1">
              <a:spcAft>
                <a:spcPts val="0"/>
              </a:spcAft>
              <a:defRPr/>
            </a:pPr>
            <a:r>
              <a:rPr lang="en-US" altLang="en-US" sz="3600" b="1" dirty="0">
                <a:solidFill>
                  <a:schemeClr val="bg1"/>
                </a:solidFill>
              </a:rPr>
              <a:t>Chartering</a:t>
            </a:r>
          </a:p>
        </p:txBody>
      </p:sp>
      <p:sp>
        <p:nvSpPr>
          <p:cNvPr id="11267" name="Content Placeholder 2"/>
          <p:cNvSpPr>
            <a:spLocks noGrp="1"/>
          </p:cNvSpPr>
          <p:nvPr>
            <p:ph idx="1"/>
          </p:nvPr>
        </p:nvSpPr>
        <p:spPr>
          <a:xfrm>
            <a:off x="0" y="2017713"/>
            <a:ext cx="9144000" cy="4535487"/>
          </a:xfrm>
        </p:spPr>
        <p:txBody>
          <a:bodyPr rtlCol="0">
            <a:normAutofit/>
          </a:bodyPr>
          <a:lstStyle/>
          <a:p>
            <a:pPr marL="182880" indent="-182880" algn="just" eaLnBrk="1" fontAlgn="auto" hangingPunct="1">
              <a:buFont typeface="Wingdings" panose="05000000000000000000" pitchFamily="2" charset="2"/>
              <a:buChar char="§"/>
              <a:defRPr/>
            </a:pPr>
            <a:r>
              <a:rPr lang="en-US" altLang="en-US" sz="2400" dirty="0">
                <a:effectLst>
                  <a:outerShdw blurRad="38100" dist="38100" dir="2700000" algn="tl">
                    <a:srgbClr val="000000">
                      <a:alpha val="43137"/>
                    </a:srgbClr>
                  </a:outerShdw>
                </a:effectLst>
              </a:rPr>
              <a:t>Chartering is an activity within the shipping industry. In some cases a charterer may own cargo and employ a shipbroker to find a ship to deliver the cargo for a certain price, called freight rate. </a:t>
            </a:r>
          </a:p>
          <a:p>
            <a:pPr marL="182880" indent="-182880" algn="just" eaLnBrk="1" fontAlgn="auto" hangingPunct="1">
              <a:buFont typeface="Wingdings" panose="05000000000000000000" pitchFamily="2" charset="2"/>
              <a:buChar char="§"/>
              <a:defRPr/>
            </a:pPr>
            <a:r>
              <a:rPr lang="en-US" altLang="en-US" sz="2400" dirty="0">
                <a:effectLst>
                  <a:outerShdw blurRad="38100" dist="38100" dir="2700000" algn="tl">
                    <a:srgbClr val="000000">
                      <a:alpha val="43137"/>
                    </a:srgbClr>
                  </a:outerShdw>
                </a:effectLst>
              </a:rPr>
              <a:t>Freight rates may be on a per-ton basis over a certain route or alternatively may be expressed in terms of a total sum - normally in U.S. dollars - per day for the agreed duration of the charter.</a:t>
            </a:r>
          </a:p>
        </p:txBody>
      </p:sp>
      <p:pic>
        <p:nvPicPr>
          <p:cNvPr id="5" name="Imagen 4">
            <a:hlinkClick r:id="rId2" action="ppaction://hlinksldjump"/>
            <a:extLst>
              <a:ext uri="{FF2B5EF4-FFF2-40B4-BE49-F238E27FC236}">
                <a16:creationId xmlns:a16="http://schemas.microsoft.com/office/drawing/2014/main" id="{FCB37E41-273D-4B1D-A11E-E88B3C1BAA1E}"/>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3919474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0" y="2017713"/>
            <a:ext cx="9144000" cy="4535487"/>
          </a:xfrm>
        </p:spPr>
        <p:txBody>
          <a:bodyPr rtlCol="0">
            <a:normAutofit/>
          </a:bodyPr>
          <a:lstStyle/>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General cargo refers to the commodities that are shipped wholly or partly by liner in accordance with the parcel size distribution function. The transport of general cargo is a very different business.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General cargo consists of consignments of less than ship or hold size and, therefore, too small to justify setting up a bulk shipping operation.</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 In addition there are often high-value or delicate cargoes that require special shipping service and for which the shipper requires a fixed tariff rather than a fluctuating market rate.</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General cargoes usually loaded into containers and are carried by the container ships. </a:t>
            </a:r>
            <a:endParaRPr lang="zh-CN" altLang="en-US" sz="2400" dirty="0">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GENERAL CARGO</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54718CD8-3518-4D6A-BF14-B17331AB79C9}"/>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27233348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0" y="2057400"/>
            <a:ext cx="9144000" cy="4114800"/>
          </a:xfrm>
        </p:spPr>
        <p:txBody>
          <a:bodyPr rtlCol="0">
            <a:normAutofit/>
          </a:bodyPr>
          <a:lstStyle/>
          <a:p>
            <a:pPr marL="182880" indent="-182880" algn="just" eaLnBrk="1" fontAlgn="auto" hangingPunct="1">
              <a:spcAft>
                <a:spcPct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The economics of chartering business not only depend on the rates, but also on the transport terms and conditions stipulated in the relevant charter parties. In order to simplify negotiations between the parties, these charter parties are based on standard forms contract forms designed and published by international bodies containing specific clauses for a given trade. </a:t>
            </a:r>
          </a:p>
          <a:p>
            <a:pPr marL="182880" indent="-182880" algn="just" eaLnBrk="1" fontAlgn="auto" hangingPunct="1">
              <a:spcAft>
                <a:spcPct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Charter party forms are perhaps one of the most important facilitators of trade and transport. They are an essential tool for sea trading and the avoidance of disputes between the two parties that are involved, and they can be tailored to virtually every kind of trade or ship-type. </a:t>
            </a:r>
            <a:endParaRPr lang="zh-CN" altLang="en-US" sz="2400" dirty="0">
              <a:effectLst>
                <a:outerShdw blurRad="38100" dist="38100" dir="2700000" algn="tl">
                  <a:srgbClr val="000000">
                    <a:alpha val="43137"/>
                  </a:srgbClr>
                </a:outerShdw>
              </a:effectLst>
            </a:endParaRPr>
          </a:p>
        </p:txBody>
      </p:sp>
      <p:pic>
        <p:nvPicPr>
          <p:cNvPr id="2" name="Picture 4" descr="C:\Program Files\Common Files\Microsoft Shared\Clipart\cagcat50\BS00554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0475" y="228600"/>
            <a:ext cx="153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STANDARD CHARTER PARTY</a:t>
            </a:r>
          </a:p>
          <a:p>
            <a:pPr algn="ctr" fontAlgn="auto">
              <a:spcAft>
                <a:spcPts val="0"/>
              </a:spcAft>
              <a:defRPr/>
            </a:pPr>
            <a:r>
              <a:rPr kumimoji="0" lang="en-US" altLang="zh-CN" sz="2800" b="1" dirty="0">
                <a:solidFill>
                  <a:schemeClr val="bg1"/>
                </a:solidFill>
                <a:cs typeface="方正姚体"/>
              </a:rPr>
              <a:t>FORMS</a:t>
            </a:r>
            <a:endParaRPr kumimoji="0" lang="zh-CN" altLang="en-US" sz="2800" b="1" dirty="0">
              <a:solidFill>
                <a:schemeClr val="bg1"/>
              </a:solidFill>
              <a:cs typeface="方正姚体"/>
            </a:endParaRPr>
          </a:p>
        </p:txBody>
      </p:sp>
      <p:pic>
        <p:nvPicPr>
          <p:cNvPr id="5" name="Imagen 4">
            <a:hlinkClick r:id="rId3" action="ppaction://hlinksldjump"/>
            <a:extLst>
              <a:ext uri="{FF2B5EF4-FFF2-40B4-BE49-F238E27FC236}">
                <a16:creationId xmlns:a16="http://schemas.microsoft.com/office/drawing/2014/main" id="{BEE5B8D3-8CBD-44FB-B1FB-243343082841}"/>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42382191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a:xfrm>
            <a:off x="-15875" y="2057400"/>
            <a:ext cx="9159875" cy="42672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It was  in the nineteenth century that </a:t>
            </a:r>
            <a:r>
              <a:rPr lang="en-US" altLang="zh-CN" sz="2400" dirty="0" err="1">
                <a:effectLst>
                  <a:outerShdw blurRad="38100" dist="38100" dir="2700000" algn="tl">
                    <a:srgbClr val="000000">
                      <a:alpha val="43137"/>
                    </a:srgbClr>
                  </a:outerShdw>
                </a:effectLst>
                <a:cs typeface="Times New Roman" panose="02020603050405020304" pitchFamily="18" charset="0"/>
              </a:rPr>
              <a:t>shipowners</a:t>
            </a:r>
            <a:r>
              <a:rPr lang="en-US" altLang="zh-CN" sz="2400" dirty="0">
                <a:effectLst>
                  <a:outerShdw blurRad="38100" dist="38100" dir="2700000" algn="tl">
                    <a:srgbClr val="000000">
                      <a:alpha val="43137"/>
                    </a:srgbClr>
                  </a:outerShdw>
                </a:effectLst>
                <a:cs typeface="Times New Roman" panose="02020603050405020304" pitchFamily="18" charset="0"/>
              </a:rPr>
              <a:t> and charterers first concerned themselves with the drafting of standard charter party forms. Such forms were originally drafted and employed by individual contracting parties, but joint action was later undertaken by groups of </a:t>
            </a:r>
            <a:r>
              <a:rPr lang="en-US" altLang="zh-CN" sz="2400" dirty="0" err="1">
                <a:effectLst>
                  <a:outerShdw blurRad="38100" dist="38100" dir="2700000" algn="tl">
                    <a:srgbClr val="000000">
                      <a:alpha val="43137"/>
                    </a:srgbClr>
                  </a:outerShdw>
                </a:effectLst>
                <a:cs typeface="Times New Roman" panose="02020603050405020304" pitchFamily="18" charset="0"/>
              </a:rPr>
              <a:t>shipowners</a:t>
            </a:r>
            <a:r>
              <a:rPr lang="en-US" altLang="zh-CN" sz="2400" dirty="0">
                <a:effectLst>
                  <a:outerShdw blurRad="38100" dist="38100" dir="2700000" algn="tl">
                    <a:srgbClr val="000000">
                      <a:alpha val="43137"/>
                    </a:srgbClr>
                  </a:outerShdw>
                </a:effectLst>
                <a:cs typeface="Times New Roman" panose="02020603050405020304" pitchFamily="18" charset="0"/>
              </a:rPr>
              <a:t> and charterers. An early development began with parties involved in chartering in particular trades co-operating on the joint issue of agreed documents.</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BIMCO </a:t>
            </a:r>
          </a:p>
        </p:txBody>
      </p:sp>
      <p:sp>
        <p:nvSpPr>
          <p:cNvPr id="2" name="Rectangle 4"/>
          <p:cNvSpPr>
            <a:spLocks noChangeArrowheads="1"/>
          </p:cNvSpPr>
          <p:nvPr/>
        </p:nvSpPr>
        <p:spPr bwMode="auto">
          <a:xfrm>
            <a:off x="1588" y="1643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5780" name="Rectangle 16"/>
          <p:cNvSpPr>
            <a:spLocks noChangeArrowheads="1"/>
          </p:cNvSpPr>
          <p:nvPr/>
        </p:nvSpPr>
        <p:spPr bwMode="auto">
          <a:xfrm>
            <a:off x="371475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5781" name="Rectangle 18">
            <a:hlinkClick r:id="rId2"/>
          </p:cNvPr>
          <p:cNvSpPr>
            <a:spLocks noChangeArrowheads="1"/>
          </p:cNvSpPr>
          <p:nvPr/>
        </p:nvSpPr>
        <p:spPr bwMode="auto">
          <a:xfrm>
            <a:off x="3952875" y="2771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9"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THE DEVELOPMENT OF STANDARD CHARTER PARTY FORMS</a:t>
            </a:r>
            <a:endParaRPr kumimoji="0" lang="zh-CN" altLang="en-US" sz="2800" b="1" dirty="0">
              <a:solidFill>
                <a:schemeClr val="bg1"/>
              </a:solidFill>
              <a:cs typeface="方正姚体"/>
            </a:endParaRPr>
          </a:p>
        </p:txBody>
      </p:sp>
      <p:pic>
        <p:nvPicPr>
          <p:cNvPr id="7" name="Imagen 6">
            <a:hlinkClick r:id="rId3" action="ppaction://hlinksldjump"/>
            <a:extLst>
              <a:ext uri="{FF2B5EF4-FFF2-40B4-BE49-F238E27FC236}">
                <a16:creationId xmlns:a16="http://schemas.microsoft.com/office/drawing/2014/main" id="{AADC7087-F3A0-4FE6-B078-367F6FCE509C}"/>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34199939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0" y="2017713"/>
            <a:ext cx="9144000" cy="4687887"/>
          </a:xfrm>
        </p:spPr>
        <p:txBody>
          <a:bodyPr rtlCol="0">
            <a:normAutofit/>
          </a:bodyPr>
          <a:lstStyle/>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rPr>
              <a:t>The international bodies have issued or approved a great number of charter party forms many of which are so-called standard charter party form, as they result from negotiations between charterer and shipper interests, on the one hand, and </a:t>
            </a:r>
            <a:r>
              <a:rPr lang="en-US" altLang="zh-CN" sz="2400" dirty="0" err="1">
                <a:effectLst>
                  <a:outerShdw blurRad="38100" dist="38100" dir="2700000" algn="tl">
                    <a:srgbClr val="000000">
                      <a:alpha val="43137"/>
                    </a:srgbClr>
                  </a:outerShdw>
                </a:effectLst>
              </a:rPr>
              <a:t>shipowner</a:t>
            </a:r>
            <a:r>
              <a:rPr lang="en-US" altLang="zh-CN" sz="2400" dirty="0">
                <a:effectLst>
                  <a:outerShdw blurRad="38100" dist="38100" dir="2700000" algn="tl">
                    <a:srgbClr val="000000">
                      <a:alpha val="43137"/>
                    </a:srgbClr>
                  </a:outerShdw>
                </a:effectLst>
              </a:rPr>
              <a:t> interests, on the other. These are generally referred to as “official” forms that they have been inspected and passed by an authoritative body.</a:t>
            </a:r>
            <a:r>
              <a:rPr lang="en-US" altLang="zh-CN" sz="2400" dirty="0">
                <a:effectLst>
                  <a:outerShdw blurRad="38100" dist="38100" dir="2700000" algn="tl">
                    <a:srgbClr val="000000">
                      <a:alpha val="43137"/>
                    </a:srgbClr>
                  </a:outerShdw>
                </a:effectLst>
                <a:cs typeface="Times New Roman" panose="02020603050405020304" pitchFamily="18" charset="0"/>
              </a:rPr>
              <a:t>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A further type of standard charter party form is so-called “private” form, which is issued and employed by individual firms, usually charterers enjoying more or less of a monopoly in a particular trade and therefore in a position generally to impose their own form on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Such private forms, of which there exist a great number, are common in, for example, the ore, fertilizer and oil trades.</a:t>
            </a:r>
            <a:endParaRPr lang="zh-CN" altLang="en-US" sz="2400" dirty="0">
              <a:solidFill>
                <a:schemeClr val="tx1">
                  <a:lumMod val="75000"/>
                  <a:lumOff val="25000"/>
                </a:schemeClr>
              </a:solidFill>
            </a:endParaRPr>
          </a:p>
        </p:txBody>
      </p:sp>
      <p:sp>
        <p:nvSpPr>
          <p:cNvPr id="76803" name="Rectangle 4"/>
          <p:cNvSpPr>
            <a:spLocks noChangeArrowheads="1"/>
          </p:cNvSpPr>
          <p:nvPr/>
        </p:nvSpPr>
        <p:spPr bwMode="auto">
          <a:xfrm>
            <a:off x="-57150" y="2763838"/>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TYPES OF STANDARD CHARTER PARTY FORMS</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892283CC-42D2-45AB-9822-296EE54434BE}"/>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24390696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a:xfrm>
            <a:off x="0" y="2017713"/>
            <a:ext cx="9144000" cy="4840287"/>
          </a:xfrm>
        </p:spPr>
        <p:txBody>
          <a:bodyPr rtlCol="0">
            <a:no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charter party is the written charter agreement. It contains all the terms and conditions which govern the relationship between the </a:t>
            </a:r>
            <a:r>
              <a:rPr lang="en-US" altLang="zh-CN" sz="2400" dirty="0" err="1">
                <a:effectLst>
                  <a:outerShdw blurRad="38100" dist="38100" dir="2700000" algn="tl">
                    <a:srgbClr val="000000">
                      <a:alpha val="43137"/>
                    </a:srgbClr>
                  </a:outerShdw>
                </a:effectLst>
                <a:cs typeface="Times New Roman" panose="02020603050405020304" pitchFamily="18" charset="0"/>
              </a:rPr>
              <a:t>shipowner</a:t>
            </a:r>
            <a:r>
              <a:rPr lang="en-US" altLang="zh-CN" sz="2400" dirty="0">
                <a:effectLst>
                  <a:outerShdw blurRad="38100" dist="38100" dir="2700000" algn="tl">
                    <a:srgbClr val="000000">
                      <a:alpha val="43137"/>
                    </a:srgbClr>
                  </a:outerShdw>
                </a:effectLst>
                <a:cs typeface="Times New Roman" panose="02020603050405020304" pitchFamily="18" charset="0"/>
              </a:rPr>
              <a:t> and charterer. Several charter parties have a code name, often printed at the top of the form. The clauses are numbered and sometimes every line is numbered, this is the case with, e.g., </a:t>
            </a:r>
            <a:r>
              <a:rPr lang="en-US" altLang="zh-CN" sz="2400" dirty="0" err="1">
                <a:effectLst>
                  <a:outerShdw blurRad="38100" dist="38100" dir="2700000" algn="tl">
                    <a:srgbClr val="000000">
                      <a:alpha val="43137"/>
                    </a:srgbClr>
                  </a:outerShdw>
                </a:effectLst>
                <a:cs typeface="Times New Roman" panose="02020603050405020304" pitchFamily="18" charset="0"/>
              </a:rPr>
              <a:t>Gencon</a:t>
            </a:r>
            <a:r>
              <a:rPr lang="en-US" altLang="zh-CN" sz="2400" dirty="0">
                <a:effectLst>
                  <a:outerShdw blurRad="38100" dist="38100" dir="2700000" algn="tl">
                    <a:srgbClr val="000000">
                      <a:alpha val="43137"/>
                    </a:srgbClr>
                  </a:outerShdw>
                </a:effectLst>
                <a:cs typeface="Times New Roman" panose="02020603050405020304" pitchFamily="18" charset="0"/>
              </a:rPr>
              <a:t> Form.</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In the modern charter party forms the box layout system is used, which means that the written agreement is divided into two main parts, the box part with all specifications for the relevant vessel and the voyage, and the text part with all the printed clauses.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In most cases the charter party also has a third part, the rider and addenda, where additional, photocopied standard clauses or typewritten clauses are inserted by the parties if they think necessary.</a:t>
            </a:r>
            <a:endParaRPr lang="zh-CN" altLang="en-US" sz="2400" dirty="0">
              <a:effectLst>
                <a:outerShdw blurRad="38100" dist="38100" dir="2700000" algn="tl">
                  <a:srgbClr val="000000">
                    <a:alpha val="43137"/>
                  </a:srgbClr>
                </a:outerShdw>
              </a:effectLst>
              <a:cs typeface="Times New Roman" panose="02020603050405020304" pitchFamily="18" charset="0"/>
            </a:endParaRPr>
          </a:p>
        </p:txBody>
      </p:sp>
      <p:sp>
        <p:nvSpPr>
          <p:cNvPr id="77827" name="Rectangle 4"/>
          <p:cNvSpPr>
            <a:spLocks noChangeArrowheads="1"/>
          </p:cNvSpPr>
          <p:nvPr/>
        </p:nvSpPr>
        <p:spPr bwMode="auto">
          <a:xfrm>
            <a:off x="0" y="2671763"/>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GENERAL ASPECTS OF THE STANDARD CHARTER PARTY FORMS</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2F50B60C-8A85-456B-92ED-92828A68984F}"/>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31355953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23" name="Group 3"/>
          <p:cNvGraphicFramePr>
            <a:graphicFrameLocks noGrp="1"/>
          </p:cNvGraphicFramePr>
          <p:nvPr>
            <p:ph type="tbl" idx="1"/>
          </p:nvPr>
        </p:nvGraphicFramePr>
        <p:xfrm>
          <a:off x="762000" y="1981200"/>
          <a:ext cx="7848600" cy="4422774"/>
        </p:xfrm>
        <a:graphic>
          <a:graphicData uri="http://schemas.openxmlformats.org/drawingml/2006/table">
            <a:tbl>
              <a:tblPr/>
              <a:tblGrid>
                <a:gridCol w="2019300">
                  <a:extLst>
                    <a:ext uri="{9D8B030D-6E8A-4147-A177-3AD203B41FA5}">
                      <a16:colId xmlns:a16="http://schemas.microsoft.com/office/drawing/2014/main" val="20000"/>
                    </a:ext>
                  </a:extLst>
                </a:gridCol>
                <a:gridCol w="24003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896150">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cap="none" normalizeH="0" baseline="0" dirty="0">
                          <a:ln>
                            <a:noFill/>
                          </a:ln>
                          <a:solidFill>
                            <a:schemeClr val="tx1"/>
                          </a:solidFill>
                          <a:effectLst>
                            <a:outerShdw blurRad="38100" dist="38100" dir="2700000" algn="tl">
                              <a:srgbClr val="000000">
                                <a:alpha val="43137"/>
                              </a:srgbClr>
                            </a:outerShdw>
                          </a:effectLst>
                          <a:latin typeface="+mn-lt"/>
                          <a:ea typeface="宋体" pitchFamily="2" charset="-122"/>
                        </a:rPr>
                        <a:t>Name </a:t>
                      </a:r>
                      <a:endParaRPr kumimoji="1" lang="zh-CN" altLang="en-US" sz="2400" b="1" i="0" u="none" strike="noStrike" cap="none" normalizeH="0" baseline="0" dirty="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cs typeface="Times New Roman" charset="0"/>
                        </a:rPr>
                        <a:t>Date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zh-CN" altLang="en-US" sz="2400" b="1"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cs typeface="Times New Roman" charset="0"/>
                        </a:rPr>
                        <a:t>Code name</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zh-CN" altLang="en-US" sz="2400" b="1"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400" b="1"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cs typeface="Times New Roman" charset="0"/>
                        </a:rPr>
                        <a:t>Publisher</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1" lang="zh-CN" altLang="en-US" sz="2400" b="1"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31">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Uniform General </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1922,1976,1994 </a:t>
                      </a: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GENCON </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BIMCO </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107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North American Grain </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1973(</a:t>
                      </a: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amended 1989) </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NORGRAIN 89 </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ASBA </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0107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Uniform Time Charter </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1939(</a:t>
                      </a: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amended 1974) </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BALTIME </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BIMCO </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0588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cs typeface="Times New Roman" charset="0"/>
                        </a:rPr>
                        <a:t>New York Produce Exchange T/C</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cs typeface="Times New Roman" charset="0"/>
                      </a:endParaRPr>
                    </a:p>
                  </a:txBody>
                  <a:tcPr marT="45722" marB="4572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1993</a:t>
                      </a: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cs typeface="Times New Roman" charset="0"/>
                        </a:rPr>
                        <a:t>NYPE 93</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cs typeface="Times New Roman" charset="0"/>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ASBA</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0107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Standard Bareboat </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2001</a:t>
                      </a: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rPr>
                        <a:t>BARECON </a:t>
                      </a:r>
                      <a:endParaRPr kumimoji="1" lang="zh-CN" altLang="en-US" sz="2000" b="0" i="0" u="none" strike="noStrike" cap="none" normalizeH="0" baseline="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1" lang="en-US" altLang="zh-CN" sz="2000" b="0" i="0" u="none" strike="noStrike" cap="none" normalizeH="0" baseline="0" dirty="0">
                          <a:ln>
                            <a:noFill/>
                          </a:ln>
                          <a:solidFill>
                            <a:schemeClr val="tx1"/>
                          </a:solidFill>
                          <a:effectLst>
                            <a:outerShdw blurRad="38100" dist="38100" dir="2700000" algn="tl">
                              <a:srgbClr val="000000">
                                <a:alpha val="43137"/>
                              </a:srgbClr>
                            </a:outerShdw>
                          </a:effectLst>
                          <a:latin typeface="+mn-lt"/>
                          <a:ea typeface="宋体" pitchFamily="2" charset="-122"/>
                        </a:rPr>
                        <a:t>BIMCO </a:t>
                      </a:r>
                      <a:endParaRPr kumimoji="1" lang="zh-CN" altLang="en-US" sz="2000" b="0" i="0" u="none" strike="noStrike" cap="none" normalizeH="0" baseline="0" dirty="0">
                        <a:ln>
                          <a:noFill/>
                        </a:ln>
                        <a:solidFill>
                          <a:schemeClr val="tx1"/>
                        </a:solidFill>
                        <a:effectLst>
                          <a:outerShdw blurRad="38100" dist="38100" dir="2700000" algn="tl">
                            <a:srgbClr val="000000">
                              <a:alpha val="43137"/>
                            </a:srgbClr>
                          </a:outerShdw>
                        </a:effectLst>
                        <a:latin typeface="+mn-lt"/>
                        <a:ea typeface="宋体" pitchFamily="2" charset="-122"/>
                      </a:endParaRPr>
                    </a:p>
                  </a:txBody>
                  <a:tcPr marT="45722" marB="4572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8887" name="Rectangle 40"/>
          <p:cNvSpPr>
            <a:spLocks noChangeArrowheads="1"/>
          </p:cNvSpPr>
          <p:nvPr/>
        </p:nvSpPr>
        <p:spPr bwMode="auto">
          <a:xfrm>
            <a:off x="-41275" y="2900363"/>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6"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STANDARD CHARTER PARTY FORMS</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6FF538F3-5B85-48C9-8524-40D20369E545}"/>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2687656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1028"/>
          <p:cNvSpPr>
            <a:spLocks noGrp="1" noChangeArrowheads="1"/>
          </p:cNvSpPr>
          <p:nvPr>
            <p:ph idx="1"/>
          </p:nvPr>
        </p:nvSpPr>
        <p:spPr>
          <a:xfrm>
            <a:off x="0" y="2057400"/>
            <a:ext cx="8915400" cy="44958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To standardize clauses.</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To simplify the negotiation.</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To reach international uniformity.</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To reduce the risk of misunderstanding and disputes arising in respect of the matters covered by the contract.</a:t>
            </a:r>
            <a:endParaRPr lang="zh-CN" altLang="en-US" sz="2400" dirty="0">
              <a:effectLst>
                <a:outerShdw blurRad="38100" dist="38100" dir="2700000" algn="tl">
                  <a:srgbClr val="000000">
                    <a:alpha val="43137"/>
                  </a:srgbClr>
                </a:outerShdw>
              </a:effectLst>
              <a:cs typeface="华文新魏"/>
            </a:endParaRPr>
          </a:p>
        </p:txBody>
      </p:sp>
      <p:sp>
        <p:nvSpPr>
          <p:cNvPr id="2" name="Rectangle 1029"/>
          <p:cNvSpPr>
            <a:spLocks noChangeArrowheads="1"/>
          </p:cNvSpPr>
          <p:nvPr/>
        </p:nvSpPr>
        <p:spPr bwMode="auto">
          <a:xfrm>
            <a:off x="1714500" y="2728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ADVANTAGES OF USING STANDARD CHARTER PARTY FORMS</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264DDF97-C229-4E61-9238-A457CCA56DE1}"/>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28778735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1"/>
          </p:nvPr>
        </p:nvSpPr>
        <p:spPr>
          <a:xfrm>
            <a:off x="0" y="2017713"/>
            <a:ext cx="9144000" cy="41148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In determining whether the innocent party has the right to treat the contract as discharged it seems that regard must first be had to the nature of the contractual term that has been breached.</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 For this purpose the breached term may be placed in one of three categories, namely conditions, warranties and intermediate terms. </a:t>
            </a:r>
          </a:p>
          <a:p>
            <a:pPr marL="182880" indent="-182880" eaLnBrk="1" fontAlgn="auto" hangingPunct="1">
              <a:buFont typeface="Wingdings" panose="05000000000000000000" pitchFamily="2" charset="2"/>
              <a:buNone/>
              <a:defRPr/>
            </a:pPr>
            <a:endParaRPr lang="zh-CN" altLang="en-US" dirty="0">
              <a:solidFill>
                <a:srgbClr val="CC00CC"/>
              </a:solidFill>
              <a:latin typeface="Times New Roman" panose="02020603050405020304" pitchFamily="18" charset="0"/>
              <a:cs typeface="Times New Roman" panose="02020603050405020304" pitchFamily="18" charset="0"/>
            </a:endParaRPr>
          </a:p>
        </p:txBody>
      </p:sp>
      <p:sp>
        <p:nvSpPr>
          <p:cNvPr id="6"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CLASSIFICATION OF CONTRACTUAL TERMS</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7629FFDE-5804-4758-BF70-BADA9DF0FE49}"/>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644331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0" y="1905000"/>
            <a:ext cx="9144000" cy="4953000"/>
          </a:xfrm>
        </p:spPr>
        <p:txBody>
          <a:bodyPr rtlCol="0">
            <a:normAutofit/>
          </a:bodyPr>
          <a:lstStyle/>
          <a:p>
            <a:pPr marL="0" indent="0" algn="just" eaLnBrk="1" fontAlgn="auto" hangingPunct="1">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CONDITION</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A condition in this context is a term of the contract that is of such important that any breach of it will entitled the innocent party to treat the whole contract as discharged.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-Where the obligation is designated as a condition in a statute.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-Where the obligation is specifically designated in the contract as a condition.</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-Where the obligation has been held to be a condition in another case.</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-Where the supposed intention of the parties, as indicated from the terms and general background of the contract, so indicate.</a:t>
            </a:r>
          </a:p>
        </p:txBody>
      </p:sp>
      <p:sp>
        <p:nvSpPr>
          <p:cNvPr id="2" name="Rectangle 5"/>
          <p:cNvSpPr>
            <a:spLocks noChangeArrowheads="1"/>
          </p:cNvSpPr>
          <p:nvPr/>
        </p:nvSpPr>
        <p:spPr bwMode="auto">
          <a:xfrm>
            <a:off x="3905250" y="2862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8"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CLASSIFICATION OF CONTRACTUAL TERMS</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475207AE-FA02-4DDC-A837-62B2351DC5EB}"/>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7965372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0" y="2017713"/>
            <a:ext cx="9144000" cy="4611687"/>
          </a:xfrm>
        </p:spPr>
        <p:txBody>
          <a:bodyPr rtlCol="0">
            <a:normAutofit/>
          </a:bodyPr>
          <a:lstStyle/>
          <a:p>
            <a:pPr marL="0" indent="0" algn="just" eaLnBrk="1" fontAlgn="auto" hangingPunct="1">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WARRANTIES</a:t>
            </a:r>
          </a:p>
          <a:p>
            <a:pPr marL="182880" indent="-182880" algn="just" eaLnBrk="1" fontAlgn="auto" hangingPunct="1">
              <a:buFont typeface="Wingdings" panose="05000000000000000000" pitchFamily="2" charset="2"/>
              <a:buChar char="§"/>
              <a:defRPr/>
            </a:pPr>
            <a:r>
              <a:rPr lang="en-US" altLang="zh-CN" sz="2400" dirty="0">
                <a:cs typeface="Times New Roman" panose="02020603050405020304" pitchFamily="18" charset="0"/>
              </a:rPr>
              <a:t>A warranty in this context is a term of the contract of such minor importance that no breach of it will entitle the innocent party to treat the whole contract as discharged. For breach of such a term the innocent party can make only a claim for damages.</a:t>
            </a:r>
          </a:p>
          <a:p>
            <a:pPr marL="182880" indent="-182880" algn="just" eaLnBrk="1" fontAlgn="auto" hangingPunct="1">
              <a:buFont typeface="Wingdings" panose="05000000000000000000" pitchFamily="2" charset="2"/>
              <a:buChar char="§"/>
              <a:defRPr/>
            </a:pPr>
            <a:r>
              <a:rPr lang="en-US" altLang="zh-CN" sz="2400" dirty="0">
                <a:cs typeface="Times New Roman" panose="02020603050405020304" pitchFamily="18" charset="0"/>
              </a:rPr>
              <a:t>The following express terms are usually held to be warranties; maintenance of vessel; redelivery of vessel; size of bunkers; vessel’s speed.</a:t>
            </a:r>
            <a:endParaRPr lang="zh-CN" altLang="en-US" sz="2800" dirty="0">
              <a:solidFill>
                <a:schemeClr val="hlink"/>
              </a:solidFill>
              <a:cs typeface="Times New Roman" panose="02020603050405020304" pitchFamily="18" charset="0"/>
            </a:endParaRPr>
          </a:p>
        </p:txBody>
      </p:sp>
      <p:sp>
        <p:nvSpPr>
          <p:cNvPr id="2" name="Rectangle 4"/>
          <p:cNvSpPr>
            <a:spLocks noChangeArrowheads="1"/>
          </p:cNvSpPr>
          <p:nvPr/>
        </p:nvSpPr>
        <p:spPr bwMode="auto">
          <a:xfrm>
            <a:off x="-103188" y="2992438"/>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CLASSIFICATION OF CONTRACTUAL TERMS</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8B2ECB4C-F386-4DCD-A4BF-4AA84B805BFF}"/>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3418006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617538"/>
            <a:ext cx="8334375" cy="1143000"/>
          </a:xfrm>
        </p:spPr>
        <p:txBody>
          <a:bodyPr/>
          <a:lstStyle/>
          <a:p>
            <a:pPr algn="ctr" eaLnBrk="1" fontAlgn="auto" hangingPunct="1">
              <a:spcAft>
                <a:spcPts val="0"/>
              </a:spcAft>
              <a:defRPr/>
            </a:pPr>
            <a:r>
              <a:rPr lang="en-US" altLang="en-US" sz="3600" b="1" dirty="0">
                <a:solidFill>
                  <a:schemeClr val="bg1"/>
                </a:solidFill>
              </a:rPr>
              <a:t>Chartering</a:t>
            </a:r>
          </a:p>
        </p:txBody>
      </p:sp>
      <p:sp>
        <p:nvSpPr>
          <p:cNvPr id="12291" name="Content Placeholder 2"/>
          <p:cNvSpPr>
            <a:spLocks noGrp="1"/>
          </p:cNvSpPr>
          <p:nvPr>
            <p:ph idx="1"/>
          </p:nvPr>
        </p:nvSpPr>
        <p:spPr>
          <a:xfrm>
            <a:off x="36513" y="2017713"/>
            <a:ext cx="9107487" cy="4114800"/>
          </a:xfrm>
        </p:spPr>
        <p:txBody>
          <a:bodyPr rtlCol="0">
            <a:normAutofit/>
          </a:bodyPr>
          <a:lstStyle/>
          <a:p>
            <a:pPr marL="182880" indent="-182880" algn="just" eaLnBrk="1" fontAlgn="auto" hangingPunct="1">
              <a:buFont typeface="Wingdings" panose="05000000000000000000" pitchFamily="2" charset="2"/>
              <a:buChar char="§"/>
              <a:defRPr/>
            </a:pPr>
            <a:r>
              <a:rPr lang="en-US" altLang="en-US" sz="2400" dirty="0">
                <a:effectLst>
                  <a:outerShdw blurRad="38100" dist="38100" dir="2700000" algn="tl">
                    <a:srgbClr val="000000">
                      <a:alpha val="43137"/>
                    </a:srgbClr>
                  </a:outerShdw>
                </a:effectLst>
              </a:rPr>
              <a:t>A charterer may also be a party without a cargo who takes a vessel on charter for a specified period from the owner and then trades the ship to carry cargoes at a profit above the hire rate, or even makes a profit in a rising market by re-letting the ship out to other charterers.</a:t>
            </a:r>
          </a:p>
          <a:p>
            <a:pPr marL="182880" indent="-182880" algn="just" eaLnBrk="1" fontAlgn="auto" hangingPunct="1">
              <a:buFont typeface="Wingdings" panose="05000000000000000000" pitchFamily="2" charset="2"/>
              <a:buChar char="§"/>
              <a:defRPr/>
            </a:pPr>
            <a:r>
              <a:rPr lang="en-US" altLang="en-US" sz="2400" dirty="0">
                <a:effectLst>
                  <a:outerShdw blurRad="38100" dist="38100" dir="2700000" algn="tl">
                    <a:srgbClr val="000000">
                      <a:alpha val="43137"/>
                    </a:srgbClr>
                  </a:outerShdw>
                </a:effectLst>
              </a:rPr>
              <a:t>Depending on the type of ship and the type of charter, normally a standard contract form called a charter party is used to record the exact rate, duration and terms agreed between the </a:t>
            </a:r>
            <a:r>
              <a:rPr lang="en-US" altLang="en-US" sz="2400" dirty="0" err="1">
                <a:effectLst>
                  <a:outerShdw blurRad="38100" dist="38100" dir="2700000" algn="tl">
                    <a:srgbClr val="000000">
                      <a:alpha val="43137"/>
                    </a:srgbClr>
                  </a:outerShdw>
                </a:effectLst>
              </a:rPr>
              <a:t>shipowner</a:t>
            </a:r>
            <a:r>
              <a:rPr lang="en-US" altLang="en-US" sz="2400" dirty="0">
                <a:effectLst>
                  <a:outerShdw blurRad="38100" dist="38100" dir="2700000" algn="tl">
                    <a:srgbClr val="000000">
                      <a:alpha val="43137"/>
                    </a:srgbClr>
                  </a:outerShdw>
                </a:effectLst>
              </a:rPr>
              <a:t> and the charterer.</a:t>
            </a:r>
          </a:p>
          <a:p>
            <a:pPr marL="182880" indent="-182880" eaLnBrk="1" fontAlgn="auto" hangingPunct="1">
              <a:defRPr/>
            </a:pPr>
            <a:endParaRPr lang="en-US" altLang="en-US" sz="2400" dirty="0"/>
          </a:p>
        </p:txBody>
      </p:sp>
      <p:pic>
        <p:nvPicPr>
          <p:cNvPr id="6" name="Imagen 5">
            <a:hlinkClick r:id="rId2" action="ppaction://hlinksldjump"/>
            <a:extLst>
              <a:ext uri="{FF2B5EF4-FFF2-40B4-BE49-F238E27FC236}">
                <a16:creationId xmlns:a16="http://schemas.microsoft.com/office/drawing/2014/main" id="{819797E6-0B51-4F3A-B54C-80F60999621C}"/>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66950433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idx="1"/>
          </p:nvPr>
        </p:nvSpPr>
        <p:spPr>
          <a:xfrm>
            <a:off x="0" y="2017713"/>
            <a:ext cx="9144000" cy="4114800"/>
          </a:xfrm>
        </p:spPr>
        <p:txBody>
          <a:bodyPr rtlCol="0">
            <a:normAutofit fontScale="92500" lnSpcReduction="10000"/>
          </a:bodyPr>
          <a:lstStyle/>
          <a:p>
            <a:pPr marL="0" indent="0" algn="just" eaLnBrk="1" fontAlgn="auto" hangingPunct="1">
              <a:spcAft>
                <a:spcPts val="0"/>
              </a:spcAft>
              <a:buFont typeface="Wingdings" panose="05000000000000000000" pitchFamily="2" charset="2"/>
              <a:buNone/>
              <a:defRPr/>
            </a:pPr>
            <a:r>
              <a:rPr lang="en-US" altLang="zh-CN" sz="2600" b="1" dirty="0">
                <a:effectLst>
                  <a:outerShdw blurRad="38100" dist="38100" dir="2700000" algn="tl">
                    <a:srgbClr val="000000">
                      <a:alpha val="43137"/>
                    </a:srgbClr>
                  </a:outerShdw>
                </a:effectLst>
                <a:cs typeface="Times New Roman" panose="02020603050405020304" pitchFamily="18" charset="0"/>
              </a:rPr>
              <a:t>INTERMEDIATE TERMS</a:t>
            </a:r>
          </a:p>
          <a:p>
            <a:pPr marL="182880" indent="-182880" algn="just" eaLnBrk="1" fontAlgn="auto" hangingPunct="1">
              <a:spcAft>
                <a:spcPts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Any term of the contract which cannot be classified as a condition or a warranty will be classified as an intermediate term. </a:t>
            </a:r>
          </a:p>
          <a:p>
            <a:pPr marL="182880" indent="-182880" algn="just" eaLnBrk="1" fontAlgn="auto" hangingPunct="1">
              <a:spcAft>
                <a:spcPts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Whether a breach of such a term does or does not entitle the innocent party to treat the contract as discharged depends on the nature and consequences of the particular breach that has occurred.</a:t>
            </a:r>
          </a:p>
          <a:p>
            <a:pPr marL="182880" indent="-182880" algn="just" eaLnBrk="1" fontAlgn="auto" hangingPunct="1">
              <a:spcAft>
                <a:spcPts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 The court will enquire whether the event resulting has the effect of depriving the other party of substantially the whole benefit which it was the intention of the parties that he should obtain from the contract. If the event has this effect, The innocent party may treat the contract as discharged; otherwise he can make only a claim for damages.</a:t>
            </a:r>
          </a:p>
          <a:p>
            <a:pPr marL="182880" indent="-182880" eaLnBrk="1" fontAlgn="auto" hangingPunct="1">
              <a:spcAft>
                <a:spcPts val="0"/>
              </a:spcAft>
              <a:buFont typeface="Wingdings 3" charset="2"/>
              <a:buChar char=""/>
              <a:defRPr/>
            </a:pPr>
            <a:endParaRPr lang="zh-CN" altLang="en-US" sz="2400" dirty="0">
              <a:solidFill>
                <a:srgbClr val="CC00CC"/>
              </a:solidFill>
              <a:latin typeface="Times New Roman" panose="02020603050405020304" pitchFamily="18" charset="0"/>
            </a:endParaRPr>
          </a:p>
        </p:txBody>
      </p:sp>
      <p:sp>
        <p:nvSpPr>
          <p:cNvPr id="83971" name="Rectangle 5"/>
          <p:cNvSpPr>
            <a:spLocks noChangeArrowheads="1"/>
          </p:cNvSpPr>
          <p:nvPr/>
        </p:nvSpPr>
        <p:spPr bwMode="auto">
          <a:xfrm>
            <a:off x="4081463" y="27622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CLASSIFICATION OF CONTRACTUAL TERMS</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E75F02A3-5965-442A-A837-C28053F00CF5}"/>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9529693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7938" y="2017713"/>
            <a:ext cx="9151938" cy="4611687"/>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Courts and arbitrators may apply various principles or methods in their interpretation.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primary consideration in construing any contract is the intention of the contracting parties. Thus, a charter party must be construed in the light of the particular undertaking with which it is concerned.</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One interpretation principles is generally considered to be that clauses hinged to stamped on or typewritten into the charter party will apply before the printed original text. In this cases the written, stamped on or typed clause should usually prevail, as clearly expressing the intention of the parties. </a:t>
            </a:r>
            <a:endParaRPr lang="zh-CN" altLang="en-US" sz="2400" dirty="0">
              <a:solidFill>
                <a:srgbClr val="0000FF"/>
              </a:solidFill>
              <a:latin typeface="Times New Roman" panose="02020603050405020304" pitchFamily="18" charset="0"/>
              <a:cs typeface="Times New Roman" panose="02020603050405020304" pitchFamily="18" charset="0"/>
            </a:endParaRPr>
          </a:p>
        </p:txBody>
      </p:sp>
      <p:sp>
        <p:nvSpPr>
          <p:cNvPr id="2" name="Rectangle 4"/>
          <p:cNvSpPr>
            <a:spLocks noChangeArrowheads="1"/>
          </p:cNvSpPr>
          <p:nvPr/>
        </p:nvSpPr>
        <p:spPr bwMode="auto">
          <a:xfrm>
            <a:off x="-7938" y="2671763"/>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6"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PRINCIPLES OF INTERPRETATION OF CHARTER PARTY</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CE6D27D2-A3F8-4AFB-A71B-01F12407BE56}"/>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28342795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a:xfrm>
            <a:off x="0" y="2017713"/>
            <a:ext cx="9144000" cy="4114800"/>
          </a:xfrm>
        </p:spPr>
        <p:txBody>
          <a:bodyPr rtlCol="0">
            <a:normAutofit/>
          </a:bodyPr>
          <a:lstStyle/>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Where both clauses are printed or both typewritten, a clause specifically designed to deal with a limited range of circumstances will, so far as concerns matters falling within that range, prevail over a clause of general application.</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Another principle that may be applied is that imprecise and ambiguous wording will be construed against the party who furnished the provision.</a:t>
            </a:r>
            <a:endParaRPr lang="zh-CN" altLang="en-US" sz="2800" dirty="0">
              <a:solidFill>
                <a:schemeClr val="tx1">
                  <a:lumMod val="75000"/>
                  <a:lumOff val="25000"/>
                </a:schemeClr>
              </a:solidFill>
              <a:latin typeface="Times New Roman" panose="02020603050405020304" pitchFamily="18" charset="0"/>
            </a:endParaRPr>
          </a:p>
        </p:txBody>
      </p:sp>
      <p:sp>
        <p:nvSpPr>
          <p:cNvPr id="86019" name="Rectangle 5"/>
          <p:cNvSpPr>
            <a:spLocks noChangeArrowheads="1"/>
          </p:cNvSpPr>
          <p:nvPr/>
        </p:nvSpPr>
        <p:spPr bwMode="auto">
          <a:xfrm>
            <a:off x="3905250" y="29479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PRINCIPLES OF INTERPRETATION OF CHARTER PARTY</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143FD481-BD28-484F-AF4A-CD66C56CBB35}"/>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8621918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a:xfrm>
            <a:off x="0" y="2017713"/>
            <a:ext cx="9144000" cy="41148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rule of interpretation know as the “</a:t>
            </a:r>
            <a:r>
              <a:rPr lang="en-US" altLang="zh-CN" sz="2400" dirty="0" err="1">
                <a:effectLst>
                  <a:outerShdw blurRad="38100" dist="38100" dir="2700000" algn="tl">
                    <a:srgbClr val="000000">
                      <a:alpha val="43137"/>
                    </a:srgbClr>
                  </a:outerShdw>
                </a:effectLst>
                <a:cs typeface="Times New Roman" panose="02020603050405020304" pitchFamily="18" charset="0"/>
              </a:rPr>
              <a:t>ejusdem</a:t>
            </a:r>
            <a:r>
              <a:rPr lang="en-US" altLang="zh-CN" sz="2400" dirty="0">
                <a:effectLst>
                  <a:outerShdw blurRad="38100" dist="38100" dir="2700000" algn="tl">
                    <a:srgbClr val="000000">
                      <a:alpha val="43137"/>
                    </a:srgbClr>
                  </a:outerShdw>
                </a:effectLst>
                <a:cs typeface="Times New Roman" panose="02020603050405020304" pitchFamily="18" charset="0"/>
              </a:rPr>
              <a:t> generis” rule is often applied. That is to say, general words which are tacked on to specific words are to be construed as referring only to things or circumstances of the same kind as those described by the specific words. The </a:t>
            </a:r>
            <a:r>
              <a:rPr lang="en-US" altLang="zh-CN" sz="2400" dirty="0" err="1">
                <a:effectLst>
                  <a:outerShdw blurRad="38100" dist="38100" dir="2700000" algn="tl">
                    <a:srgbClr val="000000">
                      <a:alpha val="43137"/>
                    </a:srgbClr>
                  </a:outerShdw>
                </a:effectLst>
                <a:cs typeface="Times New Roman" panose="02020603050405020304" pitchFamily="18" charset="0"/>
              </a:rPr>
              <a:t>ejusdem</a:t>
            </a:r>
            <a:r>
              <a:rPr lang="en-US" altLang="zh-CN" sz="2400" dirty="0">
                <a:effectLst>
                  <a:outerShdw blurRad="38100" dist="38100" dir="2700000" algn="tl">
                    <a:srgbClr val="000000">
                      <a:alpha val="43137"/>
                    </a:srgbClr>
                  </a:outerShdw>
                </a:effectLst>
                <a:cs typeface="Times New Roman" panose="02020603050405020304" pitchFamily="18" charset="0"/>
              </a:rPr>
              <a:t> generis rule may be excluded by apt words in the document.</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 The words must be construed in their ordinary meaning, but technical words must be given their technical meaning. Where the words are capable of two constructions, the reasonable construction is to be preferred as representing the presumed intention of the parties.</a:t>
            </a:r>
          </a:p>
          <a:p>
            <a:pPr marL="182880" indent="-182880" eaLnBrk="1" fontAlgn="auto" hangingPunct="1">
              <a:buFont typeface="Wingdings" panose="05000000000000000000" pitchFamily="2" charset="2"/>
              <a:buNone/>
              <a:defRPr/>
            </a:pPr>
            <a:endParaRPr lang="zh-CN" altLang="en-US" sz="2800" dirty="0">
              <a:solidFill>
                <a:srgbClr val="CC00CC"/>
              </a:solidFill>
              <a:cs typeface="Times New Roman" panose="02020603050405020304" pitchFamily="18" charset="0"/>
            </a:endParaRPr>
          </a:p>
        </p:txBody>
      </p:sp>
      <p:sp>
        <p:nvSpPr>
          <p:cNvPr id="2" name="Rectangle 6">
            <a:hlinkClick r:id="rId2"/>
          </p:cNvPr>
          <p:cNvSpPr>
            <a:spLocks noChangeArrowheads="1"/>
          </p:cNvSpPr>
          <p:nvPr/>
        </p:nvSpPr>
        <p:spPr bwMode="auto">
          <a:xfrm>
            <a:off x="3952875" y="27717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PRINCIPLES OF INTERPRETATION OF CHARTER PARTY</a:t>
            </a:r>
            <a:endParaRPr kumimoji="0" lang="zh-CN" altLang="en-US" sz="2800" b="1" dirty="0">
              <a:solidFill>
                <a:schemeClr val="bg1"/>
              </a:solidFill>
              <a:cs typeface="方正姚体"/>
            </a:endParaRPr>
          </a:p>
        </p:txBody>
      </p:sp>
      <p:pic>
        <p:nvPicPr>
          <p:cNvPr id="5" name="Imagen 4">
            <a:hlinkClick r:id="rId3" action="ppaction://hlinksldjump"/>
            <a:extLst>
              <a:ext uri="{FF2B5EF4-FFF2-40B4-BE49-F238E27FC236}">
                <a16:creationId xmlns:a16="http://schemas.microsoft.com/office/drawing/2014/main" id="{BF64CE1E-7D96-4ECF-A817-DDF926CAA749}"/>
              </a:ext>
            </a:extLst>
          </p:cNvPr>
          <p:cNvPicPr>
            <a:picLocks noChangeAspect="1"/>
          </p:cNvPicPr>
          <p:nvPr/>
        </p:nvPicPr>
        <p:blipFill>
          <a:blip r:embed="rId4"/>
          <a:stretch>
            <a:fillRect/>
          </a:stretch>
        </p:blipFill>
        <p:spPr>
          <a:xfrm>
            <a:off x="335280" y="260327"/>
            <a:ext cx="554784" cy="554784"/>
          </a:xfrm>
          <a:prstGeom prst="rect">
            <a:avLst/>
          </a:prstGeom>
        </p:spPr>
      </p:pic>
    </p:spTree>
    <p:extLst>
      <p:ext uri="{BB962C8B-B14F-4D97-AF65-F5344CB8AC3E}">
        <p14:creationId xmlns:p14="http://schemas.microsoft.com/office/powerpoint/2010/main" val="253124334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0" y="2017713"/>
            <a:ext cx="9144000" cy="4114800"/>
          </a:xfrm>
        </p:spPr>
        <p:txBody>
          <a:bodyPr rtlCol="0">
            <a:normAutofit/>
          </a:bodyPr>
          <a:lstStyle/>
          <a:p>
            <a:pPr marL="0" indent="0" algn="just" eaLnBrk="1" fontAlgn="auto" hangingPunct="1">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华文新魏"/>
              </a:rPr>
              <a:t>Meaning of chartering market</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The chartering market is a definite geographical area where demand and supply of tramp services are confronted with each other and a price of transport is established.</a:t>
            </a:r>
          </a:p>
          <a:p>
            <a:pPr marL="182880" indent="-182880" algn="just" eaLnBrk="1" fontAlgn="auto" hangingPunct="1">
              <a:buFont typeface="Wingdings" panose="05000000000000000000" pitchFamily="2" charset="2"/>
              <a:buNone/>
              <a:defRPr/>
            </a:pPr>
            <a:endParaRPr lang="en-US" altLang="zh-CN" sz="2800" dirty="0">
              <a:solidFill>
                <a:srgbClr val="CC00CC"/>
              </a:solidFill>
              <a:latin typeface="Times New Roman" panose="02020603050405020304" pitchFamily="18" charset="0"/>
              <a:cs typeface="华文新魏"/>
            </a:endParaRPr>
          </a:p>
          <a:p>
            <a:pPr marL="182880" indent="-182880" algn="just" eaLnBrk="1" fontAlgn="auto" hangingPunct="1">
              <a:defRPr/>
            </a:pPr>
            <a:endParaRPr lang="zh-CN" altLang="en-US" sz="2800" dirty="0">
              <a:solidFill>
                <a:srgbClr val="CC00CC"/>
              </a:solidFill>
              <a:latin typeface="Times New Roman" panose="02020603050405020304" pitchFamily="18" charset="0"/>
              <a:cs typeface="华文新魏"/>
            </a:endParaRPr>
          </a:p>
        </p:txBody>
      </p:sp>
      <p:sp>
        <p:nvSpPr>
          <p:cNvPr id="2" name="Rectangle 5"/>
          <p:cNvSpPr>
            <a:spLocks noChangeArrowheads="1"/>
          </p:cNvSpPr>
          <p:nvPr/>
        </p:nvSpPr>
        <p:spPr bwMode="auto">
          <a:xfrm>
            <a:off x="2171700" y="2928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CHARTER MARKET</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7BDF0984-4DED-4574-B10A-730E3E64DC78}"/>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6252729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0" y="2057400"/>
            <a:ext cx="9144000" cy="4114800"/>
          </a:xfrm>
        </p:spPr>
        <p:txBody>
          <a:bodyPr rtlCol="0">
            <a:normAutofit/>
          </a:bodyPr>
          <a:lstStyle/>
          <a:p>
            <a:pPr marL="182880" indent="-182880" algn="just" eaLnBrk="1" fontAlgn="auto" hangingPunct="1">
              <a:spcAft>
                <a:spcPts val="0"/>
              </a:spcAft>
              <a:buFont typeface="Wingdings" panose="05000000000000000000" pitchFamily="2" charset="2"/>
              <a:buAutoNum type="arabicPeriod"/>
              <a:defRPr/>
            </a:pPr>
            <a:r>
              <a:rPr lang="en-US" altLang="zh-CN" sz="2400" dirty="0">
                <a:effectLst>
                  <a:outerShdw blurRad="38100" dist="38100" dir="2700000" algn="tl">
                    <a:srgbClr val="000000">
                      <a:alpha val="43137"/>
                    </a:srgbClr>
                  </a:outerShdw>
                </a:effectLst>
              </a:rPr>
              <a:t>The charter markets are highly competitive </a:t>
            </a:r>
          </a:p>
          <a:p>
            <a:pPr marL="182880" indent="-182880" algn="just" eaLnBrk="1" fontAlgn="auto" hangingPunct="1">
              <a:spcAft>
                <a:spcPts val="0"/>
              </a:spcAft>
              <a:buFont typeface="Wingdings" panose="05000000000000000000" pitchFamily="2" charset="2"/>
              <a:buAutoNum type="arabicPeriod"/>
              <a:defRPr/>
            </a:pPr>
            <a:r>
              <a:rPr lang="en-US" altLang="zh-CN" sz="2400" dirty="0">
                <a:effectLst>
                  <a:outerShdw blurRad="38100" dist="38100" dir="2700000" algn="tl">
                    <a:srgbClr val="000000">
                      <a:alpha val="43137"/>
                    </a:srgbClr>
                  </a:outerShdw>
                </a:effectLst>
              </a:rPr>
              <a:t>The charter market is complex and often volatile </a:t>
            </a:r>
          </a:p>
          <a:p>
            <a:pPr marL="182880" indent="-182880" algn="just" eaLnBrk="1" fontAlgn="auto" hangingPunct="1">
              <a:spcAft>
                <a:spcPts val="0"/>
              </a:spcAft>
              <a:buFont typeface="Wingdings" panose="05000000000000000000" pitchFamily="2" charset="2"/>
              <a:buAutoNum type="arabicPeriod"/>
              <a:defRPr/>
            </a:pPr>
            <a:r>
              <a:rPr lang="en-US" altLang="zh-CN" sz="2400" dirty="0">
                <a:effectLst>
                  <a:outerShdw blurRad="38100" dist="38100" dir="2700000" algn="tl">
                    <a:srgbClr val="000000">
                      <a:alpha val="43137"/>
                    </a:srgbClr>
                  </a:outerShdw>
                </a:effectLst>
              </a:rPr>
              <a:t>Tramp shipping has relatively few barriers to entry .</a:t>
            </a:r>
          </a:p>
          <a:p>
            <a:pPr marL="182880" indent="-182880" algn="just" eaLnBrk="1" fontAlgn="auto" hangingPunct="1">
              <a:spcAft>
                <a:spcPts val="0"/>
              </a:spcAft>
              <a:buFont typeface="Wingdings" panose="05000000000000000000" pitchFamily="2" charset="2"/>
              <a:buAutoNum type="arabicPeriod"/>
              <a:defRPr/>
            </a:pPr>
            <a:r>
              <a:rPr lang="en-US" altLang="zh-CN" sz="2400" dirty="0">
                <a:effectLst>
                  <a:outerShdw blurRad="38100" dist="38100" dir="2700000" algn="tl">
                    <a:srgbClr val="000000">
                      <a:alpha val="43137"/>
                    </a:srgbClr>
                  </a:outerShdw>
                </a:effectLst>
              </a:rPr>
              <a:t>Information systems in bulk shipping business are very open </a:t>
            </a:r>
          </a:p>
          <a:p>
            <a:pPr marL="182880" indent="-182880" algn="just" eaLnBrk="1" fontAlgn="auto" hangingPunct="1">
              <a:spcAft>
                <a:spcPts val="0"/>
              </a:spcAft>
              <a:buFont typeface="Wingdings" panose="05000000000000000000" pitchFamily="2" charset="2"/>
              <a:buAutoNum type="arabicPeriod"/>
              <a:defRPr/>
            </a:pPr>
            <a:r>
              <a:rPr lang="en-US" altLang="zh-CN" sz="2400" dirty="0">
                <a:effectLst>
                  <a:outerShdw blurRad="38100" dist="38100" dir="2700000" algn="tl">
                    <a:srgbClr val="000000">
                      <a:alpha val="43137"/>
                    </a:srgbClr>
                  </a:outerShdw>
                </a:effectLst>
              </a:rPr>
              <a:t>Trade growth is influenced by the world business cycle and is very volatile and unpredictable. </a:t>
            </a:r>
            <a:endParaRPr lang="zh-CN" altLang="en-US" sz="2400" dirty="0">
              <a:effectLst>
                <a:outerShdw blurRad="38100" dist="38100" dir="2700000" algn="tl">
                  <a:srgbClr val="000000">
                    <a:alpha val="43137"/>
                  </a:srgbClr>
                </a:outerShdw>
              </a:effectLst>
            </a:endParaRPr>
          </a:p>
        </p:txBody>
      </p:sp>
      <p:sp>
        <p:nvSpPr>
          <p:cNvPr id="89091" name="Rectangle 5"/>
          <p:cNvSpPr>
            <a:spLocks noChangeArrowheads="1"/>
          </p:cNvSpPr>
          <p:nvPr/>
        </p:nvSpPr>
        <p:spPr bwMode="auto">
          <a:xfrm>
            <a:off x="3743325" y="2695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7"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CHARACTERISTICS OF THE CHARTER MARKET</a:t>
            </a:r>
            <a:endParaRPr kumimoji="0" lang="zh-CN" altLang="en-US" sz="2800" b="1" dirty="0">
              <a:solidFill>
                <a:schemeClr val="bg1"/>
              </a:solidFill>
              <a:cs typeface="方正姚体"/>
            </a:endParaRPr>
          </a:p>
        </p:txBody>
      </p:sp>
      <p:pic>
        <p:nvPicPr>
          <p:cNvPr id="5" name="Imagen 4">
            <a:hlinkClick r:id="rId2" action="ppaction://hlinksldjump"/>
            <a:extLst>
              <a:ext uri="{FF2B5EF4-FFF2-40B4-BE49-F238E27FC236}">
                <a16:creationId xmlns:a16="http://schemas.microsoft.com/office/drawing/2014/main" id="{3DD1EACB-BC25-47AA-AC15-DBAFE763EA20}"/>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7186443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1027"/>
          <p:cNvSpPr>
            <a:spLocks noGrp="1" noChangeArrowheads="1"/>
          </p:cNvSpPr>
          <p:nvPr>
            <p:ph idx="1"/>
          </p:nvPr>
        </p:nvSpPr>
        <p:spPr>
          <a:xfrm>
            <a:off x="0" y="2011363"/>
            <a:ext cx="9144000" cy="4206875"/>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Fleet supply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Commodity demand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Seasonal pressures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Bunker prices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Choke points </a:t>
            </a:r>
            <a:endParaRPr lang="zh-CN" altLang="en-US" sz="2400" dirty="0">
              <a:effectLst>
                <a:outerShdw blurRad="38100" dist="38100" dir="2700000" algn="tl">
                  <a:srgbClr val="000000">
                    <a:alpha val="43137"/>
                  </a:srgbClr>
                </a:outerShdw>
              </a:effectLst>
              <a:cs typeface="华文新魏"/>
            </a:endParaRPr>
          </a:p>
        </p:txBody>
      </p:sp>
      <p:sp>
        <p:nvSpPr>
          <p:cNvPr id="5"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INFLUENCE FACTORS OF THE CHARTER MARKET</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9206E3EE-A5C1-4986-9B72-BBC45AD3B9D3}"/>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9457943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0" y="1905000"/>
            <a:ext cx="9067800" cy="4953000"/>
          </a:xfrm>
        </p:spPr>
        <p:txBody>
          <a:bodyPr rtlCol="0">
            <a:noAutofit/>
          </a:bodyPr>
          <a:lstStyle/>
          <a:p>
            <a:pPr marL="0" indent="0" algn="just" eaLnBrk="1" fontAlgn="auto" hangingPunct="1">
              <a:spcAft>
                <a:spcPts val="0"/>
              </a:spcAft>
              <a:buClr>
                <a:schemeClr val="hlink"/>
              </a:buClr>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According to ship type and size and to particular commodities</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dry cargo market, heavy-lift market, reefer market, tanker market. </a:t>
            </a:r>
          </a:p>
          <a:p>
            <a:pPr marL="0" indent="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The chartering market is divided by length of charter</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short-term “spot” market ------ voyage charters or trip time charters. </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longer-term “period” market -------- consecutive voyage charters ; time charters and long-term bareboat charters. </a:t>
            </a:r>
          </a:p>
          <a:p>
            <a:pPr marL="0" indent="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Area</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Baltic Mercantile and Shipping Exchange in London Market</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N.Y. Maritime Exchange in New York Market</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North Europe Market Asian Markets including Tokyo, Hong Kong  and Shanghai and Singapore.</a:t>
            </a:r>
            <a:endParaRPr lang="zh-CN" altLang="en-US" sz="2400" dirty="0">
              <a:effectLst>
                <a:outerShdw blurRad="38100" dist="38100" dir="2700000" algn="tl">
                  <a:srgbClr val="000000">
                    <a:alpha val="43137"/>
                  </a:srgbClr>
                </a:outerShdw>
              </a:effectLst>
            </a:endParaRPr>
          </a:p>
        </p:txBody>
      </p:sp>
      <p:sp>
        <p:nvSpPr>
          <p:cNvPr id="6"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CLASSIFICATIONS OF THE CHARTER MARKET</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3DA79CA8-DC6A-402C-B62F-CCAD513D5785}"/>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35875078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0" y="1905000"/>
            <a:ext cx="9067800" cy="4953000"/>
          </a:xfrm>
        </p:spPr>
        <p:txBody>
          <a:bodyPr rtlCol="0">
            <a:noAutofit/>
          </a:bodyPr>
          <a:lstStyle/>
          <a:p>
            <a:pPr marL="0" indent="0" algn="just" eaLnBrk="1" fontAlgn="auto" hangingPunct="1">
              <a:spcAft>
                <a:spcPts val="0"/>
              </a:spcAft>
              <a:buFont typeface="Wingdings" panose="05000000000000000000" pitchFamily="2" charset="2"/>
              <a:buNone/>
              <a:defRPr/>
            </a:pPr>
            <a:r>
              <a:rPr lang="en-US" altLang="zh-CN" sz="2400" b="1" dirty="0">
                <a:effectLst>
                  <a:outerShdw blurRad="38100" dist="38100" dir="2700000" algn="tl">
                    <a:srgbClr val="000000">
                      <a:alpha val="43137"/>
                    </a:srgbClr>
                  </a:outerShdw>
                </a:effectLst>
                <a:cs typeface="Times New Roman" panose="02020603050405020304" pitchFamily="18" charset="0"/>
              </a:rPr>
              <a:t>Area</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the Baltic Mercantile and Shipping Exchange in London Market</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N.Y. Maritime Exchange in New York Market</a:t>
            </a:r>
          </a:p>
          <a:p>
            <a:pPr marL="182880" indent="-182880" algn="just" eaLnBrk="1" fontAlgn="auto" hangingPunct="1">
              <a:spcAft>
                <a:spcPts val="0"/>
              </a:spcAft>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North Europe Market Asian Markets including Tokyo, Hong Kong  and Shanghai and Singapore.</a:t>
            </a:r>
            <a:endParaRPr lang="zh-CN" altLang="en-US" sz="2400" dirty="0">
              <a:effectLst>
                <a:outerShdw blurRad="38100" dist="38100" dir="2700000" algn="tl">
                  <a:srgbClr val="000000">
                    <a:alpha val="43137"/>
                  </a:srgbClr>
                </a:outerShdw>
              </a:effectLst>
            </a:endParaRPr>
          </a:p>
        </p:txBody>
      </p:sp>
      <p:sp>
        <p:nvSpPr>
          <p:cNvPr id="6" name="Rectangle 2"/>
          <p:cNvSpPr txBox="1">
            <a:spLocks noChangeArrowheads="1"/>
          </p:cNvSpPr>
          <p:nvPr/>
        </p:nvSpPr>
        <p:spPr>
          <a:xfrm>
            <a:off x="838200" y="304800"/>
            <a:ext cx="7772400" cy="1508125"/>
          </a:xfrm>
          <a:prstGeom prst="rect">
            <a:avLst/>
          </a:prstGeom>
        </p:spPr>
        <p:txBody>
          <a:bodyPr anchor="ctr">
            <a:norm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algn="ctr" fontAlgn="auto">
              <a:spcAft>
                <a:spcPts val="0"/>
              </a:spcAft>
              <a:defRPr/>
            </a:pPr>
            <a:r>
              <a:rPr kumimoji="0" lang="en-US" altLang="zh-CN" sz="2800" b="1" dirty="0">
                <a:solidFill>
                  <a:schemeClr val="bg1"/>
                </a:solidFill>
                <a:cs typeface="方正姚体"/>
              </a:rPr>
              <a:t>CLASSIFICATIONS OF THE CHARTER MARKET</a:t>
            </a:r>
            <a:endParaRPr kumimoji="0" lang="zh-CN" altLang="en-US" sz="2800" b="1" dirty="0">
              <a:solidFill>
                <a:schemeClr val="bg1"/>
              </a:solidFill>
              <a:cs typeface="方正姚体"/>
            </a:endParaRPr>
          </a:p>
        </p:txBody>
      </p:sp>
      <p:pic>
        <p:nvPicPr>
          <p:cNvPr id="4" name="Imagen 3">
            <a:hlinkClick r:id="rId2" action="ppaction://hlinksldjump"/>
            <a:extLst>
              <a:ext uri="{FF2B5EF4-FFF2-40B4-BE49-F238E27FC236}">
                <a16:creationId xmlns:a16="http://schemas.microsoft.com/office/drawing/2014/main" id="{816502D5-E993-47B9-83A3-9F1A506CB9D8}"/>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31458737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gn="ctr" eaLnBrk="1" fontAlgn="auto" hangingPunct="1">
              <a:spcAft>
                <a:spcPts val="0"/>
              </a:spcAft>
              <a:defRPr/>
            </a:pPr>
            <a:r>
              <a:rPr lang="en-US" altLang="zh-CN" sz="2800" b="1"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Comparison of liner and chartered shipping</a:t>
            </a:r>
            <a:endParaRPr lang="zh-CN" altLang="en-US" sz="2800" b="1"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92163" name="Rectangle 3"/>
          <p:cNvSpPr>
            <a:spLocks noGrp="1" noChangeArrowheads="1"/>
          </p:cNvSpPr>
          <p:nvPr>
            <p:ph idx="1"/>
          </p:nvPr>
        </p:nvSpPr>
        <p:spPr>
          <a:xfrm>
            <a:off x="0" y="2017713"/>
            <a:ext cx="9144000" cy="41148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Merchant shipping, considered from the standpoint of types of service provided, may be divided into two major categories: Liner Service and Tramp Shipping. </a:t>
            </a:r>
          </a:p>
          <a:p>
            <a:pPr marL="182880" indent="-182880" algn="just" eaLnBrk="1" fontAlgn="auto" hangingPunct="1">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While there are some similarities, the differences in the theory and techniques of management of these two types of marine transportation are notable. The service rendered, the geographic area covered, the operating problems, the relationship between vessel owner and vessel user, and the actual employment of the ship, vary markedly between the two categories. </a:t>
            </a:r>
            <a:endParaRPr lang="zh-CN" altLang="en-US" sz="2400" dirty="0">
              <a:effectLst>
                <a:outerShdw blurRad="38100" dist="38100" dir="2700000" algn="tl">
                  <a:srgbClr val="000000">
                    <a:alpha val="43137"/>
                  </a:srgbClr>
                </a:outerShdw>
              </a:effectLst>
              <a:cs typeface="华文新魏"/>
            </a:endParaRPr>
          </a:p>
        </p:txBody>
      </p:sp>
      <p:sp>
        <p:nvSpPr>
          <p:cNvPr id="93188" name="Rectangle 5"/>
          <p:cNvSpPr>
            <a:spLocks noChangeArrowheads="1"/>
          </p:cNvSpPr>
          <p:nvPr/>
        </p:nvSpPr>
        <p:spPr bwMode="auto">
          <a:xfrm>
            <a:off x="3371850" y="26574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pic>
        <p:nvPicPr>
          <p:cNvPr id="5" name="Imagen 4">
            <a:hlinkClick r:id="rId2" action="ppaction://hlinksldjump"/>
            <a:extLst>
              <a:ext uri="{FF2B5EF4-FFF2-40B4-BE49-F238E27FC236}">
                <a16:creationId xmlns:a16="http://schemas.microsoft.com/office/drawing/2014/main" id="{28B20FFF-964E-4316-B713-E82CBCF3E8CB}"/>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552835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p:txBody>
          <a:bodyPr/>
          <a:lstStyle/>
          <a:p>
            <a:pPr algn="ctr" eaLnBrk="1" fontAlgn="auto" hangingPunct="1">
              <a:spcAft>
                <a:spcPts val="0"/>
              </a:spcAft>
              <a:defRPr/>
            </a:pPr>
            <a:r>
              <a:rPr lang="en-US" altLang="zh-CN" sz="3600" b="1" dirty="0">
                <a:solidFill>
                  <a:schemeClr val="bg1"/>
                </a:solidFill>
                <a:cs typeface="方正姚体"/>
              </a:rPr>
              <a:t>Types of chartering</a:t>
            </a:r>
          </a:p>
        </p:txBody>
      </p:sp>
      <p:sp>
        <p:nvSpPr>
          <p:cNvPr id="10243" name="Rectangle 4"/>
          <p:cNvSpPr>
            <a:spLocks noGrp="1" noChangeArrowheads="1"/>
          </p:cNvSpPr>
          <p:nvPr>
            <p:ph idx="1"/>
          </p:nvPr>
        </p:nvSpPr>
        <p:spPr>
          <a:xfrm>
            <a:off x="228600" y="2209800"/>
            <a:ext cx="6858000" cy="4191000"/>
          </a:xfrm>
        </p:spPr>
        <p:txBody>
          <a:bodyPr rtlCol="0">
            <a:normAutofit/>
          </a:bodyPr>
          <a:lstStyle/>
          <a:p>
            <a:pPr marL="182880" indent="-182880" algn="just" eaLnBrk="1" fontAlgn="auto" hangingPunct="1">
              <a:buFont typeface="Wingdings" panose="05000000000000000000" pitchFamily="2" charset="2"/>
              <a:buChar char="§"/>
              <a:defRPr/>
            </a:pPr>
            <a:r>
              <a:rPr lang="en-US" altLang="zh-CN" sz="2400" b="1" dirty="0">
                <a:effectLst>
                  <a:outerShdw blurRad="38100" dist="38100" dir="2700000" algn="tl">
                    <a:srgbClr val="000000">
                      <a:alpha val="43137"/>
                    </a:srgbClr>
                  </a:outerShdw>
                </a:effectLst>
                <a:cs typeface="Times New Roman" panose="02020603050405020304" pitchFamily="18" charset="0"/>
              </a:rPr>
              <a:t>Voyage chartering</a:t>
            </a:r>
          </a:p>
          <a:p>
            <a:pPr marL="182880" indent="-182880" algn="just" eaLnBrk="1" fontAlgn="auto" hangingPunct="1">
              <a:buFont typeface="Wingdings" panose="05000000000000000000" pitchFamily="2" charset="2"/>
              <a:buChar char="§"/>
              <a:defRPr/>
            </a:pPr>
            <a:r>
              <a:rPr lang="en-US" altLang="zh-CN" sz="2400" b="1" dirty="0">
                <a:effectLst>
                  <a:outerShdw blurRad="38100" dist="38100" dir="2700000" algn="tl">
                    <a:srgbClr val="000000">
                      <a:alpha val="43137"/>
                    </a:srgbClr>
                  </a:outerShdw>
                </a:effectLst>
                <a:cs typeface="Times New Roman" panose="02020603050405020304" pitchFamily="18" charset="0"/>
              </a:rPr>
              <a:t>Time chartering</a:t>
            </a:r>
          </a:p>
          <a:p>
            <a:pPr marL="182880" indent="-182880" algn="just" eaLnBrk="1" fontAlgn="auto" hangingPunct="1">
              <a:buFont typeface="Wingdings" panose="05000000000000000000" pitchFamily="2" charset="2"/>
              <a:buChar char="§"/>
              <a:defRPr/>
            </a:pPr>
            <a:r>
              <a:rPr lang="en-US" altLang="zh-CN" sz="2400" b="1" dirty="0">
                <a:effectLst>
                  <a:outerShdw blurRad="38100" dist="38100" dir="2700000" algn="tl">
                    <a:srgbClr val="000000">
                      <a:alpha val="43137"/>
                    </a:srgbClr>
                  </a:outerShdw>
                </a:effectLst>
                <a:cs typeface="Times New Roman" panose="02020603050405020304" pitchFamily="18" charset="0"/>
              </a:rPr>
              <a:t>Time charter on trip basis (TCT)</a:t>
            </a:r>
          </a:p>
          <a:p>
            <a:pPr marL="182880" indent="-182880" algn="just" eaLnBrk="1" fontAlgn="auto" hangingPunct="1">
              <a:buFont typeface="Wingdings" panose="05000000000000000000" pitchFamily="2" charset="2"/>
              <a:buChar char="§"/>
              <a:defRPr/>
            </a:pPr>
            <a:r>
              <a:rPr lang="en-US" altLang="zh-CN" sz="2400" b="1" dirty="0">
                <a:effectLst>
                  <a:outerShdw blurRad="38100" dist="38100" dir="2700000" algn="tl">
                    <a:srgbClr val="000000">
                      <a:alpha val="43137"/>
                    </a:srgbClr>
                  </a:outerShdw>
                </a:effectLst>
                <a:cs typeface="Times New Roman" panose="02020603050405020304" pitchFamily="18" charset="0"/>
              </a:rPr>
              <a:t>Contract of </a:t>
            </a:r>
            <a:r>
              <a:rPr lang="en-US" altLang="zh-CN" sz="2400" b="1" dirty="0" err="1">
                <a:effectLst>
                  <a:outerShdw blurRad="38100" dist="38100" dir="2700000" algn="tl">
                    <a:srgbClr val="000000">
                      <a:alpha val="43137"/>
                    </a:srgbClr>
                  </a:outerShdw>
                </a:effectLst>
                <a:cs typeface="Times New Roman" panose="02020603050405020304" pitchFamily="18" charset="0"/>
              </a:rPr>
              <a:t>affreightment</a:t>
            </a:r>
            <a:r>
              <a:rPr lang="en-US" altLang="zh-CN" sz="2400" b="1" dirty="0">
                <a:effectLst>
                  <a:outerShdw blurRad="38100" dist="38100" dir="2700000" algn="tl">
                    <a:srgbClr val="000000">
                      <a:alpha val="43137"/>
                    </a:srgbClr>
                  </a:outerShdw>
                </a:effectLst>
                <a:cs typeface="Times New Roman" panose="02020603050405020304" pitchFamily="18" charset="0"/>
              </a:rPr>
              <a:t> (COA)</a:t>
            </a:r>
          </a:p>
          <a:p>
            <a:pPr marL="182880" indent="-182880" algn="just" eaLnBrk="1" fontAlgn="auto" hangingPunct="1">
              <a:buFont typeface="Wingdings" panose="05000000000000000000" pitchFamily="2" charset="2"/>
              <a:buChar char="§"/>
              <a:defRPr/>
            </a:pPr>
            <a:r>
              <a:rPr lang="en-US" altLang="zh-CN" sz="2400" b="1" dirty="0">
                <a:effectLst>
                  <a:outerShdw blurRad="38100" dist="38100" dir="2700000" algn="tl">
                    <a:srgbClr val="000000">
                      <a:alpha val="43137"/>
                    </a:srgbClr>
                  </a:outerShdw>
                </a:effectLst>
                <a:cs typeface="Times New Roman" panose="02020603050405020304" pitchFamily="18" charset="0"/>
              </a:rPr>
              <a:t>Bareboat chartering</a:t>
            </a:r>
          </a:p>
          <a:p>
            <a:pPr marL="182880" indent="-182880" algn="just" eaLnBrk="1" fontAlgn="auto" hangingPunct="1">
              <a:buFont typeface="Wingdings" panose="05000000000000000000" pitchFamily="2" charset="2"/>
              <a:buNone/>
              <a:defRPr/>
            </a:pPr>
            <a:endParaRPr lang="en-US" altLang="zh-CN" dirty="0">
              <a:solidFill>
                <a:srgbClr val="0000FF"/>
              </a:solidFill>
              <a:latin typeface="Times New Roman" panose="02020603050405020304" pitchFamily="18" charset="0"/>
              <a:cs typeface="Times New Roman" panose="02020603050405020304" pitchFamily="18" charset="0"/>
            </a:endParaRPr>
          </a:p>
          <a:p>
            <a:pPr marL="182880" indent="-182880" eaLnBrk="1" fontAlgn="auto" hangingPunct="1">
              <a:defRPr/>
            </a:pPr>
            <a:endParaRPr lang="zh-CN" altLang="en-US" dirty="0">
              <a:latin typeface="Times New Roman" panose="02020603050405020304" pitchFamily="18" charset="0"/>
              <a:cs typeface="Times New Roman" panose="02020603050405020304" pitchFamily="18" charset="0"/>
            </a:endParaRPr>
          </a:p>
        </p:txBody>
      </p:sp>
      <p:sp>
        <p:nvSpPr>
          <p:cNvPr id="10244" name="Rectangle 5"/>
          <p:cNvSpPr>
            <a:spLocks noChangeArrowheads="1"/>
          </p:cNvSpPr>
          <p:nvPr/>
        </p:nvSpPr>
        <p:spPr bwMode="auto">
          <a:xfrm>
            <a:off x="3662363" y="2362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10245" name="Rectangle 7"/>
          <p:cNvSpPr>
            <a:spLocks noChangeArrowheads="1"/>
          </p:cNvSpPr>
          <p:nvPr/>
        </p:nvSpPr>
        <p:spPr bwMode="auto">
          <a:xfrm>
            <a:off x="3648075" y="2105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pic>
        <p:nvPicPr>
          <p:cNvPr id="7" name="Imagen 6">
            <a:hlinkClick r:id="rId2" action="ppaction://hlinksldjump"/>
            <a:extLst>
              <a:ext uri="{FF2B5EF4-FFF2-40B4-BE49-F238E27FC236}">
                <a16:creationId xmlns:a16="http://schemas.microsoft.com/office/drawing/2014/main" id="{EC34966C-6204-4C5C-9781-5F39B0453ACE}"/>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37837055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eaLnBrk="1" fontAlgn="auto" hangingPunct="1">
              <a:spcAft>
                <a:spcPts val="0"/>
              </a:spcAft>
              <a:defRPr/>
            </a:pPr>
            <a:r>
              <a:rPr lang="en-US" altLang="zh-CN" sz="2800" b="1" dirty="0">
                <a:solidFill>
                  <a:schemeClr val="bg1"/>
                </a:solidFill>
                <a:latin typeface="+mn-lt"/>
                <a:cs typeface="Times New Roman" panose="02020603050405020304" pitchFamily="18" charset="0"/>
              </a:rPr>
              <a:t>Liner Service</a:t>
            </a:r>
            <a:endParaRPr lang="zh-CN" altLang="en-US" b="1" dirty="0">
              <a:solidFill>
                <a:srgbClr val="000000"/>
              </a:solidFill>
              <a:latin typeface="宋体" panose="02010600030101010101" pitchFamily="2" charset="-122"/>
              <a:cs typeface="Times New Roman" panose="02020603050405020304" pitchFamily="18" charset="0"/>
            </a:endParaRPr>
          </a:p>
        </p:txBody>
      </p:sp>
      <p:sp>
        <p:nvSpPr>
          <p:cNvPr id="93187" name="Rectangle 3"/>
          <p:cNvSpPr>
            <a:spLocks noGrp="1" noChangeArrowheads="1"/>
          </p:cNvSpPr>
          <p:nvPr>
            <p:ph idx="1"/>
          </p:nvPr>
        </p:nvSpPr>
        <p:spPr>
          <a:xfrm>
            <a:off x="0" y="2017713"/>
            <a:ext cx="9144000" cy="4840287"/>
          </a:xfrm>
        </p:spPr>
        <p:txBody>
          <a:bodyPr rtlCol="0">
            <a:normAutofit lnSpcReduction="10000"/>
          </a:bodyPr>
          <a:lstStyle/>
          <a:p>
            <a:pPr marL="182880" indent="-182880" algn="just" eaLnBrk="1" fontAlgn="auto" hangingPunct="1">
              <a:lnSpc>
                <a:spcPct val="80000"/>
              </a:lnSpc>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Liner shipping is to provide regular services between specified ports according to time-tables and prices advertised well in advance. The service is, in principle, open to all shippers and in this sense it resembles a public transportation service. </a:t>
            </a:r>
          </a:p>
          <a:p>
            <a:pPr marL="182880" indent="-182880" algn="just" eaLnBrk="1" fontAlgn="auto" hangingPunct="1">
              <a:lnSpc>
                <a:spcPct val="80000"/>
              </a:lnSpc>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Liners are common carriers, required by law to accept without discrimination between </a:t>
            </a:r>
            <a:r>
              <a:rPr lang="en-US" altLang="zh-CN" sz="2400" dirty="0" err="1">
                <a:effectLst>
                  <a:outerShdw blurRad="38100" dist="38100" dir="2700000" algn="tl">
                    <a:srgbClr val="000000">
                      <a:alpha val="43137"/>
                    </a:srgbClr>
                  </a:outerShdw>
                </a:effectLst>
                <a:cs typeface="Times New Roman" panose="02020603050405020304" pitchFamily="18" charset="0"/>
              </a:rPr>
              <a:t>offerers</a:t>
            </a:r>
            <a:r>
              <a:rPr lang="en-US" altLang="zh-CN" sz="2400" dirty="0">
                <a:effectLst>
                  <a:outerShdw blurRad="38100" dist="38100" dir="2700000" algn="tl">
                    <a:srgbClr val="000000">
                      <a:alpha val="43137"/>
                    </a:srgbClr>
                  </a:outerShdw>
                </a:effectLst>
                <a:cs typeface="Times New Roman" panose="02020603050405020304" pitchFamily="18" charset="0"/>
              </a:rPr>
              <a:t> any legal cargo which the  ship is able to transport.   </a:t>
            </a:r>
          </a:p>
          <a:p>
            <a:pPr marL="182880" indent="-182880" algn="just" eaLnBrk="1" fontAlgn="auto" hangingPunct="1">
              <a:lnSpc>
                <a:spcPct val="80000"/>
              </a:lnSpc>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Goods carried in liner-service ships usually are of higher value than the cargo hauled in tramps, and are charged higher freight rates.</a:t>
            </a:r>
          </a:p>
          <a:p>
            <a:pPr marL="182880" indent="-182880" algn="just" eaLnBrk="1" fontAlgn="auto" hangingPunct="1">
              <a:lnSpc>
                <a:spcPct val="80000"/>
              </a:lnSpc>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A liner-service company issues a standard (or uniform) contract of carriage or bill of lading.</a:t>
            </a:r>
          </a:p>
          <a:p>
            <a:pPr marL="182880" indent="-182880" algn="just" eaLnBrk="1" fontAlgn="auto" hangingPunct="1">
              <a:lnSpc>
                <a:spcPct val="80000"/>
              </a:lnSpc>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Times New Roman" panose="02020603050405020304" pitchFamily="18" charset="0"/>
              </a:rPr>
              <a:t>Freight rates in the liner-service are stabilized by setting identical charges for all shippers of the same item aboard a certain ship.</a:t>
            </a:r>
          </a:p>
          <a:p>
            <a:pPr marL="182880" indent="-182880" algn="just" eaLnBrk="1" fontAlgn="auto" hangingPunct="1">
              <a:lnSpc>
                <a:spcPct val="80000"/>
              </a:lnSpc>
              <a:buFont typeface="Wingdings" panose="05000000000000000000" pitchFamily="2" charset="2"/>
              <a:buChar char="§"/>
              <a:defRPr/>
            </a:pPr>
            <a:r>
              <a:rPr lang="en-US" altLang="zh-CN" sz="2400" dirty="0">
                <a:effectLst>
                  <a:outerShdw blurRad="38100" dist="38100" dir="2700000" algn="tl">
                    <a:srgbClr val="000000">
                      <a:alpha val="43137"/>
                    </a:srgbClr>
                  </a:outerShdw>
                </a:effectLst>
                <a:cs typeface="华文新魏"/>
              </a:rPr>
              <a:t>Carrier’s liability follows the principle of tackle to tackle.</a:t>
            </a:r>
            <a:endParaRPr lang="zh-CN" altLang="en-US" sz="2000" dirty="0">
              <a:latin typeface="Times New Roman" panose="02020603050405020304" pitchFamily="18" charset="0"/>
              <a:cs typeface="华文新魏"/>
            </a:endParaRPr>
          </a:p>
        </p:txBody>
      </p:sp>
      <p:pic>
        <p:nvPicPr>
          <p:cNvPr id="4" name="Imagen 3">
            <a:hlinkClick r:id="rId2" action="ppaction://hlinksldjump"/>
            <a:extLst>
              <a:ext uri="{FF2B5EF4-FFF2-40B4-BE49-F238E27FC236}">
                <a16:creationId xmlns:a16="http://schemas.microsoft.com/office/drawing/2014/main" id="{53033064-0FD3-4869-9EA7-EC42525D3F3E}"/>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2930948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p:txBody>
          <a:bodyPr/>
          <a:lstStyle/>
          <a:p>
            <a:pPr algn="ctr" eaLnBrk="1" fontAlgn="auto" hangingPunct="1">
              <a:spcAft>
                <a:spcPts val="0"/>
              </a:spcAft>
              <a:defRPr/>
            </a:pPr>
            <a:r>
              <a:rPr lang="en-US" altLang="zh-CN" sz="2800" b="1" dirty="0">
                <a:solidFill>
                  <a:schemeClr val="bg1"/>
                </a:solidFill>
                <a:latin typeface="+mn-lt"/>
                <a:cs typeface="Times New Roman" panose="02020603050405020304" pitchFamily="18" charset="0"/>
              </a:rPr>
              <a:t>Liner Service</a:t>
            </a:r>
            <a:endParaRPr lang="zh-CN" altLang="en-US" b="1" dirty="0">
              <a:solidFill>
                <a:srgbClr val="000000"/>
              </a:solidFill>
              <a:latin typeface="宋体" panose="02010600030101010101" pitchFamily="2" charset="-122"/>
              <a:cs typeface="Times New Roman" panose="02020603050405020304" pitchFamily="18" charset="0"/>
            </a:endParaRPr>
          </a:p>
        </p:txBody>
      </p:sp>
      <p:sp>
        <p:nvSpPr>
          <p:cNvPr id="94211" name="Rectangle 3"/>
          <p:cNvSpPr>
            <a:spLocks noGrp="1" noChangeArrowheads="1"/>
          </p:cNvSpPr>
          <p:nvPr>
            <p:ph idx="1"/>
          </p:nvPr>
        </p:nvSpPr>
        <p:spPr>
          <a:xfrm>
            <a:off x="0" y="1905000"/>
            <a:ext cx="9144000" cy="4953000"/>
          </a:xfrm>
        </p:spPr>
        <p:txBody>
          <a:bodyPr rtlCol="0">
            <a:normAutofit fontScale="92500" lnSpcReduction="20000"/>
          </a:bodyPr>
          <a:lstStyle/>
          <a:p>
            <a:pPr marL="0" indent="0" algn="just" eaLnBrk="1" fontAlgn="auto" hangingPunct="1">
              <a:spcAft>
                <a:spcPct val="0"/>
              </a:spcAft>
              <a:buFont typeface="Wingdings" panose="05000000000000000000" pitchFamily="2" charset="2"/>
              <a:buNone/>
              <a:defRPr/>
            </a:pPr>
            <a:r>
              <a:rPr lang="es-MX" altLang="zh-CN" sz="2600" b="1" dirty="0">
                <a:effectLst>
                  <a:outerShdw blurRad="38100" dist="38100" dir="2700000" algn="tl">
                    <a:srgbClr val="000000">
                      <a:alpha val="43137"/>
                    </a:srgbClr>
                  </a:outerShdw>
                </a:effectLst>
                <a:cs typeface="Times New Roman" panose="02020603050405020304" pitchFamily="18" charset="0"/>
              </a:rPr>
              <a:t>CHARTERING</a:t>
            </a:r>
            <a:r>
              <a:rPr lang="zh-CN" altLang="en-US" sz="2600" dirty="0">
                <a:effectLst>
                  <a:outerShdw blurRad="38100" dist="38100" dir="2700000" algn="tl">
                    <a:srgbClr val="000000">
                      <a:alpha val="43137"/>
                    </a:srgbClr>
                  </a:outerShdw>
                </a:effectLst>
                <a:cs typeface="Times New Roman" panose="02020603050405020304" pitchFamily="18" charset="0"/>
              </a:rPr>
              <a:t> </a:t>
            </a:r>
            <a:endParaRPr lang="es-MX" altLang="zh-CN" sz="2600" dirty="0">
              <a:effectLst>
                <a:outerShdw blurRad="38100" dist="38100" dir="2700000" algn="tl">
                  <a:srgbClr val="000000">
                    <a:alpha val="43137"/>
                  </a:srgbClr>
                </a:outerShdw>
              </a:effectLst>
              <a:cs typeface="Times New Roman" panose="02020603050405020304" pitchFamily="18" charset="0"/>
            </a:endParaRPr>
          </a:p>
          <a:p>
            <a:pPr marL="182880" indent="-182880" algn="just" eaLnBrk="1" fontAlgn="auto" hangingPunct="1">
              <a:spcAft>
                <a:spcPct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Sailings are based on cargo commitments that vary with the vessel’s employment, and are usually different for every voyage.</a:t>
            </a:r>
          </a:p>
          <a:p>
            <a:pPr marL="182880" indent="-182880" algn="just" eaLnBrk="1" fontAlgn="auto" hangingPunct="1">
              <a:spcAft>
                <a:spcPct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Tramps are contract (private) carriers, and normally carry full shiploads of a single commodity, usually in bulk.</a:t>
            </a:r>
          </a:p>
          <a:p>
            <a:pPr marL="182880" indent="-182880" algn="just" eaLnBrk="1" fontAlgn="auto" hangingPunct="1">
              <a:spcAft>
                <a:spcPct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Cargoes carried in tramps generally are those which can be transported in bulk and have low intrinsic value.  </a:t>
            </a:r>
          </a:p>
          <a:p>
            <a:pPr marL="182880" indent="-182880" algn="just" eaLnBrk="1" fontAlgn="auto" hangingPunct="1">
              <a:spcAft>
                <a:spcPct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The owner of tramp ship must negotiate separate contract for each employment of his vessel, and the terms of the charter party vary from ship to ship, depending upon the bargaining abilities of </a:t>
            </a:r>
            <a:r>
              <a:rPr lang="en-US" altLang="zh-CN" sz="2600" dirty="0" err="1">
                <a:effectLst>
                  <a:outerShdw blurRad="38100" dist="38100" dir="2700000" algn="tl">
                    <a:srgbClr val="000000">
                      <a:alpha val="43137"/>
                    </a:srgbClr>
                  </a:outerShdw>
                </a:effectLst>
                <a:cs typeface="Times New Roman" panose="02020603050405020304" pitchFamily="18" charset="0"/>
              </a:rPr>
              <a:t>shipowner</a:t>
            </a:r>
            <a:r>
              <a:rPr lang="en-US" altLang="zh-CN" sz="2600" dirty="0">
                <a:effectLst>
                  <a:outerShdw blurRad="38100" dist="38100" dir="2700000" algn="tl">
                    <a:srgbClr val="000000">
                      <a:alpha val="43137"/>
                    </a:srgbClr>
                  </a:outerShdw>
                </a:effectLst>
                <a:cs typeface="Times New Roman" panose="02020603050405020304" pitchFamily="18" charset="0"/>
              </a:rPr>
              <a:t> and charterer, and the general trend of the market.</a:t>
            </a:r>
          </a:p>
          <a:p>
            <a:pPr marL="182880" indent="-182880" algn="just" eaLnBrk="1" fontAlgn="auto" hangingPunct="1">
              <a:spcAft>
                <a:spcPct val="0"/>
              </a:spcAft>
              <a:buFont typeface="Wingdings" panose="05000000000000000000" pitchFamily="2" charset="2"/>
              <a:buChar char="§"/>
              <a:defRPr/>
            </a:pPr>
            <a:r>
              <a:rPr lang="en-US" altLang="zh-CN" sz="2600" dirty="0">
                <a:effectLst>
                  <a:outerShdw blurRad="38100" dist="38100" dir="2700000" algn="tl">
                    <a:srgbClr val="000000">
                      <a:alpha val="43137"/>
                    </a:srgbClr>
                  </a:outerShdw>
                </a:effectLst>
                <a:cs typeface="Times New Roman" panose="02020603050405020304" pitchFamily="18" charset="0"/>
              </a:rPr>
              <a:t>Freight rates for tramps vary according to the supply of and demand for ships. Rates and services are determined by negotiation between </a:t>
            </a:r>
            <a:r>
              <a:rPr lang="en-US" altLang="zh-CN" sz="2600" dirty="0" err="1">
                <a:effectLst>
                  <a:outerShdw blurRad="38100" dist="38100" dir="2700000" algn="tl">
                    <a:srgbClr val="000000">
                      <a:alpha val="43137"/>
                    </a:srgbClr>
                  </a:outerShdw>
                </a:effectLst>
                <a:cs typeface="Times New Roman" panose="02020603050405020304" pitchFamily="18" charset="0"/>
              </a:rPr>
              <a:t>shipowner</a:t>
            </a:r>
            <a:r>
              <a:rPr lang="en-US" altLang="zh-CN" sz="2600" dirty="0">
                <a:effectLst>
                  <a:outerShdw blurRad="38100" dist="38100" dir="2700000" algn="tl">
                    <a:srgbClr val="000000">
                      <a:alpha val="43137"/>
                    </a:srgbClr>
                  </a:outerShdw>
                </a:effectLst>
                <a:cs typeface="Times New Roman" panose="02020603050405020304" pitchFamily="18" charset="0"/>
              </a:rPr>
              <a:t> and charterer, and reflect the specific requirements of the contracting parties.</a:t>
            </a:r>
          </a:p>
          <a:p>
            <a:pPr marL="182880" indent="-182880" eaLnBrk="1" fontAlgn="auto" hangingPunct="1">
              <a:spcAft>
                <a:spcPct val="0"/>
              </a:spcAft>
              <a:buFont typeface="Wingdings 3" panose="05040102010807070707" pitchFamily="18" charset="2"/>
              <a:buChar char=""/>
              <a:defRPr/>
            </a:pPr>
            <a:endParaRPr lang="zh-CN" altLang="en-US" sz="2000" b="1" dirty="0">
              <a:solidFill>
                <a:srgbClr val="A8522C"/>
              </a:solidFill>
              <a:latin typeface="Times New Roman" panose="02020603050405020304" pitchFamily="18" charset="0"/>
              <a:cs typeface="Times New Roman" panose="02020603050405020304" pitchFamily="18" charset="0"/>
            </a:endParaRPr>
          </a:p>
        </p:txBody>
      </p:sp>
      <p:sp>
        <p:nvSpPr>
          <p:cNvPr id="95235" name="Rectangle 6"/>
          <p:cNvSpPr>
            <a:spLocks noChangeArrowheads="1"/>
          </p:cNvSpPr>
          <p:nvPr/>
        </p:nvSpPr>
        <p:spPr bwMode="auto">
          <a:xfrm>
            <a:off x="-92075" y="2940050"/>
            <a:ext cx="8961438" cy="0"/>
          </a:xfrm>
          <a:prstGeom prst="rect">
            <a:avLst/>
          </a:prstGeom>
          <a:solidFill>
            <a:srgbClr val="FDF2D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sp>
        <p:nvSpPr>
          <p:cNvPr id="95236" name="Rectangle 10"/>
          <p:cNvSpPr>
            <a:spLocks noChangeArrowheads="1"/>
          </p:cNvSpPr>
          <p:nvPr/>
        </p:nvSpPr>
        <p:spPr bwMode="auto">
          <a:xfrm>
            <a:off x="3905250" y="30956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pic>
        <p:nvPicPr>
          <p:cNvPr id="6" name="Imagen 5">
            <a:hlinkClick r:id="rId2" action="ppaction://hlinksldjump"/>
            <a:extLst>
              <a:ext uri="{FF2B5EF4-FFF2-40B4-BE49-F238E27FC236}">
                <a16:creationId xmlns:a16="http://schemas.microsoft.com/office/drawing/2014/main" id="{DB9FCC9E-219E-4892-BCD5-9BEB1AC64570}"/>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2540312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914400" y="0"/>
            <a:ext cx="7793038" cy="1143000"/>
          </a:xfrm>
        </p:spPr>
        <p:txBody>
          <a:bodyPr/>
          <a:lstStyle/>
          <a:p>
            <a:pPr eaLnBrk="1" fontAlgn="auto" hangingPunct="1">
              <a:spcAft>
                <a:spcPts val="0"/>
              </a:spcAft>
              <a:defRPr/>
            </a:pPr>
            <a:r>
              <a:rPr lang="en-US" altLang="zh-CN" b="1" dirty="0">
                <a:solidFill>
                  <a:schemeClr val="tx1"/>
                </a:solidFill>
                <a:latin typeface="Times New Roman" panose="02020603050405020304" pitchFamily="18" charset="0"/>
              </a:rPr>
              <a:t>Cost elements in </a:t>
            </a:r>
            <a:r>
              <a:rPr lang="en-US" altLang="zh-CN" b="1" dirty="0">
                <a:solidFill>
                  <a:schemeClr val="bg1"/>
                </a:solidFill>
                <a:latin typeface="Times New Roman" panose="02020603050405020304" pitchFamily="18" charset="0"/>
              </a:rPr>
              <a:t>chartering and Liner</a:t>
            </a:r>
            <a:r>
              <a:rPr lang="en-US" altLang="zh-CN" b="1" dirty="0">
                <a:solidFill>
                  <a:schemeClr val="bg1"/>
                </a:solidFill>
                <a:latin typeface="宋体" panose="02010600030101010101" pitchFamily="2" charset="-122"/>
                <a:cs typeface="Times New Roman" panose="02020603050405020304" pitchFamily="18" charset="0"/>
              </a:rPr>
              <a:t> </a:t>
            </a:r>
          </a:p>
        </p:txBody>
      </p:sp>
      <p:grpSp>
        <p:nvGrpSpPr>
          <p:cNvPr id="96259" name="Group 42"/>
          <p:cNvGrpSpPr>
            <a:grpSpLocks/>
          </p:cNvGrpSpPr>
          <p:nvPr/>
        </p:nvGrpSpPr>
        <p:grpSpPr bwMode="auto">
          <a:xfrm>
            <a:off x="0" y="1219200"/>
            <a:ext cx="9144000" cy="5410200"/>
            <a:chOff x="-3" y="-3"/>
            <a:chExt cx="3675" cy="4263"/>
          </a:xfrm>
        </p:grpSpPr>
        <p:grpSp>
          <p:nvGrpSpPr>
            <p:cNvPr id="96260" name="Group 40"/>
            <p:cNvGrpSpPr>
              <a:grpSpLocks/>
            </p:cNvGrpSpPr>
            <p:nvPr/>
          </p:nvGrpSpPr>
          <p:grpSpPr bwMode="auto">
            <a:xfrm>
              <a:off x="0" y="0"/>
              <a:ext cx="3669" cy="4257"/>
              <a:chOff x="0" y="0"/>
              <a:chExt cx="3669" cy="4257"/>
            </a:xfrm>
          </p:grpSpPr>
          <p:grpSp>
            <p:nvGrpSpPr>
              <p:cNvPr id="96262" name="Group 17"/>
              <p:cNvGrpSpPr>
                <a:grpSpLocks/>
              </p:cNvGrpSpPr>
              <p:nvPr/>
            </p:nvGrpSpPr>
            <p:grpSpPr bwMode="auto">
              <a:xfrm>
                <a:off x="0" y="0"/>
                <a:ext cx="1223" cy="403"/>
                <a:chOff x="0" y="0"/>
                <a:chExt cx="1223" cy="403"/>
              </a:xfrm>
            </p:grpSpPr>
            <p:sp>
              <p:nvSpPr>
                <p:cNvPr id="96296" name="Rectangle 4"/>
                <p:cNvSpPr>
                  <a:spLocks noChangeArrowheads="1"/>
                </p:cNvSpPr>
                <p:nvPr/>
              </p:nvSpPr>
              <p:spPr bwMode="auto">
                <a:xfrm>
                  <a:off x="43" y="0"/>
                  <a:ext cx="1137" cy="40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a:latin typeface="宋体" panose="02010600030101010101" pitchFamily="2" charset="-122"/>
                      <a:cs typeface="Times New Roman" panose="02020603050405020304" pitchFamily="18" charset="0"/>
                    </a:rPr>
                    <a:t>Bareboat charter</a:t>
                  </a:r>
                  <a:endParaRPr lang="en-US" altLang="zh-CN" sz="1800">
                    <a:latin typeface="宋体" panose="02010600030101010101" pitchFamily="2" charset="-122"/>
                    <a:cs typeface="Times New Roman" panose="02020603050405020304" pitchFamily="18" charset="0"/>
                  </a:endParaRPr>
                </a:p>
                <a:p>
                  <a:endParaRPr lang="en-US" altLang="zh-CN" sz="1800">
                    <a:solidFill>
                      <a:srgbClr val="0000FF"/>
                    </a:solidFill>
                    <a:latin typeface="Times New Roman" panose="02020603050405020304" pitchFamily="18" charset="0"/>
                    <a:cs typeface="Times New Roman" panose="02020603050405020304" pitchFamily="18" charset="0"/>
                  </a:endParaRPr>
                </a:p>
              </p:txBody>
            </p:sp>
            <p:sp>
              <p:nvSpPr>
                <p:cNvPr id="96297" name="Rectangle 16"/>
                <p:cNvSpPr>
                  <a:spLocks noChangeArrowheads="1"/>
                </p:cNvSpPr>
                <p:nvPr/>
              </p:nvSpPr>
              <p:spPr bwMode="auto">
                <a:xfrm>
                  <a:off x="0" y="0"/>
                  <a:ext cx="1223" cy="403"/>
                </a:xfrm>
                <a:prstGeom prst="rect">
                  <a:avLst/>
                </a:prstGeom>
                <a:noFill/>
                <a:ln w="7">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grpSp>
            <p:nvGrpSpPr>
              <p:cNvPr id="96263" name="Group 19"/>
              <p:cNvGrpSpPr>
                <a:grpSpLocks/>
              </p:cNvGrpSpPr>
              <p:nvPr/>
            </p:nvGrpSpPr>
            <p:grpSpPr bwMode="auto">
              <a:xfrm>
                <a:off x="1223" y="0"/>
                <a:ext cx="1223" cy="403"/>
                <a:chOff x="1223" y="0"/>
                <a:chExt cx="1223" cy="403"/>
              </a:xfrm>
            </p:grpSpPr>
            <p:sp>
              <p:nvSpPr>
                <p:cNvPr id="96294" name="Rectangle 5"/>
                <p:cNvSpPr>
                  <a:spLocks noChangeArrowheads="1"/>
                </p:cNvSpPr>
                <p:nvPr/>
              </p:nvSpPr>
              <p:spPr bwMode="auto">
                <a:xfrm>
                  <a:off x="1266" y="0"/>
                  <a:ext cx="1137" cy="40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a:latin typeface="宋体" panose="02010600030101010101" pitchFamily="2" charset="-122"/>
                      <a:cs typeface="Times New Roman" panose="02020603050405020304" pitchFamily="18" charset="0"/>
                    </a:rPr>
                    <a:t>Time charter</a:t>
                  </a:r>
                  <a:endParaRPr lang="en-US" altLang="zh-CN" sz="1800">
                    <a:latin typeface="宋体" panose="02010600030101010101" pitchFamily="2" charset="-122"/>
                    <a:cs typeface="Times New Roman" panose="02020603050405020304" pitchFamily="18" charset="0"/>
                  </a:endParaRPr>
                </a:p>
                <a:p>
                  <a:endParaRPr lang="en-US" altLang="zh-CN" sz="1800">
                    <a:latin typeface="Times New Roman" panose="02020603050405020304" pitchFamily="18" charset="0"/>
                    <a:cs typeface="Times New Roman" panose="02020603050405020304" pitchFamily="18" charset="0"/>
                  </a:endParaRPr>
                </a:p>
              </p:txBody>
            </p:sp>
            <p:sp>
              <p:nvSpPr>
                <p:cNvPr id="96295" name="Rectangle 18"/>
                <p:cNvSpPr>
                  <a:spLocks noChangeArrowheads="1"/>
                </p:cNvSpPr>
                <p:nvPr/>
              </p:nvSpPr>
              <p:spPr bwMode="auto">
                <a:xfrm>
                  <a:off x="1223" y="0"/>
                  <a:ext cx="1223" cy="403"/>
                </a:xfrm>
                <a:prstGeom prst="rect">
                  <a:avLst/>
                </a:prstGeom>
                <a:noFill/>
                <a:ln w="7">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grpSp>
            <p:nvGrpSpPr>
              <p:cNvPr id="96264" name="Group 21"/>
              <p:cNvGrpSpPr>
                <a:grpSpLocks/>
              </p:cNvGrpSpPr>
              <p:nvPr/>
            </p:nvGrpSpPr>
            <p:grpSpPr bwMode="auto">
              <a:xfrm>
                <a:off x="2446" y="0"/>
                <a:ext cx="1223" cy="403"/>
                <a:chOff x="2446" y="0"/>
                <a:chExt cx="1223" cy="403"/>
              </a:xfrm>
            </p:grpSpPr>
            <p:sp>
              <p:nvSpPr>
                <p:cNvPr id="96292" name="Rectangle 6"/>
                <p:cNvSpPr>
                  <a:spLocks noChangeArrowheads="1"/>
                </p:cNvSpPr>
                <p:nvPr/>
              </p:nvSpPr>
              <p:spPr bwMode="auto">
                <a:xfrm>
                  <a:off x="2489" y="0"/>
                  <a:ext cx="1137" cy="40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b="1">
                      <a:latin typeface="宋体" panose="02010600030101010101" pitchFamily="2" charset="-122"/>
                      <a:cs typeface="Times New Roman" panose="02020603050405020304" pitchFamily="18" charset="0"/>
                    </a:rPr>
                    <a:t>Voyage charter</a:t>
                  </a:r>
                  <a:endParaRPr lang="en-US" altLang="zh-CN" sz="1800">
                    <a:latin typeface="宋体" panose="02010600030101010101" pitchFamily="2" charset="-122"/>
                    <a:cs typeface="Times New Roman" panose="02020603050405020304" pitchFamily="18" charset="0"/>
                  </a:endParaRPr>
                </a:p>
                <a:p>
                  <a:endParaRPr lang="en-US" altLang="zh-CN" sz="1800">
                    <a:latin typeface="Times New Roman" panose="02020603050405020304" pitchFamily="18" charset="0"/>
                    <a:cs typeface="Times New Roman" panose="02020603050405020304" pitchFamily="18" charset="0"/>
                  </a:endParaRPr>
                </a:p>
              </p:txBody>
            </p:sp>
            <p:sp>
              <p:nvSpPr>
                <p:cNvPr id="96293" name="Rectangle 20"/>
                <p:cNvSpPr>
                  <a:spLocks noChangeArrowheads="1"/>
                </p:cNvSpPr>
                <p:nvPr/>
              </p:nvSpPr>
              <p:spPr bwMode="auto">
                <a:xfrm>
                  <a:off x="2446" y="0"/>
                  <a:ext cx="1223" cy="403"/>
                </a:xfrm>
                <a:prstGeom prst="rect">
                  <a:avLst/>
                </a:prstGeom>
                <a:noFill/>
                <a:ln w="7">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grpSp>
            <p:nvGrpSpPr>
              <p:cNvPr id="96265" name="Group 23"/>
              <p:cNvGrpSpPr>
                <a:grpSpLocks/>
              </p:cNvGrpSpPr>
              <p:nvPr/>
            </p:nvGrpSpPr>
            <p:grpSpPr bwMode="auto">
              <a:xfrm>
                <a:off x="0" y="403"/>
                <a:ext cx="1223" cy="748"/>
                <a:chOff x="0" y="403"/>
                <a:chExt cx="1223" cy="748"/>
              </a:xfrm>
            </p:grpSpPr>
            <p:sp>
              <p:nvSpPr>
                <p:cNvPr id="96290" name="Rectangle 7"/>
                <p:cNvSpPr>
                  <a:spLocks noChangeArrowheads="1"/>
                </p:cNvSpPr>
                <p:nvPr/>
              </p:nvSpPr>
              <p:spPr bwMode="auto">
                <a:xfrm>
                  <a:off x="43" y="403"/>
                  <a:ext cx="1137" cy="74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dirty="0">
                      <a:latin typeface="Times New Roman" panose="02020603050405020304" pitchFamily="18" charset="0"/>
                      <a:cs typeface="Times New Roman" panose="02020603050405020304" pitchFamily="18" charset="0"/>
                    </a:rPr>
                    <a:t>Master appointed &amp;</a:t>
                  </a:r>
                </a:p>
                <a:p>
                  <a:r>
                    <a:rPr lang="en-US" altLang="zh-CN" sz="1800" dirty="0">
                      <a:latin typeface="Times New Roman" panose="02020603050405020304" pitchFamily="18" charset="0"/>
                      <a:cs typeface="Times New Roman" panose="02020603050405020304" pitchFamily="18" charset="0"/>
                    </a:rPr>
                    <a:t>directed by charterer</a:t>
                  </a:r>
                </a:p>
                <a:p>
                  <a:r>
                    <a:rPr lang="en-US" altLang="zh-CN" sz="1200" dirty="0">
                      <a:solidFill>
                        <a:srgbClr val="000000"/>
                      </a:solidFill>
                      <a:latin typeface="Times New Roman" panose="02020603050405020304" pitchFamily="18" charset="0"/>
                      <a:cs typeface="Times New Roman" panose="02020603050405020304" pitchFamily="18" charset="0"/>
                    </a:rPr>
                    <a:t> </a:t>
                  </a:r>
                  <a:endParaRPr lang="en-US" altLang="zh-CN" sz="1200" dirty="0">
                    <a:solidFill>
                      <a:srgbClr val="000000"/>
                    </a:solidFill>
                    <a:latin typeface="宋体" panose="02010600030101010101" pitchFamily="2" charset="-122"/>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p:txBody>
            </p:sp>
            <p:sp>
              <p:nvSpPr>
                <p:cNvPr id="96291" name="Rectangle 22"/>
                <p:cNvSpPr>
                  <a:spLocks noChangeArrowheads="1"/>
                </p:cNvSpPr>
                <p:nvPr/>
              </p:nvSpPr>
              <p:spPr bwMode="auto">
                <a:xfrm>
                  <a:off x="0" y="403"/>
                  <a:ext cx="1223" cy="748"/>
                </a:xfrm>
                <a:prstGeom prst="rect">
                  <a:avLst/>
                </a:prstGeom>
                <a:noFill/>
                <a:ln w="7">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grpSp>
            <p:nvGrpSpPr>
              <p:cNvPr id="96266" name="Group 25"/>
              <p:cNvGrpSpPr>
                <a:grpSpLocks/>
              </p:cNvGrpSpPr>
              <p:nvPr/>
            </p:nvGrpSpPr>
            <p:grpSpPr bwMode="auto">
              <a:xfrm>
                <a:off x="1223" y="403"/>
                <a:ext cx="1223" cy="748"/>
                <a:chOff x="1223" y="403"/>
                <a:chExt cx="1223" cy="748"/>
              </a:xfrm>
            </p:grpSpPr>
            <p:sp>
              <p:nvSpPr>
                <p:cNvPr id="96288" name="Rectangle 8"/>
                <p:cNvSpPr>
                  <a:spLocks noChangeArrowheads="1"/>
                </p:cNvSpPr>
                <p:nvPr/>
              </p:nvSpPr>
              <p:spPr bwMode="auto">
                <a:xfrm>
                  <a:off x="1266" y="403"/>
                  <a:ext cx="1137" cy="74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dirty="0">
                      <a:latin typeface="Times New Roman" panose="02020603050405020304" pitchFamily="18" charset="0"/>
                      <a:cs typeface="Times New Roman" panose="02020603050405020304" pitchFamily="18" charset="0"/>
                    </a:rPr>
                    <a:t>Master appointed by</a:t>
                  </a:r>
                </a:p>
                <a:p>
                  <a:r>
                    <a:rPr lang="en-US" altLang="zh-CN" sz="1800" dirty="0">
                      <a:latin typeface="Times New Roman" panose="02020603050405020304" pitchFamily="18" charset="0"/>
                      <a:cs typeface="Times New Roman" panose="02020603050405020304" pitchFamily="18" charset="0"/>
                    </a:rPr>
                    <a:t>owner, directed by charterer</a:t>
                  </a:r>
                </a:p>
                <a:p>
                  <a:r>
                    <a:rPr lang="en-US" altLang="zh-CN" sz="1200" dirty="0">
                      <a:solidFill>
                        <a:srgbClr val="A8522C"/>
                      </a:solidFill>
                      <a:latin typeface="Times New Roman" panose="02020603050405020304" pitchFamily="18" charset="0"/>
                      <a:cs typeface="Times New Roman" panose="02020603050405020304" pitchFamily="18" charset="0"/>
                    </a:rPr>
                    <a:t> </a:t>
                  </a:r>
                  <a:endParaRPr lang="en-US" altLang="zh-CN" sz="1200" dirty="0">
                    <a:solidFill>
                      <a:srgbClr val="A8522C"/>
                    </a:solidFill>
                    <a:latin typeface="宋体" panose="02010600030101010101" pitchFamily="2" charset="-122"/>
                    <a:cs typeface="Times New Roman" panose="02020603050405020304" pitchFamily="18" charset="0"/>
                  </a:endParaRPr>
                </a:p>
                <a:p>
                  <a:endParaRPr lang="en-US" altLang="zh-CN" dirty="0">
                    <a:solidFill>
                      <a:srgbClr val="A8522C"/>
                    </a:solidFill>
                    <a:latin typeface="Times New Roman" panose="02020603050405020304" pitchFamily="18" charset="0"/>
                    <a:cs typeface="Times New Roman" panose="02020603050405020304" pitchFamily="18" charset="0"/>
                  </a:endParaRPr>
                </a:p>
              </p:txBody>
            </p:sp>
            <p:sp>
              <p:nvSpPr>
                <p:cNvPr id="96289" name="Rectangle 24"/>
                <p:cNvSpPr>
                  <a:spLocks noChangeArrowheads="1"/>
                </p:cNvSpPr>
                <p:nvPr/>
              </p:nvSpPr>
              <p:spPr bwMode="auto">
                <a:xfrm>
                  <a:off x="1223" y="403"/>
                  <a:ext cx="1223" cy="748"/>
                </a:xfrm>
                <a:prstGeom prst="rect">
                  <a:avLst/>
                </a:prstGeom>
                <a:noFill/>
                <a:ln w="7">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grpSp>
            <p:nvGrpSpPr>
              <p:cNvPr id="96267" name="Group 27"/>
              <p:cNvGrpSpPr>
                <a:grpSpLocks/>
              </p:cNvGrpSpPr>
              <p:nvPr/>
            </p:nvGrpSpPr>
            <p:grpSpPr bwMode="auto">
              <a:xfrm>
                <a:off x="2446" y="403"/>
                <a:ext cx="1223" cy="748"/>
                <a:chOff x="2446" y="403"/>
                <a:chExt cx="1223" cy="748"/>
              </a:xfrm>
            </p:grpSpPr>
            <p:sp>
              <p:nvSpPr>
                <p:cNvPr id="96286" name="Rectangle 9"/>
                <p:cNvSpPr>
                  <a:spLocks noChangeArrowheads="1"/>
                </p:cNvSpPr>
                <p:nvPr/>
              </p:nvSpPr>
              <p:spPr bwMode="auto">
                <a:xfrm>
                  <a:off x="2489" y="403"/>
                  <a:ext cx="1137" cy="748"/>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a:latin typeface="Times New Roman" panose="02020603050405020304" pitchFamily="18" charset="0"/>
                      <a:cs typeface="Times New Roman" panose="02020603050405020304" pitchFamily="18" charset="0"/>
                    </a:rPr>
                    <a:t>Master appointed and</a:t>
                  </a:r>
                </a:p>
                <a:p>
                  <a:r>
                    <a:rPr lang="en-US" altLang="zh-CN" sz="1800">
                      <a:latin typeface="Times New Roman" panose="02020603050405020304" pitchFamily="18" charset="0"/>
                      <a:cs typeface="Times New Roman" panose="02020603050405020304" pitchFamily="18" charset="0"/>
                    </a:rPr>
                    <a:t>directed by owner</a:t>
                  </a:r>
                </a:p>
                <a:p>
                  <a:r>
                    <a:rPr lang="en-US" altLang="zh-CN" sz="1200">
                      <a:solidFill>
                        <a:srgbClr val="A8522C"/>
                      </a:solidFill>
                      <a:latin typeface="Times New Roman" panose="02020603050405020304" pitchFamily="18" charset="0"/>
                      <a:cs typeface="Times New Roman" panose="02020603050405020304" pitchFamily="18" charset="0"/>
                    </a:rPr>
                    <a:t> </a:t>
                  </a:r>
                  <a:endParaRPr lang="en-US" altLang="zh-CN" sz="1200">
                    <a:solidFill>
                      <a:srgbClr val="A8522C"/>
                    </a:solidFill>
                    <a:latin typeface="宋体" panose="02010600030101010101" pitchFamily="2" charset="-122"/>
                    <a:cs typeface="Times New Roman" panose="02020603050405020304" pitchFamily="18" charset="0"/>
                  </a:endParaRPr>
                </a:p>
                <a:p>
                  <a:endParaRPr lang="en-US" altLang="zh-CN">
                    <a:solidFill>
                      <a:srgbClr val="A8522C"/>
                    </a:solidFill>
                    <a:latin typeface="Times New Roman" panose="02020603050405020304" pitchFamily="18" charset="0"/>
                    <a:cs typeface="Times New Roman" panose="02020603050405020304" pitchFamily="18" charset="0"/>
                  </a:endParaRPr>
                </a:p>
              </p:txBody>
            </p:sp>
            <p:sp>
              <p:nvSpPr>
                <p:cNvPr id="96287" name="Rectangle 26"/>
                <p:cNvSpPr>
                  <a:spLocks noChangeArrowheads="1"/>
                </p:cNvSpPr>
                <p:nvPr/>
              </p:nvSpPr>
              <p:spPr bwMode="auto">
                <a:xfrm>
                  <a:off x="2446" y="403"/>
                  <a:ext cx="1223" cy="748"/>
                </a:xfrm>
                <a:prstGeom prst="rect">
                  <a:avLst/>
                </a:prstGeom>
                <a:noFill/>
                <a:ln w="7">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grpSp>
            <p:nvGrpSpPr>
              <p:cNvPr id="96268" name="Group 29"/>
              <p:cNvGrpSpPr>
                <a:grpSpLocks/>
              </p:cNvGrpSpPr>
              <p:nvPr/>
            </p:nvGrpSpPr>
            <p:grpSpPr bwMode="auto">
              <a:xfrm>
                <a:off x="0" y="1151"/>
                <a:ext cx="1223" cy="633"/>
                <a:chOff x="0" y="1151"/>
                <a:chExt cx="1223" cy="633"/>
              </a:xfrm>
            </p:grpSpPr>
            <p:sp>
              <p:nvSpPr>
                <p:cNvPr id="96284" name="Rectangle 10"/>
                <p:cNvSpPr>
                  <a:spLocks noChangeArrowheads="1"/>
                </p:cNvSpPr>
                <p:nvPr/>
              </p:nvSpPr>
              <p:spPr bwMode="auto">
                <a:xfrm>
                  <a:off x="43" y="1151"/>
                  <a:ext cx="1137" cy="63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a:latin typeface="Times New Roman" panose="02020603050405020304" pitchFamily="18" charset="0"/>
                      <a:cs typeface="Times New Roman" panose="02020603050405020304" pitchFamily="18" charset="0"/>
                    </a:rPr>
                    <a:t>Revenue depends on: </a:t>
                  </a:r>
                </a:p>
                <a:p>
                  <a:r>
                    <a:rPr lang="en-US" altLang="zh-CN" sz="1800">
                      <a:latin typeface="Times New Roman" panose="02020603050405020304" pitchFamily="18" charset="0"/>
                      <a:cs typeface="Times New Roman" panose="02020603050405020304" pitchFamily="18" charset="0"/>
                    </a:rPr>
                    <a:t>Hire rate &amp; duration</a:t>
                  </a:r>
                </a:p>
                <a:p>
                  <a:r>
                    <a:rPr lang="en-US" altLang="zh-CN" sz="1800">
                      <a:solidFill>
                        <a:srgbClr val="000000"/>
                      </a:solidFill>
                      <a:latin typeface="Times New Roman" panose="02020603050405020304" pitchFamily="18" charset="0"/>
                      <a:cs typeface="Times New Roman" panose="02020603050405020304" pitchFamily="18" charset="0"/>
                    </a:rPr>
                    <a:t> </a:t>
                  </a:r>
                </a:p>
                <a:p>
                  <a:endParaRPr lang="en-US" altLang="zh-CN" sz="1800">
                    <a:latin typeface="Times New Roman" panose="02020603050405020304" pitchFamily="18" charset="0"/>
                    <a:cs typeface="Times New Roman" panose="02020603050405020304" pitchFamily="18" charset="0"/>
                  </a:endParaRPr>
                </a:p>
              </p:txBody>
            </p:sp>
            <p:sp>
              <p:nvSpPr>
                <p:cNvPr id="96285" name="Rectangle 28"/>
                <p:cNvSpPr>
                  <a:spLocks noChangeArrowheads="1"/>
                </p:cNvSpPr>
                <p:nvPr/>
              </p:nvSpPr>
              <p:spPr bwMode="auto">
                <a:xfrm>
                  <a:off x="0" y="1151"/>
                  <a:ext cx="1223" cy="633"/>
                </a:xfrm>
                <a:prstGeom prst="rect">
                  <a:avLst/>
                </a:prstGeom>
                <a:noFill/>
                <a:ln w="7">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grpSp>
            <p:nvGrpSpPr>
              <p:cNvPr id="96269" name="Group 31"/>
              <p:cNvGrpSpPr>
                <a:grpSpLocks/>
              </p:cNvGrpSpPr>
              <p:nvPr/>
            </p:nvGrpSpPr>
            <p:grpSpPr bwMode="auto">
              <a:xfrm>
                <a:off x="1223" y="1151"/>
                <a:ext cx="1223" cy="633"/>
                <a:chOff x="1223" y="1151"/>
                <a:chExt cx="1223" cy="633"/>
              </a:xfrm>
            </p:grpSpPr>
            <p:sp>
              <p:nvSpPr>
                <p:cNvPr id="96282" name="Rectangle 11"/>
                <p:cNvSpPr>
                  <a:spLocks noChangeArrowheads="1"/>
                </p:cNvSpPr>
                <p:nvPr/>
              </p:nvSpPr>
              <p:spPr bwMode="auto">
                <a:xfrm>
                  <a:off x="1266" y="1151"/>
                  <a:ext cx="1137" cy="63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a:latin typeface="Times New Roman" panose="02020603050405020304" pitchFamily="18" charset="0"/>
                      <a:cs typeface="Times New Roman" panose="02020603050405020304" pitchFamily="18" charset="0"/>
                    </a:rPr>
                    <a:t>Revenue depends on:</a:t>
                  </a:r>
                </a:p>
                <a:p>
                  <a:r>
                    <a:rPr lang="en-US" altLang="zh-CN" sz="1800">
                      <a:latin typeface="Times New Roman" panose="02020603050405020304" pitchFamily="18" charset="0"/>
                      <a:cs typeface="Times New Roman" panose="02020603050405020304" pitchFamily="18" charset="0"/>
                    </a:rPr>
                    <a:t>Hire rate &amp; duration</a:t>
                  </a:r>
                </a:p>
                <a:p>
                  <a:endParaRPr lang="en-US" altLang="zh-CN" sz="1800">
                    <a:latin typeface="Times New Roman" panose="02020603050405020304" pitchFamily="18" charset="0"/>
                    <a:cs typeface="Times New Roman" panose="02020603050405020304" pitchFamily="18" charset="0"/>
                  </a:endParaRPr>
                </a:p>
              </p:txBody>
            </p:sp>
            <p:sp>
              <p:nvSpPr>
                <p:cNvPr id="96283" name="Rectangle 30"/>
                <p:cNvSpPr>
                  <a:spLocks noChangeArrowheads="1"/>
                </p:cNvSpPr>
                <p:nvPr/>
              </p:nvSpPr>
              <p:spPr bwMode="auto">
                <a:xfrm>
                  <a:off x="1223" y="1151"/>
                  <a:ext cx="1223" cy="633"/>
                </a:xfrm>
                <a:prstGeom prst="rect">
                  <a:avLst/>
                </a:prstGeom>
                <a:noFill/>
                <a:ln w="7">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grpSp>
            <p:nvGrpSpPr>
              <p:cNvPr id="96270" name="Group 33"/>
              <p:cNvGrpSpPr>
                <a:grpSpLocks/>
              </p:cNvGrpSpPr>
              <p:nvPr/>
            </p:nvGrpSpPr>
            <p:grpSpPr bwMode="auto">
              <a:xfrm>
                <a:off x="2446" y="1151"/>
                <a:ext cx="1223" cy="633"/>
                <a:chOff x="2446" y="1151"/>
                <a:chExt cx="1223" cy="633"/>
              </a:xfrm>
            </p:grpSpPr>
            <p:sp>
              <p:nvSpPr>
                <p:cNvPr id="96280" name="Rectangle 12"/>
                <p:cNvSpPr>
                  <a:spLocks noChangeArrowheads="1"/>
                </p:cNvSpPr>
                <p:nvPr/>
              </p:nvSpPr>
              <p:spPr bwMode="auto">
                <a:xfrm>
                  <a:off x="2489" y="1151"/>
                  <a:ext cx="1137" cy="63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a:solidFill>
                        <a:schemeClr val="hlink"/>
                      </a:solidFill>
                      <a:latin typeface="Times New Roman" panose="02020603050405020304" pitchFamily="18" charset="0"/>
                      <a:cs typeface="Times New Roman" panose="02020603050405020304" pitchFamily="18" charset="0"/>
                    </a:rPr>
                    <a:t>Revenue depends on:</a:t>
                  </a:r>
                </a:p>
                <a:p>
                  <a:r>
                    <a:rPr lang="en-US" altLang="zh-CN" sz="1800">
                      <a:solidFill>
                        <a:schemeClr val="hlink"/>
                      </a:solidFill>
                      <a:latin typeface="Times New Roman" panose="02020603050405020304" pitchFamily="18" charset="0"/>
                      <a:cs typeface="Times New Roman" panose="02020603050405020304" pitchFamily="18" charset="0"/>
                    </a:rPr>
                    <a:t>Quantity of cargo &amp; rate</a:t>
                  </a:r>
                </a:p>
                <a:p>
                  <a:endParaRPr lang="en-US" altLang="zh-CN" sz="1800">
                    <a:latin typeface="Times New Roman" panose="02020603050405020304" pitchFamily="18" charset="0"/>
                    <a:cs typeface="Times New Roman" panose="02020603050405020304" pitchFamily="18" charset="0"/>
                  </a:endParaRPr>
                </a:p>
              </p:txBody>
            </p:sp>
            <p:sp>
              <p:nvSpPr>
                <p:cNvPr id="96281" name="Rectangle 32"/>
                <p:cNvSpPr>
                  <a:spLocks noChangeArrowheads="1"/>
                </p:cNvSpPr>
                <p:nvPr/>
              </p:nvSpPr>
              <p:spPr bwMode="auto">
                <a:xfrm>
                  <a:off x="2446" y="1151"/>
                  <a:ext cx="1223" cy="633"/>
                </a:xfrm>
                <a:prstGeom prst="rect">
                  <a:avLst/>
                </a:prstGeom>
                <a:noFill/>
                <a:ln w="7">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grpSp>
            <p:nvGrpSpPr>
              <p:cNvPr id="96271" name="Group 35"/>
              <p:cNvGrpSpPr>
                <a:grpSpLocks/>
              </p:cNvGrpSpPr>
              <p:nvPr/>
            </p:nvGrpSpPr>
            <p:grpSpPr bwMode="auto">
              <a:xfrm>
                <a:off x="0" y="1784"/>
                <a:ext cx="1223" cy="2473"/>
                <a:chOff x="0" y="1784"/>
                <a:chExt cx="1223" cy="2473"/>
              </a:xfrm>
            </p:grpSpPr>
            <p:sp>
              <p:nvSpPr>
                <p:cNvPr id="96278" name="Rectangle 13"/>
                <p:cNvSpPr>
                  <a:spLocks noChangeArrowheads="1"/>
                </p:cNvSpPr>
                <p:nvPr/>
              </p:nvSpPr>
              <p:spPr bwMode="auto">
                <a:xfrm>
                  <a:off x="43" y="1784"/>
                  <a:ext cx="1137" cy="247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a:latin typeface="Times New Roman" panose="02020603050405020304" pitchFamily="18" charset="0"/>
                      <a:cs typeface="Times New Roman" panose="02020603050405020304" pitchFamily="18" charset="0"/>
                    </a:rPr>
                    <a:t>Costs paid by owner:</a:t>
                  </a:r>
                </a:p>
                <a:p>
                  <a:r>
                    <a:rPr lang="en-US" altLang="zh-CN" sz="1800">
                      <a:latin typeface="Times New Roman" panose="02020603050405020304" pitchFamily="18" charset="0"/>
                      <a:cs typeface="Times New Roman" panose="02020603050405020304" pitchFamily="18" charset="0"/>
                    </a:rPr>
                    <a:t>Capital Capital Capital</a:t>
                  </a:r>
                </a:p>
                <a:p>
                  <a:r>
                    <a:rPr lang="en-US" altLang="zh-CN" sz="1800">
                      <a:latin typeface="Times New Roman" panose="02020603050405020304" pitchFamily="18" charset="0"/>
                      <a:cs typeface="Times New Roman" panose="02020603050405020304" pitchFamily="18" charset="0"/>
                    </a:rPr>
                    <a:t>Brokerage</a:t>
                  </a:r>
                </a:p>
                <a:p>
                  <a:endParaRPr lang="en-US" altLang="zh-CN" sz="1800">
                    <a:latin typeface="Times New Roman" panose="02020603050405020304" pitchFamily="18" charset="0"/>
                    <a:cs typeface="Times New Roman" panose="02020603050405020304" pitchFamily="18" charset="0"/>
                  </a:endParaRPr>
                </a:p>
              </p:txBody>
            </p:sp>
            <p:sp>
              <p:nvSpPr>
                <p:cNvPr id="96279" name="Rectangle 34"/>
                <p:cNvSpPr>
                  <a:spLocks noChangeArrowheads="1"/>
                </p:cNvSpPr>
                <p:nvPr/>
              </p:nvSpPr>
              <p:spPr bwMode="auto">
                <a:xfrm>
                  <a:off x="0" y="1784"/>
                  <a:ext cx="1223" cy="2473"/>
                </a:xfrm>
                <a:prstGeom prst="rect">
                  <a:avLst/>
                </a:prstGeom>
                <a:noFill/>
                <a:ln w="7">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grpSp>
            <p:nvGrpSpPr>
              <p:cNvPr id="96272" name="Group 37"/>
              <p:cNvGrpSpPr>
                <a:grpSpLocks/>
              </p:cNvGrpSpPr>
              <p:nvPr/>
            </p:nvGrpSpPr>
            <p:grpSpPr bwMode="auto">
              <a:xfrm>
                <a:off x="1223" y="1784"/>
                <a:ext cx="1223" cy="2473"/>
                <a:chOff x="1223" y="1784"/>
                <a:chExt cx="1223" cy="2473"/>
              </a:xfrm>
            </p:grpSpPr>
            <p:sp>
              <p:nvSpPr>
                <p:cNvPr id="96276" name="Rectangle 14"/>
                <p:cNvSpPr>
                  <a:spLocks noChangeArrowheads="1"/>
                </p:cNvSpPr>
                <p:nvPr/>
              </p:nvSpPr>
              <p:spPr bwMode="auto">
                <a:xfrm>
                  <a:off x="1266" y="1784"/>
                  <a:ext cx="1137" cy="247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a:latin typeface="Times New Roman" panose="02020603050405020304" pitchFamily="18" charset="0"/>
                      <a:cs typeface="Times New Roman" panose="02020603050405020304" pitchFamily="18" charset="0"/>
                    </a:rPr>
                    <a:t>Costs paid by owner:</a:t>
                  </a:r>
                </a:p>
                <a:p>
                  <a:r>
                    <a:rPr lang="en-US" altLang="zh-CN" sz="1800">
                      <a:latin typeface="Times New Roman" panose="02020603050405020304" pitchFamily="18" charset="0"/>
                      <a:cs typeface="Times New Roman" panose="02020603050405020304" pitchFamily="18" charset="0"/>
                    </a:rPr>
                    <a:t>Brokerage </a:t>
                  </a:r>
                </a:p>
                <a:p>
                  <a:r>
                    <a:rPr lang="en-US" altLang="zh-CN" sz="1800">
                      <a:latin typeface="Times New Roman" panose="02020603050405020304" pitchFamily="18" charset="0"/>
                      <a:cs typeface="Times New Roman" panose="02020603050405020304" pitchFamily="18" charset="0"/>
                    </a:rPr>
                    <a:t>Wages</a:t>
                  </a:r>
                </a:p>
                <a:p>
                  <a:r>
                    <a:rPr lang="en-US" altLang="zh-CN" sz="1800">
                      <a:latin typeface="Times New Roman" panose="02020603050405020304" pitchFamily="18" charset="0"/>
                      <a:cs typeface="Times New Roman" panose="02020603050405020304" pitchFamily="18" charset="0"/>
                    </a:rPr>
                    <a:t>Provisions </a:t>
                  </a:r>
                </a:p>
                <a:p>
                  <a:r>
                    <a:rPr lang="en-US" altLang="zh-CN" sz="1800">
                      <a:latin typeface="Times New Roman" panose="02020603050405020304" pitchFamily="18" charset="0"/>
                      <a:cs typeface="Times New Roman" panose="02020603050405020304" pitchFamily="18" charset="0"/>
                    </a:rPr>
                    <a:t>Maintenance </a:t>
                  </a:r>
                </a:p>
                <a:p>
                  <a:r>
                    <a:rPr lang="en-US" altLang="zh-CN" sz="1800">
                      <a:latin typeface="Times New Roman" panose="02020603050405020304" pitchFamily="18" charset="0"/>
                      <a:cs typeface="Times New Roman" panose="02020603050405020304" pitchFamily="18" charset="0"/>
                    </a:rPr>
                    <a:t>Repairs </a:t>
                  </a:r>
                </a:p>
                <a:p>
                  <a:r>
                    <a:rPr lang="en-US" altLang="zh-CN" sz="1800">
                      <a:latin typeface="Times New Roman" panose="02020603050405020304" pitchFamily="18" charset="0"/>
                      <a:cs typeface="Times New Roman" panose="02020603050405020304" pitchFamily="18" charset="0"/>
                    </a:rPr>
                    <a:t>Stores &amp; supplies </a:t>
                  </a:r>
                </a:p>
                <a:p>
                  <a:r>
                    <a:rPr lang="en-US" altLang="zh-CN" sz="1800">
                      <a:latin typeface="Times New Roman" panose="02020603050405020304" pitchFamily="18" charset="0"/>
                      <a:cs typeface="Times New Roman" panose="02020603050405020304" pitchFamily="18" charset="0"/>
                    </a:rPr>
                    <a:t>Lube oil</a:t>
                  </a:r>
                </a:p>
                <a:p>
                  <a:r>
                    <a:rPr lang="en-US" altLang="zh-CN" sz="1800">
                      <a:latin typeface="Times New Roman" panose="02020603050405020304" pitchFamily="18" charset="0"/>
                      <a:cs typeface="Times New Roman" panose="02020603050405020304" pitchFamily="18" charset="0"/>
                    </a:rPr>
                    <a:t>Water</a:t>
                  </a:r>
                </a:p>
                <a:p>
                  <a:r>
                    <a:rPr lang="en-US" altLang="zh-CN" sz="1800">
                      <a:latin typeface="Times New Roman" panose="02020603050405020304" pitchFamily="18" charset="0"/>
                      <a:cs typeface="Times New Roman" panose="02020603050405020304" pitchFamily="18" charset="0"/>
                    </a:rPr>
                    <a:t>Insurance</a:t>
                  </a:r>
                </a:p>
                <a:p>
                  <a:r>
                    <a:rPr lang="en-US" altLang="zh-CN" sz="1800">
                      <a:latin typeface="Times New Roman" panose="02020603050405020304" pitchFamily="18" charset="0"/>
                      <a:cs typeface="Times New Roman" panose="02020603050405020304" pitchFamily="18" charset="0"/>
                    </a:rPr>
                    <a:t>Overheads</a:t>
                  </a:r>
                </a:p>
                <a:p>
                  <a:endParaRPr lang="en-US" altLang="zh-CN" sz="1800">
                    <a:solidFill>
                      <a:srgbClr val="0000FF"/>
                    </a:solidFill>
                    <a:latin typeface="Times New Roman" panose="02020603050405020304" pitchFamily="18" charset="0"/>
                    <a:cs typeface="Times New Roman" panose="02020603050405020304" pitchFamily="18" charset="0"/>
                  </a:endParaRPr>
                </a:p>
              </p:txBody>
            </p:sp>
            <p:sp>
              <p:nvSpPr>
                <p:cNvPr id="96277" name="Rectangle 36"/>
                <p:cNvSpPr>
                  <a:spLocks noChangeArrowheads="1"/>
                </p:cNvSpPr>
                <p:nvPr/>
              </p:nvSpPr>
              <p:spPr bwMode="auto">
                <a:xfrm>
                  <a:off x="1223" y="1784"/>
                  <a:ext cx="1223" cy="2473"/>
                </a:xfrm>
                <a:prstGeom prst="rect">
                  <a:avLst/>
                </a:prstGeom>
                <a:noFill/>
                <a:ln w="7">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grpSp>
            <p:nvGrpSpPr>
              <p:cNvPr id="96273" name="Group 39"/>
              <p:cNvGrpSpPr>
                <a:grpSpLocks/>
              </p:cNvGrpSpPr>
              <p:nvPr/>
            </p:nvGrpSpPr>
            <p:grpSpPr bwMode="auto">
              <a:xfrm>
                <a:off x="2446" y="1784"/>
                <a:ext cx="1223" cy="2473"/>
                <a:chOff x="2446" y="1784"/>
                <a:chExt cx="1223" cy="2473"/>
              </a:xfrm>
            </p:grpSpPr>
            <p:sp>
              <p:nvSpPr>
                <p:cNvPr id="96274" name="Rectangle 15"/>
                <p:cNvSpPr>
                  <a:spLocks noChangeArrowheads="1"/>
                </p:cNvSpPr>
                <p:nvPr/>
              </p:nvSpPr>
              <p:spPr bwMode="auto">
                <a:xfrm>
                  <a:off x="2489" y="1784"/>
                  <a:ext cx="1137" cy="2473"/>
                </a:xfrm>
                <a:prstGeom prst="rect">
                  <a:avLst/>
                </a:prstGeom>
                <a:noFill/>
                <a:ln w="2857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800">
                      <a:latin typeface="Times New Roman" panose="02020603050405020304" pitchFamily="18" charset="0"/>
                      <a:cs typeface="Times New Roman" panose="02020603050405020304" pitchFamily="18" charset="0"/>
                    </a:rPr>
                    <a:t>Costs paid by owner :</a:t>
                  </a:r>
                </a:p>
                <a:p>
                  <a:r>
                    <a:rPr lang="en-US" altLang="zh-CN" sz="1800">
                      <a:latin typeface="Times New Roman" panose="02020603050405020304" pitchFamily="18" charset="0"/>
                      <a:cs typeface="Times New Roman" panose="02020603050405020304" pitchFamily="18" charset="0"/>
                    </a:rPr>
                    <a:t>Brokerage    Wages</a:t>
                  </a:r>
                </a:p>
                <a:p>
                  <a:r>
                    <a:rPr lang="en-US" altLang="zh-CN" sz="1800">
                      <a:latin typeface="Times New Roman" panose="02020603050405020304" pitchFamily="18" charset="0"/>
                      <a:cs typeface="Times New Roman" panose="02020603050405020304" pitchFamily="18" charset="0"/>
                    </a:rPr>
                    <a:t>Provisions    Maintenance</a:t>
                  </a:r>
                </a:p>
                <a:p>
                  <a:r>
                    <a:rPr lang="en-US" altLang="zh-CN" sz="1800">
                      <a:latin typeface="Times New Roman" panose="02020603050405020304" pitchFamily="18" charset="0"/>
                      <a:cs typeface="Times New Roman" panose="02020603050405020304" pitchFamily="18" charset="0"/>
                    </a:rPr>
                    <a:t>Repairs     Stores &amp; supplies</a:t>
                  </a:r>
                </a:p>
                <a:p>
                  <a:r>
                    <a:rPr lang="en-US" altLang="zh-CN" sz="1800">
                      <a:latin typeface="Times New Roman" panose="02020603050405020304" pitchFamily="18" charset="0"/>
                      <a:cs typeface="Times New Roman" panose="02020603050405020304" pitchFamily="18" charset="0"/>
                    </a:rPr>
                    <a:t>Lube oil      Water</a:t>
                  </a:r>
                </a:p>
                <a:p>
                  <a:r>
                    <a:rPr lang="en-US" altLang="zh-CN" sz="1800">
                      <a:latin typeface="Times New Roman" panose="02020603050405020304" pitchFamily="18" charset="0"/>
                      <a:cs typeface="Times New Roman" panose="02020603050405020304" pitchFamily="18" charset="0"/>
                    </a:rPr>
                    <a:t>Insurance   Overheads </a:t>
                  </a:r>
                </a:p>
                <a:p>
                  <a:r>
                    <a:rPr lang="en-US" altLang="zh-CN" sz="1800">
                      <a:latin typeface="Times New Roman" panose="02020603050405020304" pitchFamily="18" charset="0"/>
                      <a:cs typeface="Times New Roman" panose="02020603050405020304" pitchFamily="18" charset="0"/>
                    </a:rPr>
                    <a:t>Port charges</a:t>
                  </a:r>
                </a:p>
                <a:p>
                  <a:r>
                    <a:rPr lang="en-US" altLang="zh-CN" sz="1800">
                      <a:latin typeface="Times New Roman" panose="02020603050405020304" pitchFamily="18" charset="0"/>
                      <a:cs typeface="Times New Roman" panose="02020603050405020304" pitchFamily="18" charset="0"/>
                    </a:rPr>
                    <a:t>Stevadoring charges</a:t>
                  </a:r>
                </a:p>
                <a:p>
                  <a:r>
                    <a:rPr lang="en-US" altLang="zh-CN" sz="1800">
                      <a:latin typeface="Times New Roman" panose="02020603050405020304" pitchFamily="18" charset="0"/>
                      <a:cs typeface="Times New Roman" panose="02020603050405020304" pitchFamily="18" charset="0"/>
                    </a:rPr>
                    <a:t>Cleaning holds</a:t>
                  </a:r>
                </a:p>
                <a:p>
                  <a:r>
                    <a:rPr lang="en-US" altLang="zh-CN" sz="1800">
                      <a:latin typeface="Times New Roman" panose="02020603050405020304" pitchFamily="18" charset="0"/>
                      <a:cs typeface="Times New Roman" panose="02020603050405020304" pitchFamily="18" charset="0"/>
                    </a:rPr>
                    <a:t>Cargo claims  Light dues</a:t>
                  </a:r>
                </a:p>
                <a:p>
                  <a:r>
                    <a:rPr lang="en-US" altLang="zh-CN" sz="1800">
                      <a:latin typeface="Times New Roman" panose="02020603050405020304" pitchFamily="18" charset="0"/>
                      <a:cs typeface="Times New Roman" panose="02020603050405020304" pitchFamily="18" charset="0"/>
                    </a:rPr>
                    <a:t>Canal dues   Bunker fuel</a:t>
                  </a:r>
                </a:p>
                <a:p>
                  <a:r>
                    <a:rPr lang="en-US" altLang="zh-CN" sz="1200">
                      <a:solidFill>
                        <a:srgbClr val="000000"/>
                      </a:solidFill>
                      <a:latin typeface="Times New Roman" panose="02020603050405020304" pitchFamily="18" charset="0"/>
                      <a:cs typeface="Times New Roman" panose="02020603050405020304" pitchFamily="18" charset="0"/>
                    </a:rPr>
                    <a:t> </a:t>
                  </a:r>
                  <a:endParaRPr lang="en-US" altLang="zh-CN" sz="1200">
                    <a:solidFill>
                      <a:srgbClr val="000000"/>
                    </a:solidFill>
                    <a:latin typeface="宋体" panose="02010600030101010101" pitchFamily="2" charset="-122"/>
                    <a:cs typeface="Times New Roman" panose="02020603050405020304" pitchFamily="18" charset="0"/>
                  </a:endParaRPr>
                </a:p>
                <a:p>
                  <a:endParaRPr lang="en-US" altLang="zh-CN">
                    <a:latin typeface="Times New Roman" panose="02020603050405020304" pitchFamily="18" charset="0"/>
                    <a:cs typeface="Times New Roman" panose="02020603050405020304" pitchFamily="18" charset="0"/>
                  </a:endParaRPr>
                </a:p>
              </p:txBody>
            </p:sp>
            <p:sp>
              <p:nvSpPr>
                <p:cNvPr id="96275" name="Rectangle 38"/>
                <p:cNvSpPr>
                  <a:spLocks noChangeArrowheads="1"/>
                </p:cNvSpPr>
                <p:nvPr/>
              </p:nvSpPr>
              <p:spPr bwMode="auto">
                <a:xfrm>
                  <a:off x="2446" y="1784"/>
                  <a:ext cx="1223" cy="2473"/>
                </a:xfrm>
                <a:prstGeom prst="rect">
                  <a:avLst/>
                </a:prstGeom>
                <a:noFill/>
                <a:ln w="7">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grpSp>
        <p:sp>
          <p:nvSpPr>
            <p:cNvPr id="96261" name="Rectangle 41"/>
            <p:cNvSpPr>
              <a:spLocks noChangeArrowheads="1"/>
            </p:cNvSpPr>
            <p:nvPr/>
          </p:nvSpPr>
          <p:spPr bwMode="auto">
            <a:xfrm>
              <a:off x="-3" y="-3"/>
              <a:ext cx="3675" cy="426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2400">
                  <a:solidFill>
                    <a:schemeClr val="tx1"/>
                  </a:solidFill>
                  <a:latin typeface="Tahoma" panose="020B0604030504040204" pitchFamily="34" charset="0"/>
                  <a:ea typeface="宋体" panose="02010600030101010101" pitchFamily="2" charset="-122"/>
                </a:defRPr>
              </a:lvl1pPr>
              <a:lvl2pPr marL="742950" indent="-285750">
                <a:defRPr kumimoji="1" sz="2400">
                  <a:solidFill>
                    <a:schemeClr val="tx1"/>
                  </a:solidFill>
                  <a:latin typeface="Tahoma" panose="020B0604030504040204" pitchFamily="34" charset="0"/>
                  <a:ea typeface="宋体" panose="02010600030101010101" pitchFamily="2" charset="-122"/>
                </a:defRPr>
              </a:lvl2pPr>
              <a:lvl3pPr marL="1143000" indent="-228600">
                <a:defRPr kumimoji="1" sz="2400">
                  <a:solidFill>
                    <a:schemeClr val="tx1"/>
                  </a:solidFill>
                  <a:latin typeface="Tahoma" panose="020B0604030504040204" pitchFamily="34" charset="0"/>
                  <a:ea typeface="宋体" panose="02010600030101010101" pitchFamily="2" charset="-122"/>
                </a:defRPr>
              </a:lvl3pPr>
              <a:lvl4pPr marL="1600200" indent="-228600">
                <a:defRPr kumimoji="1" sz="2400">
                  <a:solidFill>
                    <a:schemeClr val="tx1"/>
                  </a:solidFill>
                  <a:latin typeface="Tahoma" panose="020B0604030504040204" pitchFamily="34" charset="0"/>
                  <a:ea typeface="宋体" panose="02010600030101010101" pitchFamily="2" charset="-122"/>
                </a:defRPr>
              </a:lvl4pPr>
              <a:lvl5pPr marL="2057400" indent="-22860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endParaRPr lang="en-US" altLang="en-US"/>
            </a:p>
          </p:txBody>
        </p:sp>
      </p:grpSp>
      <p:pic>
        <p:nvPicPr>
          <p:cNvPr id="42" name="Imagen 41">
            <a:hlinkClick r:id="rId2" action="ppaction://hlinksldjump"/>
            <a:extLst>
              <a:ext uri="{FF2B5EF4-FFF2-40B4-BE49-F238E27FC236}">
                <a16:creationId xmlns:a16="http://schemas.microsoft.com/office/drawing/2014/main" id="{2ADA472C-0137-4E55-B853-C5DE47272A66}"/>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12877250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fontAlgn="auto" hangingPunct="1">
              <a:spcAft>
                <a:spcPts val="0"/>
              </a:spcAft>
              <a:defRPr/>
            </a:pPr>
            <a:r>
              <a:rPr lang="en-US" altLang="zh-CN" sz="2800" b="1" dirty="0">
                <a:solidFill>
                  <a:schemeClr val="bg1"/>
                </a:solidFill>
                <a:latin typeface="+mn-lt"/>
                <a:cs typeface="方正姚体"/>
              </a:rPr>
              <a:t>Associated Shipping Organizations</a:t>
            </a:r>
            <a:r>
              <a:rPr lang="en-US" altLang="zh-CN" sz="2800" b="1" dirty="0">
                <a:solidFill>
                  <a:schemeClr val="bg1"/>
                </a:solidFill>
                <a:latin typeface="+mn-lt"/>
                <a:cs typeface="Times New Roman" panose="02020603050405020304" pitchFamily="18" charset="0"/>
              </a:rPr>
              <a:t> </a:t>
            </a:r>
            <a:endParaRPr lang="zh-CN" altLang="en-US" sz="2800" b="1" dirty="0">
              <a:solidFill>
                <a:schemeClr val="bg1"/>
              </a:solidFill>
              <a:latin typeface="+mn-lt"/>
              <a:cs typeface="Times New Roman" panose="02020603050405020304" pitchFamily="18" charset="0"/>
            </a:endParaRPr>
          </a:p>
        </p:txBody>
      </p:sp>
      <p:sp>
        <p:nvSpPr>
          <p:cNvPr id="90115" name="Rectangle 3"/>
          <p:cNvSpPr>
            <a:spLocks noGrp="1" noChangeArrowheads="1"/>
          </p:cNvSpPr>
          <p:nvPr>
            <p:ph idx="1"/>
          </p:nvPr>
        </p:nvSpPr>
        <p:spPr>
          <a:xfrm>
            <a:off x="0" y="2017713"/>
            <a:ext cx="8955088" cy="4114800"/>
          </a:xfrm>
        </p:spPr>
        <p:txBody>
          <a:bodyPr rtlCol="0">
            <a:normAutofit/>
          </a:bodyPr>
          <a:lstStyle/>
          <a:p>
            <a:pPr marL="182880" indent="-182880" algn="just" eaLnBrk="1" fontAlgn="auto" hangingPunct="1">
              <a:spcAft>
                <a:spcPts val="0"/>
              </a:spcAft>
              <a:buFont typeface="Wingdings" panose="05000000000000000000" pitchFamily="2" charset="2"/>
              <a:buNone/>
              <a:defRPr/>
            </a:pPr>
            <a:r>
              <a:rPr lang="zh-CN" altLang="en-US" sz="2400" b="1" dirty="0">
                <a:effectLst>
                  <a:outerShdw blurRad="38100" dist="38100" dir="2700000" algn="tl">
                    <a:srgbClr val="000000">
                      <a:alpha val="43137"/>
                    </a:srgbClr>
                  </a:outerShdw>
                </a:effectLst>
              </a:rPr>
              <a:t>1. </a:t>
            </a:r>
            <a:r>
              <a:rPr lang="en-US" altLang="zh-CN" sz="2400" b="1" dirty="0">
                <a:effectLst>
                  <a:outerShdw blurRad="38100" dist="38100" dir="2700000" algn="tl">
                    <a:srgbClr val="000000">
                      <a:alpha val="43137"/>
                    </a:srgbClr>
                  </a:outerShdw>
                </a:effectLst>
              </a:rPr>
              <a:t>United Nations International Maritime Organization (IMO)</a:t>
            </a:r>
            <a:r>
              <a:rPr lang="en-US" altLang="zh-CN" sz="2400" dirty="0">
                <a:effectLst>
                  <a:outerShdw blurRad="38100" dist="38100" dir="2700000" algn="tl">
                    <a:srgbClr val="000000">
                      <a:alpha val="43137"/>
                    </a:srgbClr>
                  </a:outerShdw>
                </a:effectLst>
              </a:rPr>
              <a:t> </a:t>
            </a:r>
          </a:p>
          <a:p>
            <a:pPr marL="182880" indent="-182880" algn="just" eaLnBrk="1" fontAlgn="auto" hangingPunct="1">
              <a:spcAft>
                <a:spcPts val="0"/>
              </a:spcAft>
              <a:buFont typeface="Wingdings" panose="05000000000000000000" pitchFamily="2" charset="2"/>
              <a:buNone/>
              <a:defRPr/>
            </a:pPr>
            <a:r>
              <a:rPr lang="zh-CN" altLang="en-US" sz="2400" b="1" dirty="0">
                <a:effectLst>
                  <a:outerShdw blurRad="38100" dist="38100" dir="2700000" algn="tl">
                    <a:srgbClr val="000000">
                      <a:alpha val="43137"/>
                    </a:srgbClr>
                  </a:outerShdw>
                </a:effectLst>
              </a:rPr>
              <a:t>2. </a:t>
            </a:r>
            <a:r>
              <a:rPr lang="en-US" altLang="zh-CN" sz="2400" b="1" dirty="0">
                <a:effectLst>
                  <a:outerShdw blurRad="38100" dist="38100" dir="2700000" algn="tl">
                    <a:srgbClr val="000000">
                      <a:alpha val="43137"/>
                    </a:srgbClr>
                  </a:outerShdw>
                </a:effectLst>
              </a:rPr>
              <a:t>The International Chamber of Shipping (ICS)</a:t>
            </a:r>
            <a:r>
              <a:rPr lang="en-US" altLang="zh-CN" sz="2400" dirty="0">
                <a:effectLst>
                  <a:outerShdw blurRad="38100" dist="38100" dir="2700000" algn="tl">
                    <a:srgbClr val="000000">
                      <a:alpha val="43137"/>
                    </a:srgbClr>
                  </a:outerShdw>
                </a:effectLst>
              </a:rPr>
              <a:t> </a:t>
            </a:r>
          </a:p>
          <a:p>
            <a:pPr marL="182880" indent="-182880" algn="just" eaLnBrk="1" fontAlgn="auto" hangingPunct="1">
              <a:spcAft>
                <a:spcPts val="0"/>
              </a:spcAft>
              <a:buFont typeface="Wingdings" panose="05000000000000000000" pitchFamily="2" charset="2"/>
              <a:buNone/>
              <a:defRPr/>
            </a:pPr>
            <a:r>
              <a:rPr lang="zh-CN" altLang="en-US" sz="2400" b="1" dirty="0">
                <a:effectLst>
                  <a:outerShdw blurRad="38100" dist="38100" dir="2700000" algn="tl">
                    <a:srgbClr val="000000">
                      <a:alpha val="43137"/>
                    </a:srgbClr>
                  </a:outerShdw>
                </a:effectLst>
              </a:rPr>
              <a:t>3. </a:t>
            </a:r>
            <a:r>
              <a:rPr lang="en-US" altLang="zh-CN" sz="2400" b="1" dirty="0">
                <a:effectLst>
                  <a:outerShdw blurRad="38100" dist="38100" dir="2700000" algn="tl">
                    <a:srgbClr val="000000">
                      <a:alpha val="43137"/>
                    </a:srgbClr>
                  </a:outerShdw>
                </a:effectLst>
              </a:rPr>
              <a:t>The International Association of Dry Cargo </a:t>
            </a:r>
            <a:r>
              <a:rPr lang="en-US" altLang="zh-CN" sz="2400" b="1" dirty="0" err="1">
                <a:effectLst>
                  <a:outerShdw blurRad="38100" dist="38100" dir="2700000" algn="tl">
                    <a:srgbClr val="000000">
                      <a:alpha val="43137"/>
                    </a:srgbClr>
                  </a:outerShdw>
                </a:effectLst>
              </a:rPr>
              <a:t>Shipowners</a:t>
            </a:r>
            <a:r>
              <a:rPr lang="en-US" altLang="zh-CN" sz="2400" b="1" dirty="0">
                <a:effectLst>
                  <a:outerShdw blurRad="38100" dist="38100" dir="2700000" algn="tl">
                    <a:srgbClr val="000000">
                      <a:alpha val="43137"/>
                    </a:srgbClr>
                  </a:outerShdw>
                </a:effectLst>
              </a:rPr>
              <a:t> (INTERCARGO) </a:t>
            </a:r>
          </a:p>
          <a:p>
            <a:pPr marL="182880" indent="-182880" algn="just" eaLnBrk="1" fontAlgn="auto" hangingPunct="1">
              <a:spcAft>
                <a:spcPts val="0"/>
              </a:spcAft>
              <a:buFont typeface="Wingdings" panose="05000000000000000000" pitchFamily="2" charset="2"/>
              <a:buNone/>
              <a:defRPr/>
            </a:pPr>
            <a:r>
              <a:rPr lang="zh-CN" altLang="en-US" sz="2400" b="1" dirty="0">
                <a:effectLst>
                  <a:outerShdw blurRad="38100" dist="38100" dir="2700000" algn="tl">
                    <a:srgbClr val="000000">
                      <a:alpha val="43137"/>
                    </a:srgbClr>
                  </a:outerShdw>
                </a:effectLst>
              </a:rPr>
              <a:t>4. </a:t>
            </a:r>
            <a:r>
              <a:rPr lang="en-US" altLang="zh-CN" sz="2400" b="1" dirty="0">
                <a:effectLst>
                  <a:outerShdw blurRad="38100" dist="38100" dir="2700000" algn="tl">
                    <a:srgbClr val="000000">
                      <a:alpha val="43137"/>
                    </a:srgbClr>
                  </a:outerShdw>
                </a:effectLst>
              </a:rPr>
              <a:t>The International Association of Independent Tanker Owners (INTERTANKO) </a:t>
            </a:r>
          </a:p>
          <a:p>
            <a:pPr marL="182880" indent="-182880" algn="just" eaLnBrk="1" fontAlgn="auto" hangingPunct="1">
              <a:spcAft>
                <a:spcPts val="0"/>
              </a:spcAft>
              <a:buFont typeface="Wingdings" panose="05000000000000000000" pitchFamily="2" charset="2"/>
              <a:buNone/>
              <a:defRPr/>
            </a:pPr>
            <a:r>
              <a:rPr lang="zh-CN" altLang="en-US" sz="2400" b="1" dirty="0">
                <a:effectLst>
                  <a:outerShdw blurRad="38100" dist="38100" dir="2700000" algn="tl">
                    <a:srgbClr val="000000">
                      <a:alpha val="43137"/>
                    </a:srgbClr>
                  </a:outerShdw>
                </a:effectLst>
              </a:rPr>
              <a:t>5. </a:t>
            </a:r>
            <a:r>
              <a:rPr lang="en-US" altLang="zh-CN" sz="2400" b="1" dirty="0">
                <a:effectLst>
                  <a:outerShdw blurRad="38100" dist="38100" dir="2700000" algn="tl">
                    <a:srgbClr val="000000">
                      <a:alpha val="43137"/>
                    </a:srgbClr>
                  </a:outerShdw>
                </a:effectLst>
              </a:rPr>
              <a:t>The Baltic and International Maritime Council (BIMCO) </a:t>
            </a:r>
          </a:p>
          <a:p>
            <a:pPr marL="182880" indent="-182880" algn="just" eaLnBrk="1" fontAlgn="auto" hangingPunct="1">
              <a:spcAft>
                <a:spcPts val="0"/>
              </a:spcAft>
              <a:buFont typeface="Wingdings" panose="05000000000000000000" pitchFamily="2" charset="2"/>
              <a:buNone/>
              <a:defRPr/>
            </a:pPr>
            <a:r>
              <a:rPr lang="zh-CN" altLang="en-US" sz="2400" b="1" dirty="0">
                <a:effectLst>
                  <a:outerShdw blurRad="38100" dist="38100" dir="2700000" algn="tl">
                    <a:srgbClr val="000000">
                      <a:alpha val="43137"/>
                    </a:srgbClr>
                  </a:outerShdw>
                </a:effectLst>
              </a:rPr>
              <a:t>6. </a:t>
            </a:r>
            <a:r>
              <a:rPr lang="en-US" altLang="zh-CN" sz="2400" b="1" dirty="0">
                <a:effectLst>
                  <a:outerShdw blurRad="38100" dist="38100" dir="2700000" algn="tl">
                    <a:srgbClr val="000000">
                      <a:alpha val="43137"/>
                    </a:srgbClr>
                  </a:outerShdw>
                </a:effectLst>
              </a:rPr>
              <a:t>The Federation of National Associations of Ship Brokers and Agents (FONASBA) </a:t>
            </a:r>
            <a:endParaRPr lang="zh-CN" altLang="en-US" sz="2400" b="1" dirty="0">
              <a:effectLst>
                <a:outerShdw blurRad="38100" dist="38100" dir="2700000" algn="tl">
                  <a:srgbClr val="000000">
                    <a:alpha val="43137"/>
                  </a:srgbClr>
                </a:outerShdw>
              </a:effectLst>
            </a:endParaRPr>
          </a:p>
        </p:txBody>
      </p:sp>
      <p:pic>
        <p:nvPicPr>
          <p:cNvPr id="4" name="Imagen 3">
            <a:hlinkClick r:id="rId2" action="ppaction://hlinksldjump"/>
            <a:extLst>
              <a:ext uri="{FF2B5EF4-FFF2-40B4-BE49-F238E27FC236}">
                <a16:creationId xmlns:a16="http://schemas.microsoft.com/office/drawing/2014/main" id="{1049CC3C-6C5F-487D-8FEE-AF1AF29C06F0}"/>
              </a:ext>
            </a:extLst>
          </p:cNvPr>
          <p:cNvPicPr>
            <a:picLocks noChangeAspect="1"/>
          </p:cNvPicPr>
          <p:nvPr/>
        </p:nvPicPr>
        <p:blipFill>
          <a:blip r:embed="rId3"/>
          <a:stretch>
            <a:fillRect/>
          </a:stretch>
        </p:blipFill>
        <p:spPr>
          <a:xfrm>
            <a:off x="335280" y="260327"/>
            <a:ext cx="554784" cy="554784"/>
          </a:xfrm>
          <a:prstGeom prst="rect">
            <a:avLst/>
          </a:prstGeom>
        </p:spPr>
      </p:pic>
    </p:spTree>
    <p:extLst>
      <p:ext uri="{BB962C8B-B14F-4D97-AF65-F5344CB8AC3E}">
        <p14:creationId xmlns:p14="http://schemas.microsoft.com/office/powerpoint/2010/main" val="419616947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TM03457475[[fn=Marco]]</Template>
  <TotalTime>10086</TotalTime>
  <Words>7443</Words>
  <Application>Microsoft Office PowerPoint</Application>
  <PresentationFormat>Presentación en pantalla (4:3)</PresentationFormat>
  <Paragraphs>514</Paragraphs>
  <Slides>93</Slides>
  <Notes>1</Notes>
  <HiddenSlides>0</HiddenSlides>
  <MMClips>0</MMClips>
  <ScaleCrop>false</ScaleCrop>
  <HeadingPairs>
    <vt:vector size="6" baseType="variant">
      <vt:variant>
        <vt:lpstr>Fuentes usadas</vt:lpstr>
      </vt:variant>
      <vt:variant>
        <vt:i4>14</vt:i4>
      </vt:variant>
      <vt:variant>
        <vt:lpstr>Tema</vt:lpstr>
      </vt:variant>
      <vt:variant>
        <vt:i4>2</vt:i4>
      </vt:variant>
      <vt:variant>
        <vt:lpstr>Títulos de diapositiva</vt:lpstr>
      </vt:variant>
      <vt:variant>
        <vt:i4>93</vt:i4>
      </vt:variant>
    </vt:vector>
  </HeadingPairs>
  <TitlesOfParts>
    <vt:vector size="109" baseType="lpstr">
      <vt:lpstr>Arial Unicode MS</vt:lpstr>
      <vt:lpstr>宋体</vt:lpstr>
      <vt:lpstr>华文新魏</vt:lpstr>
      <vt:lpstr>Arial</vt:lpstr>
      <vt:lpstr>Calibri</vt:lpstr>
      <vt:lpstr>Corbel</vt:lpstr>
      <vt:lpstr>方正姚体</vt:lpstr>
      <vt:lpstr>Tahoma</vt:lpstr>
      <vt:lpstr>Times New Roman</vt:lpstr>
      <vt:lpstr>Verdana</vt:lpstr>
      <vt:lpstr>Wingdings</vt:lpstr>
      <vt:lpstr>Wingdings 2</vt:lpstr>
      <vt:lpstr>Wingdings 3</vt:lpstr>
      <vt:lpstr>幼圆</vt:lpstr>
      <vt:lpstr>Marco</vt:lpstr>
      <vt:lpstr>Banded</vt:lpstr>
      <vt:lpstr>Presentación de PowerPoint</vt:lpstr>
      <vt:lpstr> DAY  FOUR</vt:lpstr>
      <vt:lpstr> INDEX</vt:lpstr>
      <vt:lpstr> INDEX</vt:lpstr>
      <vt:lpstr> INDEX</vt:lpstr>
      <vt:lpstr>V. CHARTTERING</vt:lpstr>
      <vt:lpstr>Chartering</vt:lpstr>
      <vt:lpstr>Chartering</vt:lpstr>
      <vt:lpstr>Types of chartering</vt:lpstr>
      <vt:lpstr>  Voyage chartering</vt:lpstr>
      <vt:lpstr>Presentación de PowerPoint</vt:lpstr>
      <vt:lpstr>Presentación de PowerPoint</vt:lpstr>
      <vt:lpstr>Presentación de PowerPoint</vt:lpstr>
      <vt:lpstr>Manners of Voyage Chartering</vt:lpstr>
      <vt:lpstr>CHARACTERISTICS of Voyage Chartering</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1504 ft and 226 ft 564,763 tons  ULCC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Comparison of liner and chartered shipping</vt:lpstr>
      <vt:lpstr>Liner Service</vt:lpstr>
      <vt:lpstr>Liner Service</vt:lpstr>
      <vt:lpstr>Cost elements in chartering and Liner </vt:lpstr>
      <vt:lpstr>Associated Shipping Organizations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I.S.C. Esteban Bolaños Perez</dc:creator>
  <cp:lastModifiedBy>Dalila Bautista</cp:lastModifiedBy>
  <cp:revision>544</cp:revision>
  <dcterms:created xsi:type="dcterms:W3CDTF">2016-04-15T18:53:29Z</dcterms:created>
  <dcterms:modified xsi:type="dcterms:W3CDTF">2017-09-20T17:14:41Z</dcterms:modified>
</cp:coreProperties>
</file>