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852" r:id="rId1"/>
  </p:sldMasterIdLst>
  <p:notesMasterIdLst>
    <p:notesMasterId r:id="rId138"/>
  </p:notesMasterIdLst>
  <p:sldIdLst>
    <p:sldId id="256" r:id="rId2"/>
    <p:sldId id="630" r:id="rId3"/>
    <p:sldId id="707" r:id="rId4"/>
    <p:sldId id="708" r:id="rId5"/>
    <p:sldId id="636" r:id="rId6"/>
    <p:sldId id="637" r:id="rId7"/>
    <p:sldId id="638" r:id="rId8"/>
    <p:sldId id="639" r:id="rId9"/>
    <p:sldId id="640" r:id="rId10"/>
    <p:sldId id="641" r:id="rId11"/>
    <p:sldId id="642" r:id="rId12"/>
    <p:sldId id="643" r:id="rId13"/>
    <p:sldId id="644" r:id="rId14"/>
    <p:sldId id="645" r:id="rId15"/>
    <p:sldId id="646" r:id="rId16"/>
    <p:sldId id="647" r:id="rId17"/>
    <p:sldId id="648" r:id="rId18"/>
    <p:sldId id="649" r:id="rId19"/>
    <p:sldId id="650" r:id="rId20"/>
    <p:sldId id="651" r:id="rId21"/>
    <p:sldId id="652" r:id="rId22"/>
    <p:sldId id="653" r:id="rId23"/>
    <p:sldId id="654" r:id="rId24"/>
    <p:sldId id="655" r:id="rId25"/>
    <p:sldId id="656" r:id="rId26"/>
    <p:sldId id="657" r:id="rId27"/>
    <p:sldId id="658" r:id="rId28"/>
    <p:sldId id="659" r:id="rId29"/>
    <p:sldId id="660" r:id="rId30"/>
    <p:sldId id="661" r:id="rId31"/>
    <p:sldId id="662" r:id="rId32"/>
    <p:sldId id="663" r:id="rId33"/>
    <p:sldId id="664" r:id="rId34"/>
    <p:sldId id="665" r:id="rId35"/>
    <p:sldId id="666" r:id="rId36"/>
    <p:sldId id="667" r:id="rId37"/>
    <p:sldId id="668" r:id="rId38"/>
    <p:sldId id="669" r:id="rId39"/>
    <p:sldId id="670" r:id="rId40"/>
    <p:sldId id="671" r:id="rId41"/>
    <p:sldId id="672" r:id="rId42"/>
    <p:sldId id="673" r:id="rId43"/>
    <p:sldId id="674" r:id="rId44"/>
    <p:sldId id="675" r:id="rId45"/>
    <p:sldId id="676" r:id="rId46"/>
    <p:sldId id="677" r:id="rId47"/>
    <p:sldId id="678" r:id="rId48"/>
    <p:sldId id="679" r:id="rId49"/>
    <p:sldId id="680" r:id="rId50"/>
    <p:sldId id="681" r:id="rId51"/>
    <p:sldId id="682" r:id="rId52"/>
    <p:sldId id="683" r:id="rId53"/>
    <p:sldId id="684" r:id="rId54"/>
    <p:sldId id="685" r:id="rId55"/>
    <p:sldId id="686" r:id="rId56"/>
    <p:sldId id="687" r:id="rId57"/>
    <p:sldId id="688" r:id="rId58"/>
    <p:sldId id="689" r:id="rId59"/>
    <p:sldId id="690" r:id="rId60"/>
    <p:sldId id="691" r:id="rId61"/>
    <p:sldId id="692" r:id="rId62"/>
    <p:sldId id="693" r:id="rId63"/>
    <p:sldId id="694" r:id="rId64"/>
    <p:sldId id="695" r:id="rId65"/>
    <p:sldId id="696" r:id="rId66"/>
    <p:sldId id="697" r:id="rId67"/>
    <p:sldId id="698" r:id="rId68"/>
    <p:sldId id="699" r:id="rId69"/>
    <p:sldId id="700" r:id="rId70"/>
    <p:sldId id="701" r:id="rId71"/>
    <p:sldId id="702" r:id="rId72"/>
    <p:sldId id="703" r:id="rId73"/>
    <p:sldId id="704" r:id="rId74"/>
    <p:sldId id="705" r:id="rId75"/>
    <p:sldId id="706" r:id="rId76"/>
    <p:sldId id="274" r:id="rId77"/>
    <p:sldId id="271" r:id="rId78"/>
    <p:sldId id="325" r:id="rId79"/>
    <p:sldId id="498" r:id="rId80"/>
    <p:sldId id="500" r:id="rId81"/>
    <p:sldId id="499" r:id="rId82"/>
    <p:sldId id="504" r:id="rId83"/>
    <p:sldId id="501" r:id="rId84"/>
    <p:sldId id="502" r:id="rId85"/>
    <p:sldId id="503" r:id="rId86"/>
    <p:sldId id="505" r:id="rId87"/>
    <p:sldId id="507" r:id="rId88"/>
    <p:sldId id="508" r:id="rId89"/>
    <p:sldId id="509" r:id="rId90"/>
    <p:sldId id="510" r:id="rId91"/>
    <p:sldId id="511" r:id="rId92"/>
    <p:sldId id="513" r:id="rId93"/>
    <p:sldId id="518" r:id="rId94"/>
    <p:sldId id="516" r:id="rId95"/>
    <p:sldId id="519" r:id="rId96"/>
    <p:sldId id="517" r:id="rId97"/>
    <p:sldId id="520" r:id="rId98"/>
    <p:sldId id="506" r:id="rId99"/>
    <p:sldId id="521" r:id="rId100"/>
    <p:sldId id="522" r:id="rId101"/>
    <p:sldId id="523" r:id="rId102"/>
    <p:sldId id="524" r:id="rId103"/>
    <p:sldId id="525" r:id="rId104"/>
    <p:sldId id="526" r:id="rId105"/>
    <p:sldId id="527" r:id="rId106"/>
    <p:sldId id="528" r:id="rId107"/>
    <p:sldId id="529" r:id="rId108"/>
    <p:sldId id="326" r:id="rId109"/>
    <p:sldId id="530" r:id="rId110"/>
    <p:sldId id="531" r:id="rId111"/>
    <p:sldId id="538" r:id="rId112"/>
    <p:sldId id="539" r:id="rId113"/>
    <p:sldId id="540" r:id="rId114"/>
    <p:sldId id="541" r:id="rId115"/>
    <p:sldId id="542" r:id="rId116"/>
    <p:sldId id="543" r:id="rId117"/>
    <p:sldId id="544" r:id="rId118"/>
    <p:sldId id="546" r:id="rId119"/>
    <p:sldId id="547" r:id="rId120"/>
    <p:sldId id="327" r:id="rId121"/>
    <p:sldId id="329" r:id="rId122"/>
    <p:sldId id="548" r:id="rId123"/>
    <p:sldId id="549" r:id="rId124"/>
    <p:sldId id="550" r:id="rId125"/>
    <p:sldId id="559" r:id="rId126"/>
    <p:sldId id="553" r:id="rId127"/>
    <p:sldId id="554" r:id="rId128"/>
    <p:sldId id="557" r:id="rId129"/>
    <p:sldId id="558" r:id="rId130"/>
    <p:sldId id="551" r:id="rId131"/>
    <p:sldId id="631" r:id="rId132"/>
    <p:sldId id="632" r:id="rId133"/>
    <p:sldId id="633" r:id="rId134"/>
    <p:sldId id="552" r:id="rId135"/>
    <p:sldId id="634" r:id="rId136"/>
    <p:sldId id="328" r:id="rId137"/>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735" autoAdjust="0"/>
    <p:restoredTop sz="94719" autoAdjust="0"/>
  </p:normalViewPr>
  <p:slideViewPr>
    <p:cSldViewPr snapToGrid="0">
      <p:cViewPr varScale="1">
        <p:scale>
          <a:sx n="63" d="100"/>
          <a:sy n="63" d="100"/>
        </p:scale>
        <p:origin x="1224" y="77"/>
      </p:cViewPr>
      <p:guideLst>
        <p:guide orient="horz" pos="2160"/>
        <p:guide pos="2880"/>
      </p:guideLst>
    </p:cSldViewPr>
  </p:slideViewPr>
  <p:outlineViewPr>
    <p:cViewPr>
      <p:scale>
        <a:sx n="33" d="100"/>
        <a:sy n="33" d="100"/>
      </p:scale>
      <p:origin x="0" y="0"/>
    </p:cViewPr>
    <p:sldLst>
      <p:sld r:id="rId1" collapse="1"/>
      <p:sld r:id="rId2" collapse="1"/>
      <p:sld r:id="rId3" collapse="1"/>
      <p:sld r:id="rId4" collapse="1"/>
      <p:sld r:id="rId5" collapse="1"/>
      <p:sld r:id="rId6" collapse="1"/>
      <p:sld r:id="rId7" collapse="1"/>
      <p:sld r:id="rId8" collapse="1"/>
      <p:sld r:id="rId9" collapse="1"/>
      <p:sld r:id="rId10" collapse="1"/>
      <p:sld r:id="rId11" collapse="1"/>
      <p:sld r:id="rId12" collapse="1"/>
      <p:sld r:id="rId13" collapse="1"/>
      <p:sld r:id="rId14" collapse="1"/>
      <p:sld r:id="rId15" collapse="1"/>
      <p:sld r:id="rId16" collapse="1"/>
      <p:sld r:id="rId17" collapse="1"/>
      <p:sld r:id="rId18" collapse="1"/>
      <p:sld r:id="rId19" collapse="1"/>
      <p:sld r:id="rId20" collapse="1"/>
      <p:sld r:id="rId21" collapse="1"/>
      <p:sld r:id="rId22" collapse="1"/>
      <p:sld r:id="rId23" collapse="1"/>
      <p:sld r:id="rId24" collapse="1"/>
      <p:sld r:id="rId25" collapse="1"/>
      <p:sld r:id="rId26" collapse="1"/>
      <p:sld r:id="rId27" collapse="1"/>
      <p:sld r:id="rId28" collapse="1"/>
      <p:sld r:id="rId29" collapse="1"/>
      <p:sld r:id="rId30" collapse="1"/>
      <p:sld r:id="rId31" collapse="1"/>
      <p:sld r:id="rId32" collapse="1"/>
      <p:sld r:id="rId33" collapse="1"/>
      <p:sld r:id="rId34" collapse="1"/>
      <p:sld r:id="rId35" collapse="1"/>
      <p:sld r:id="rId36" collapse="1"/>
      <p:sld r:id="rId37" collapse="1"/>
      <p:sld r:id="rId38" collapse="1"/>
      <p:sld r:id="rId39" collapse="1"/>
      <p:sld r:id="rId40" collapse="1"/>
      <p:sld r:id="rId41" collapse="1"/>
      <p:sld r:id="rId42" collapse="1"/>
      <p:sld r:id="rId43" collapse="1"/>
      <p:sld r:id="rId44" collapse="1"/>
      <p:sld r:id="rId45" collapse="1"/>
      <p:sld r:id="rId46" collapse="1"/>
      <p:sld r:id="rId47" collapse="1"/>
      <p:sld r:id="rId48" collapse="1"/>
      <p:sld r:id="rId49" collapse="1"/>
      <p:sld r:id="rId50" collapse="1"/>
      <p:sld r:id="rId51" collapse="1"/>
      <p:sld r:id="rId52" collapse="1"/>
      <p:sld r:id="rId53" collapse="1"/>
      <p:sld r:id="rId54" collapse="1"/>
      <p:sld r:id="rId55" collapse="1"/>
      <p:sld r:id="rId56" collapse="1"/>
      <p:sld r:id="rId57" collapse="1"/>
      <p:sld r:id="rId58" collapse="1"/>
      <p:sld r:id="rId59" collapse="1"/>
      <p:sld r:id="rId60" collapse="1"/>
      <p:sld r:id="rId61" collapse="1"/>
      <p:sld r:id="rId62" collapse="1"/>
      <p:sld r:id="rId63" collapse="1"/>
      <p:sld r:id="rId64" collapse="1"/>
      <p:sld r:id="rId65" collapse="1"/>
      <p:sld r:id="rId66" collapse="1"/>
      <p:sld r:id="rId67" collapse="1"/>
      <p:sld r:id="rId68" collapse="1"/>
      <p:sld r:id="rId69" collapse="1"/>
      <p:sld r:id="rId70" collapse="1"/>
      <p:sld r:id="rId71" collapse="1"/>
      <p:sld r:id="rId72" collapse="1"/>
      <p:sld r:id="rId73" collapse="1"/>
      <p:sld r:id="rId74" collapse="1"/>
      <p:sld r:id="rId75" collapse="1"/>
      <p:sld r:id="rId76" collapse="1"/>
      <p:sld r:id="rId77" collapse="1"/>
      <p:sld r:id="rId78" collapse="1"/>
      <p:sld r:id="rId79" collapse="1"/>
      <p:sld r:id="rId80" collapse="1"/>
      <p:sld r:id="rId81" collapse="1"/>
      <p:sld r:id="rId82" collapse="1"/>
      <p:sld r:id="rId83" collapse="1"/>
      <p:sld r:id="rId84" collapse="1"/>
      <p:sld r:id="rId85" collapse="1"/>
      <p:sld r:id="rId86" collapse="1"/>
      <p:sld r:id="rId87" collapse="1"/>
      <p:sld r:id="rId88" collapse="1"/>
      <p:sld r:id="rId89" collapse="1"/>
      <p:sld r:id="rId90" collapse="1"/>
      <p:sld r:id="rId91" collapse="1"/>
      <p:sld r:id="rId92" collapse="1"/>
      <p:sld r:id="rId93" collapse="1"/>
      <p:sld r:id="rId94" collapse="1"/>
      <p:sld r:id="rId95" collapse="1"/>
      <p:sld r:id="rId96" collapse="1"/>
      <p:sld r:id="rId97" collapse="1"/>
      <p:sld r:id="rId98" collapse="1"/>
      <p:sld r:id="rId99" collapse="1"/>
      <p:sld r:id="rId100" collapse="1"/>
      <p:sld r:id="rId101" collapse="1"/>
      <p:sld r:id="rId102" collapse="1"/>
      <p:sld r:id="rId103" collapse="1"/>
      <p:sld r:id="rId104" collapse="1"/>
      <p:sld r:id="rId105" collapse="1"/>
      <p:sld r:id="rId106" collapse="1"/>
      <p:sld r:id="rId107" collapse="1"/>
      <p:sld r:id="rId108" collapse="1"/>
      <p:sld r:id="rId109" collapse="1"/>
      <p:sld r:id="rId110" collapse="1"/>
      <p:sld r:id="rId111" collapse="1"/>
      <p:sld r:id="rId112" collapse="1"/>
      <p:sld r:id="rId113" collapse="1"/>
      <p:sld r:id="rId114" collapse="1"/>
      <p:sld r:id="rId115" collapse="1"/>
      <p:sld r:id="rId116" collapse="1"/>
      <p:sld r:id="rId117" collapse="1"/>
      <p:sld r:id="rId118" collapse="1"/>
      <p:sld r:id="rId119" collapse="1"/>
      <p:sld r:id="rId120" collapse="1"/>
      <p:sld r:id="rId121" collapse="1"/>
      <p:sld r:id="rId122" collapse="1"/>
      <p:sld r:id="rId123" collapse="1"/>
      <p:sld r:id="rId124" collapse="1"/>
      <p:sld r:id="rId125" collapse="1"/>
      <p:sld r:id="rId126" collapse="1"/>
      <p:sld r:id="rId127" collapse="1"/>
      <p:sld r:id="rId128" collapse="1"/>
      <p:sld r:id="rId129" collapse="1"/>
      <p:sld r:id="rId130" collapse="1"/>
      <p:sld r:id="rId131" collapse="1"/>
      <p:sld r:id="rId132" collapse="1"/>
      <p:sld r:id="rId133" collapse="1"/>
      <p:sld r:id="rId134" collapse="1"/>
      <p:sld r:id="rId135" collapse="1"/>
    </p:sldLst>
  </p:outlineViewPr>
  <p:notesTextViewPr>
    <p:cViewPr>
      <p:scale>
        <a:sx n="1" d="1"/>
        <a:sy n="1" d="1"/>
      </p:scale>
      <p:origin x="0" y="0"/>
    </p:cViewPr>
  </p:notesTextViewPr>
  <p:sorterViewPr>
    <p:cViewPr varScale="1">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63" Type="http://schemas.openxmlformats.org/officeDocument/2006/relationships/slide" Target="slides/slide62.xml"/><Relationship Id="rId84" Type="http://schemas.openxmlformats.org/officeDocument/2006/relationships/slide" Target="slides/slide83.xml"/><Relationship Id="rId138" Type="http://schemas.openxmlformats.org/officeDocument/2006/relationships/notesMaster" Target="notesMasters/notesMaster1.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28" Type="http://schemas.openxmlformats.org/officeDocument/2006/relationships/slide" Target="slides/slide127.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113" Type="http://schemas.openxmlformats.org/officeDocument/2006/relationships/slide" Target="slides/slide112.xml"/><Relationship Id="rId118" Type="http://schemas.openxmlformats.org/officeDocument/2006/relationships/slide" Target="slides/slide117.xml"/><Relationship Id="rId134" Type="http://schemas.openxmlformats.org/officeDocument/2006/relationships/slide" Target="slides/slide133.xml"/><Relationship Id="rId139" Type="http://schemas.openxmlformats.org/officeDocument/2006/relationships/presProps" Target="presProps.xml"/><Relationship Id="rId80" Type="http://schemas.openxmlformats.org/officeDocument/2006/relationships/slide" Target="slides/slide79.xml"/><Relationship Id="rId85" Type="http://schemas.openxmlformats.org/officeDocument/2006/relationships/slide" Target="slides/slide84.xml"/><Relationship Id="rId12" Type="http://schemas.openxmlformats.org/officeDocument/2006/relationships/slide" Target="slides/slide11.xml"/><Relationship Id="rId17" Type="http://schemas.openxmlformats.org/officeDocument/2006/relationships/slide" Target="slides/slide16.xml"/><Relationship Id="rId33" Type="http://schemas.openxmlformats.org/officeDocument/2006/relationships/slide" Target="slides/slide32.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08" Type="http://schemas.openxmlformats.org/officeDocument/2006/relationships/slide" Target="slides/slide107.xml"/><Relationship Id="rId124" Type="http://schemas.openxmlformats.org/officeDocument/2006/relationships/slide" Target="slides/slide123.xml"/><Relationship Id="rId129" Type="http://schemas.openxmlformats.org/officeDocument/2006/relationships/slide" Target="slides/slide128.xml"/><Relationship Id="rId54" Type="http://schemas.openxmlformats.org/officeDocument/2006/relationships/slide" Target="slides/slide53.xml"/><Relationship Id="rId70" Type="http://schemas.openxmlformats.org/officeDocument/2006/relationships/slide" Target="slides/slide69.xml"/><Relationship Id="rId75" Type="http://schemas.openxmlformats.org/officeDocument/2006/relationships/slide" Target="slides/slide74.xml"/><Relationship Id="rId91" Type="http://schemas.openxmlformats.org/officeDocument/2006/relationships/slide" Target="slides/slide90.xml"/><Relationship Id="rId96" Type="http://schemas.openxmlformats.org/officeDocument/2006/relationships/slide" Target="slides/slide95.xml"/><Relationship Id="rId14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23" Type="http://schemas.openxmlformats.org/officeDocument/2006/relationships/slide" Target="slides/slide22.xml"/><Relationship Id="rId28" Type="http://schemas.openxmlformats.org/officeDocument/2006/relationships/slide" Target="slides/slide27.xml"/><Relationship Id="rId49" Type="http://schemas.openxmlformats.org/officeDocument/2006/relationships/slide" Target="slides/slide48.xml"/><Relationship Id="rId114" Type="http://schemas.openxmlformats.org/officeDocument/2006/relationships/slide" Target="slides/slide113.xml"/><Relationship Id="rId119" Type="http://schemas.openxmlformats.org/officeDocument/2006/relationships/slide" Target="slides/slide118.xml"/><Relationship Id="rId44" Type="http://schemas.openxmlformats.org/officeDocument/2006/relationships/slide" Target="slides/slide43.xml"/><Relationship Id="rId60" Type="http://schemas.openxmlformats.org/officeDocument/2006/relationships/slide" Target="slides/slide59.xml"/><Relationship Id="rId65" Type="http://schemas.openxmlformats.org/officeDocument/2006/relationships/slide" Target="slides/slide64.xml"/><Relationship Id="rId81" Type="http://schemas.openxmlformats.org/officeDocument/2006/relationships/slide" Target="slides/slide80.xml"/><Relationship Id="rId86" Type="http://schemas.openxmlformats.org/officeDocument/2006/relationships/slide" Target="slides/slide85.xml"/><Relationship Id="rId130" Type="http://schemas.openxmlformats.org/officeDocument/2006/relationships/slide" Target="slides/slide129.xml"/><Relationship Id="rId135" Type="http://schemas.openxmlformats.org/officeDocument/2006/relationships/slide" Target="slides/slide134.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slide" Target="slides/slide119.xml"/><Relationship Id="rId125" Type="http://schemas.openxmlformats.org/officeDocument/2006/relationships/slide" Target="slides/slide124.xml"/><Relationship Id="rId141" Type="http://schemas.openxmlformats.org/officeDocument/2006/relationships/theme" Target="theme/theme1.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131" Type="http://schemas.openxmlformats.org/officeDocument/2006/relationships/slide" Target="slides/slide130.xml"/><Relationship Id="rId136" Type="http://schemas.openxmlformats.org/officeDocument/2006/relationships/slide" Target="slides/slide135.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26" Type="http://schemas.openxmlformats.org/officeDocument/2006/relationships/slide" Target="slides/slide125.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142" Type="http://schemas.openxmlformats.org/officeDocument/2006/relationships/tableStyles" Target="tableStyles.xml"/><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116" Type="http://schemas.openxmlformats.org/officeDocument/2006/relationships/slide" Target="slides/slide115.xml"/><Relationship Id="rId137" Type="http://schemas.openxmlformats.org/officeDocument/2006/relationships/slide" Target="slides/slide136.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slide" Target="slides/slide87.xml"/><Relationship Id="rId111" Type="http://schemas.openxmlformats.org/officeDocument/2006/relationships/slide" Target="slides/slide110.xml"/><Relationship Id="rId132" Type="http://schemas.openxmlformats.org/officeDocument/2006/relationships/slide" Target="slides/slide131.xml"/><Relationship Id="rId15" Type="http://schemas.openxmlformats.org/officeDocument/2006/relationships/slide" Target="slides/slide14.xml"/><Relationship Id="rId36" Type="http://schemas.openxmlformats.org/officeDocument/2006/relationships/slide" Target="slides/slide35.xml"/><Relationship Id="rId57" Type="http://schemas.openxmlformats.org/officeDocument/2006/relationships/slide" Target="slides/slide56.xml"/><Relationship Id="rId106" Type="http://schemas.openxmlformats.org/officeDocument/2006/relationships/slide" Target="slides/slide105.xml"/><Relationship Id="rId127" Type="http://schemas.openxmlformats.org/officeDocument/2006/relationships/slide" Target="slides/slide126.xml"/><Relationship Id="rId10" Type="http://schemas.openxmlformats.org/officeDocument/2006/relationships/slide" Target="slides/slide9.xml"/><Relationship Id="rId31" Type="http://schemas.openxmlformats.org/officeDocument/2006/relationships/slide" Target="slides/slide30.xml"/><Relationship Id="rId52" Type="http://schemas.openxmlformats.org/officeDocument/2006/relationships/slide" Target="slides/slide51.xml"/><Relationship Id="rId73" Type="http://schemas.openxmlformats.org/officeDocument/2006/relationships/slide" Target="slides/slide72.xml"/><Relationship Id="rId78" Type="http://schemas.openxmlformats.org/officeDocument/2006/relationships/slide" Target="slides/slide77.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143" Type="http://schemas.microsoft.com/office/2015/10/relationships/revisionInfo" Target="revisionInfo.xml"/><Relationship Id="rId4" Type="http://schemas.openxmlformats.org/officeDocument/2006/relationships/slide" Target="slides/slide3.xml"/><Relationship Id="rId9" Type="http://schemas.openxmlformats.org/officeDocument/2006/relationships/slide" Target="slides/slide8.xml"/><Relationship Id="rId26" Type="http://schemas.openxmlformats.org/officeDocument/2006/relationships/slide" Target="slides/slide25.xml"/><Relationship Id="rId47" Type="http://schemas.openxmlformats.org/officeDocument/2006/relationships/slide" Target="slides/slide46.xml"/><Relationship Id="rId68" Type="http://schemas.openxmlformats.org/officeDocument/2006/relationships/slide" Target="slides/slide67.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slide" Target="slides/slide132.xml"/><Relationship Id="rId16" Type="http://schemas.openxmlformats.org/officeDocument/2006/relationships/slide" Target="slides/slide15.xml"/></Relationships>
</file>

<file path=ppt/_rels/viewProps.xml.rels><?xml version="1.0" encoding="UTF-8" standalone="yes"?>
<Relationships xmlns="http://schemas.openxmlformats.org/package/2006/relationships"><Relationship Id="rId117" Type="http://schemas.openxmlformats.org/officeDocument/2006/relationships/slide" Target="slides/slide117.xml"/><Relationship Id="rId21" Type="http://schemas.openxmlformats.org/officeDocument/2006/relationships/slide" Target="slides/slide21.xml"/><Relationship Id="rId42" Type="http://schemas.openxmlformats.org/officeDocument/2006/relationships/slide" Target="slides/slide42.xml"/><Relationship Id="rId63" Type="http://schemas.openxmlformats.org/officeDocument/2006/relationships/slide" Target="slides/slide63.xml"/><Relationship Id="rId84" Type="http://schemas.openxmlformats.org/officeDocument/2006/relationships/slide" Target="slides/slide84.xml"/><Relationship Id="rId16" Type="http://schemas.openxmlformats.org/officeDocument/2006/relationships/slide" Target="slides/slide16.xml"/><Relationship Id="rId107" Type="http://schemas.openxmlformats.org/officeDocument/2006/relationships/slide" Target="slides/slide107.xml"/><Relationship Id="rId11" Type="http://schemas.openxmlformats.org/officeDocument/2006/relationships/slide" Target="slides/slide11.xml"/><Relationship Id="rId32" Type="http://schemas.openxmlformats.org/officeDocument/2006/relationships/slide" Target="slides/slide32.xml"/><Relationship Id="rId37" Type="http://schemas.openxmlformats.org/officeDocument/2006/relationships/slide" Target="slides/slide37.xml"/><Relationship Id="rId53" Type="http://schemas.openxmlformats.org/officeDocument/2006/relationships/slide" Target="slides/slide53.xml"/><Relationship Id="rId58" Type="http://schemas.openxmlformats.org/officeDocument/2006/relationships/slide" Target="slides/slide58.xml"/><Relationship Id="rId74" Type="http://schemas.openxmlformats.org/officeDocument/2006/relationships/slide" Target="slides/slide74.xml"/><Relationship Id="rId79" Type="http://schemas.openxmlformats.org/officeDocument/2006/relationships/slide" Target="slides/slide79.xml"/><Relationship Id="rId102" Type="http://schemas.openxmlformats.org/officeDocument/2006/relationships/slide" Target="slides/slide102.xml"/><Relationship Id="rId123" Type="http://schemas.openxmlformats.org/officeDocument/2006/relationships/slide" Target="slides/slide123.xml"/><Relationship Id="rId128" Type="http://schemas.openxmlformats.org/officeDocument/2006/relationships/slide" Target="slides/slide128.xml"/><Relationship Id="rId5" Type="http://schemas.openxmlformats.org/officeDocument/2006/relationships/slide" Target="slides/slide5.xml"/><Relationship Id="rId90" Type="http://schemas.openxmlformats.org/officeDocument/2006/relationships/slide" Target="slides/slide90.xml"/><Relationship Id="rId95" Type="http://schemas.openxmlformats.org/officeDocument/2006/relationships/slide" Target="slides/slide95.xml"/><Relationship Id="rId22" Type="http://schemas.openxmlformats.org/officeDocument/2006/relationships/slide" Target="slides/slide22.xml"/><Relationship Id="rId27" Type="http://schemas.openxmlformats.org/officeDocument/2006/relationships/slide" Target="slides/slide27.xml"/><Relationship Id="rId43" Type="http://schemas.openxmlformats.org/officeDocument/2006/relationships/slide" Target="slides/slide43.xml"/><Relationship Id="rId48" Type="http://schemas.openxmlformats.org/officeDocument/2006/relationships/slide" Target="slides/slide48.xml"/><Relationship Id="rId64" Type="http://schemas.openxmlformats.org/officeDocument/2006/relationships/slide" Target="slides/slide64.xml"/><Relationship Id="rId69" Type="http://schemas.openxmlformats.org/officeDocument/2006/relationships/slide" Target="slides/slide69.xml"/><Relationship Id="rId113" Type="http://schemas.openxmlformats.org/officeDocument/2006/relationships/slide" Target="slides/slide113.xml"/><Relationship Id="rId118" Type="http://schemas.openxmlformats.org/officeDocument/2006/relationships/slide" Target="slides/slide118.xml"/><Relationship Id="rId134" Type="http://schemas.openxmlformats.org/officeDocument/2006/relationships/slide" Target="slides/slide134.xml"/><Relationship Id="rId80" Type="http://schemas.openxmlformats.org/officeDocument/2006/relationships/slide" Target="slides/slide80.xml"/><Relationship Id="rId85" Type="http://schemas.openxmlformats.org/officeDocument/2006/relationships/slide" Target="slides/slide85.xml"/><Relationship Id="rId12" Type="http://schemas.openxmlformats.org/officeDocument/2006/relationships/slide" Target="slides/slide12.xml"/><Relationship Id="rId17" Type="http://schemas.openxmlformats.org/officeDocument/2006/relationships/slide" Target="slides/slide17.xml"/><Relationship Id="rId33" Type="http://schemas.openxmlformats.org/officeDocument/2006/relationships/slide" Target="slides/slide33.xml"/><Relationship Id="rId38" Type="http://schemas.openxmlformats.org/officeDocument/2006/relationships/slide" Target="slides/slide38.xml"/><Relationship Id="rId59" Type="http://schemas.openxmlformats.org/officeDocument/2006/relationships/slide" Target="slides/slide59.xml"/><Relationship Id="rId103" Type="http://schemas.openxmlformats.org/officeDocument/2006/relationships/slide" Target="slides/slide103.xml"/><Relationship Id="rId108" Type="http://schemas.openxmlformats.org/officeDocument/2006/relationships/slide" Target="slides/slide108.xml"/><Relationship Id="rId124" Type="http://schemas.openxmlformats.org/officeDocument/2006/relationships/slide" Target="slides/slide124.xml"/><Relationship Id="rId129" Type="http://schemas.openxmlformats.org/officeDocument/2006/relationships/slide" Target="slides/slide129.xml"/><Relationship Id="rId54" Type="http://schemas.openxmlformats.org/officeDocument/2006/relationships/slide" Target="slides/slide54.xml"/><Relationship Id="rId70" Type="http://schemas.openxmlformats.org/officeDocument/2006/relationships/slide" Target="slides/slide70.xml"/><Relationship Id="rId75" Type="http://schemas.openxmlformats.org/officeDocument/2006/relationships/slide" Target="slides/slide75.xml"/><Relationship Id="rId91" Type="http://schemas.openxmlformats.org/officeDocument/2006/relationships/slide" Target="slides/slide91.xml"/><Relationship Id="rId96" Type="http://schemas.openxmlformats.org/officeDocument/2006/relationships/slide" Target="slides/slide96.xml"/><Relationship Id="rId1" Type="http://schemas.openxmlformats.org/officeDocument/2006/relationships/slide" Target="slides/slide1.xml"/><Relationship Id="rId6" Type="http://schemas.openxmlformats.org/officeDocument/2006/relationships/slide" Target="slides/slide6.xml"/><Relationship Id="rId23" Type="http://schemas.openxmlformats.org/officeDocument/2006/relationships/slide" Target="slides/slide23.xml"/><Relationship Id="rId28" Type="http://schemas.openxmlformats.org/officeDocument/2006/relationships/slide" Target="slides/slide28.xml"/><Relationship Id="rId49" Type="http://schemas.openxmlformats.org/officeDocument/2006/relationships/slide" Target="slides/slide49.xml"/><Relationship Id="rId114" Type="http://schemas.openxmlformats.org/officeDocument/2006/relationships/slide" Target="slides/slide114.xml"/><Relationship Id="rId119" Type="http://schemas.openxmlformats.org/officeDocument/2006/relationships/slide" Target="slides/slide119.xml"/><Relationship Id="rId44" Type="http://schemas.openxmlformats.org/officeDocument/2006/relationships/slide" Target="slides/slide44.xml"/><Relationship Id="rId60" Type="http://schemas.openxmlformats.org/officeDocument/2006/relationships/slide" Target="slides/slide60.xml"/><Relationship Id="rId65" Type="http://schemas.openxmlformats.org/officeDocument/2006/relationships/slide" Target="slides/slide65.xml"/><Relationship Id="rId81" Type="http://schemas.openxmlformats.org/officeDocument/2006/relationships/slide" Target="slides/slide81.xml"/><Relationship Id="rId86" Type="http://schemas.openxmlformats.org/officeDocument/2006/relationships/slide" Target="slides/slide86.xml"/><Relationship Id="rId130" Type="http://schemas.openxmlformats.org/officeDocument/2006/relationships/slide" Target="slides/slide130.xml"/><Relationship Id="rId135" Type="http://schemas.openxmlformats.org/officeDocument/2006/relationships/slide" Target="slides/slide136.xml"/><Relationship Id="rId13" Type="http://schemas.openxmlformats.org/officeDocument/2006/relationships/slide" Target="slides/slide13.xml"/><Relationship Id="rId18" Type="http://schemas.openxmlformats.org/officeDocument/2006/relationships/slide" Target="slides/slide18.xml"/><Relationship Id="rId39" Type="http://schemas.openxmlformats.org/officeDocument/2006/relationships/slide" Target="slides/slide39.xml"/><Relationship Id="rId109" Type="http://schemas.openxmlformats.org/officeDocument/2006/relationships/slide" Target="slides/slide109.xml"/><Relationship Id="rId34" Type="http://schemas.openxmlformats.org/officeDocument/2006/relationships/slide" Target="slides/slide34.xml"/><Relationship Id="rId50" Type="http://schemas.openxmlformats.org/officeDocument/2006/relationships/slide" Target="slides/slide50.xml"/><Relationship Id="rId55" Type="http://schemas.openxmlformats.org/officeDocument/2006/relationships/slide" Target="slides/slide55.xml"/><Relationship Id="rId76" Type="http://schemas.openxmlformats.org/officeDocument/2006/relationships/slide" Target="slides/slide76.xml"/><Relationship Id="rId97" Type="http://schemas.openxmlformats.org/officeDocument/2006/relationships/slide" Target="slides/slide97.xml"/><Relationship Id="rId104" Type="http://schemas.openxmlformats.org/officeDocument/2006/relationships/slide" Target="slides/slide104.xml"/><Relationship Id="rId120" Type="http://schemas.openxmlformats.org/officeDocument/2006/relationships/slide" Target="slides/slide120.xml"/><Relationship Id="rId125" Type="http://schemas.openxmlformats.org/officeDocument/2006/relationships/slide" Target="slides/slide125.xml"/><Relationship Id="rId7" Type="http://schemas.openxmlformats.org/officeDocument/2006/relationships/slide" Target="slides/slide7.xml"/><Relationship Id="rId71" Type="http://schemas.openxmlformats.org/officeDocument/2006/relationships/slide" Target="slides/slide71.xml"/><Relationship Id="rId92" Type="http://schemas.openxmlformats.org/officeDocument/2006/relationships/slide" Target="slides/slide92.xml"/><Relationship Id="rId2" Type="http://schemas.openxmlformats.org/officeDocument/2006/relationships/slide" Target="slides/slide2.xml"/><Relationship Id="rId29" Type="http://schemas.openxmlformats.org/officeDocument/2006/relationships/slide" Target="slides/slide29.xml"/><Relationship Id="rId24" Type="http://schemas.openxmlformats.org/officeDocument/2006/relationships/slide" Target="slides/slide24.xml"/><Relationship Id="rId40" Type="http://schemas.openxmlformats.org/officeDocument/2006/relationships/slide" Target="slides/slide40.xml"/><Relationship Id="rId45" Type="http://schemas.openxmlformats.org/officeDocument/2006/relationships/slide" Target="slides/slide45.xml"/><Relationship Id="rId66" Type="http://schemas.openxmlformats.org/officeDocument/2006/relationships/slide" Target="slides/slide66.xml"/><Relationship Id="rId87" Type="http://schemas.openxmlformats.org/officeDocument/2006/relationships/slide" Target="slides/slide87.xml"/><Relationship Id="rId110" Type="http://schemas.openxmlformats.org/officeDocument/2006/relationships/slide" Target="slides/slide110.xml"/><Relationship Id="rId115" Type="http://schemas.openxmlformats.org/officeDocument/2006/relationships/slide" Target="slides/slide115.xml"/><Relationship Id="rId131" Type="http://schemas.openxmlformats.org/officeDocument/2006/relationships/slide" Target="slides/slide131.xml"/><Relationship Id="rId61" Type="http://schemas.openxmlformats.org/officeDocument/2006/relationships/slide" Target="slides/slide61.xml"/><Relationship Id="rId82" Type="http://schemas.openxmlformats.org/officeDocument/2006/relationships/slide" Target="slides/slide82.xml"/><Relationship Id="rId19" Type="http://schemas.openxmlformats.org/officeDocument/2006/relationships/slide" Target="slides/slide19.xml"/><Relationship Id="rId14" Type="http://schemas.openxmlformats.org/officeDocument/2006/relationships/slide" Target="slides/slide14.xml"/><Relationship Id="rId30" Type="http://schemas.openxmlformats.org/officeDocument/2006/relationships/slide" Target="slides/slide30.xml"/><Relationship Id="rId35" Type="http://schemas.openxmlformats.org/officeDocument/2006/relationships/slide" Target="slides/slide35.xml"/><Relationship Id="rId56" Type="http://schemas.openxmlformats.org/officeDocument/2006/relationships/slide" Target="slides/slide56.xml"/><Relationship Id="rId77" Type="http://schemas.openxmlformats.org/officeDocument/2006/relationships/slide" Target="slides/slide77.xml"/><Relationship Id="rId100" Type="http://schemas.openxmlformats.org/officeDocument/2006/relationships/slide" Target="slides/slide100.xml"/><Relationship Id="rId105" Type="http://schemas.openxmlformats.org/officeDocument/2006/relationships/slide" Target="slides/slide105.xml"/><Relationship Id="rId126" Type="http://schemas.openxmlformats.org/officeDocument/2006/relationships/slide" Target="slides/slide126.xml"/><Relationship Id="rId8" Type="http://schemas.openxmlformats.org/officeDocument/2006/relationships/slide" Target="slides/slide8.xml"/><Relationship Id="rId51" Type="http://schemas.openxmlformats.org/officeDocument/2006/relationships/slide" Target="slides/slide51.xml"/><Relationship Id="rId72" Type="http://schemas.openxmlformats.org/officeDocument/2006/relationships/slide" Target="slides/slide72.xml"/><Relationship Id="rId93" Type="http://schemas.openxmlformats.org/officeDocument/2006/relationships/slide" Target="slides/slide93.xml"/><Relationship Id="rId98" Type="http://schemas.openxmlformats.org/officeDocument/2006/relationships/slide" Target="slides/slide98.xml"/><Relationship Id="rId121" Type="http://schemas.openxmlformats.org/officeDocument/2006/relationships/slide" Target="slides/slide121.xml"/><Relationship Id="rId3" Type="http://schemas.openxmlformats.org/officeDocument/2006/relationships/slide" Target="slides/slide3.xml"/><Relationship Id="rId25" Type="http://schemas.openxmlformats.org/officeDocument/2006/relationships/slide" Target="slides/slide25.xml"/><Relationship Id="rId46" Type="http://schemas.openxmlformats.org/officeDocument/2006/relationships/slide" Target="slides/slide46.xml"/><Relationship Id="rId67" Type="http://schemas.openxmlformats.org/officeDocument/2006/relationships/slide" Target="slides/slide67.xml"/><Relationship Id="rId116" Type="http://schemas.openxmlformats.org/officeDocument/2006/relationships/slide" Target="slides/slide116.xml"/><Relationship Id="rId20" Type="http://schemas.openxmlformats.org/officeDocument/2006/relationships/slide" Target="slides/slide20.xml"/><Relationship Id="rId41" Type="http://schemas.openxmlformats.org/officeDocument/2006/relationships/slide" Target="slides/slide41.xml"/><Relationship Id="rId62" Type="http://schemas.openxmlformats.org/officeDocument/2006/relationships/slide" Target="slides/slide62.xml"/><Relationship Id="rId83" Type="http://schemas.openxmlformats.org/officeDocument/2006/relationships/slide" Target="slides/slide83.xml"/><Relationship Id="rId88" Type="http://schemas.openxmlformats.org/officeDocument/2006/relationships/slide" Target="slides/slide88.xml"/><Relationship Id="rId111" Type="http://schemas.openxmlformats.org/officeDocument/2006/relationships/slide" Target="slides/slide111.xml"/><Relationship Id="rId132" Type="http://schemas.openxmlformats.org/officeDocument/2006/relationships/slide" Target="slides/slide132.xml"/><Relationship Id="rId15" Type="http://schemas.openxmlformats.org/officeDocument/2006/relationships/slide" Target="slides/slide15.xml"/><Relationship Id="rId36" Type="http://schemas.openxmlformats.org/officeDocument/2006/relationships/slide" Target="slides/slide36.xml"/><Relationship Id="rId57" Type="http://schemas.openxmlformats.org/officeDocument/2006/relationships/slide" Target="slides/slide57.xml"/><Relationship Id="rId106" Type="http://schemas.openxmlformats.org/officeDocument/2006/relationships/slide" Target="slides/slide106.xml"/><Relationship Id="rId127" Type="http://schemas.openxmlformats.org/officeDocument/2006/relationships/slide" Target="slides/slide127.xml"/><Relationship Id="rId10" Type="http://schemas.openxmlformats.org/officeDocument/2006/relationships/slide" Target="slides/slide10.xml"/><Relationship Id="rId31" Type="http://schemas.openxmlformats.org/officeDocument/2006/relationships/slide" Target="slides/slide31.xml"/><Relationship Id="rId52" Type="http://schemas.openxmlformats.org/officeDocument/2006/relationships/slide" Target="slides/slide52.xml"/><Relationship Id="rId73" Type="http://schemas.openxmlformats.org/officeDocument/2006/relationships/slide" Target="slides/slide73.xml"/><Relationship Id="rId78" Type="http://schemas.openxmlformats.org/officeDocument/2006/relationships/slide" Target="slides/slide78.xml"/><Relationship Id="rId94" Type="http://schemas.openxmlformats.org/officeDocument/2006/relationships/slide" Target="slides/slide94.xml"/><Relationship Id="rId99" Type="http://schemas.openxmlformats.org/officeDocument/2006/relationships/slide" Target="slides/slide99.xml"/><Relationship Id="rId101" Type="http://schemas.openxmlformats.org/officeDocument/2006/relationships/slide" Target="slides/slide101.xml"/><Relationship Id="rId122" Type="http://schemas.openxmlformats.org/officeDocument/2006/relationships/slide" Target="slides/slide122.xml"/><Relationship Id="rId4" Type="http://schemas.openxmlformats.org/officeDocument/2006/relationships/slide" Target="slides/slide4.xml"/><Relationship Id="rId9" Type="http://schemas.openxmlformats.org/officeDocument/2006/relationships/slide" Target="slides/slide9.xml"/><Relationship Id="rId26" Type="http://schemas.openxmlformats.org/officeDocument/2006/relationships/slide" Target="slides/slide26.xml"/><Relationship Id="rId47" Type="http://schemas.openxmlformats.org/officeDocument/2006/relationships/slide" Target="slides/slide47.xml"/><Relationship Id="rId68" Type="http://schemas.openxmlformats.org/officeDocument/2006/relationships/slide" Target="slides/slide68.xml"/><Relationship Id="rId89" Type="http://schemas.openxmlformats.org/officeDocument/2006/relationships/slide" Target="slides/slide89.xml"/><Relationship Id="rId112" Type="http://schemas.openxmlformats.org/officeDocument/2006/relationships/slide" Target="slides/slide112.xml"/><Relationship Id="rId133" Type="http://schemas.openxmlformats.org/officeDocument/2006/relationships/slide" Target="slides/slide13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A6AE8E2-F443-4B77-94A1-6A009CF663F3}" type="datetimeFigureOut">
              <a:rPr lang="en-US" smtClean="0"/>
              <a:t>9/20/2017</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2531F69-9F96-464A-A34E-F621BE7527F0}" type="slidenum">
              <a:rPr lang="en-US" smtClean="0"/>
              <a:t>‹Nº›</a:t>
            </a:fld>
            <a:endParaRPr lang="en-US"/>
          </a:p>
        </p:txBody>
      </p:sp>
    </p:spTree>
    <p:extLst>
      <p:ext uri="{BB962C8B-B14F-4D97-AF65-F5344CB8AC3E}">
        <p14:creationId xmlns:p14="http://schemas.microsoft.com/office/powerpoint/2010/main" val="211877690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sp>
        <p:nvSpPr>
          <p:cNvPr id="7" name="Rectangle 6"/>
          <p:cNvSpPr/>
          <p:nvPr/>
        </p:nvSpPr>
        <p:spPr>
          <a:xfrm>
            <a:off x="1" y="762000"/>
            <a:ext cx="6856214" cy="533400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6952697" y="762000"/>
            <a:ext cx="2193989" cy="5334001"/>
          </a:xfrm>
          <a:prstGeom prst="rect">
            <a:avLst/>
          </a:prstGeom>
          <a:solidFill>
            <a:srgbClr val="C3C3C3">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802386" y="1298448"/>
            <a:ext cx="5486400" cy="3255264"/>
          </a:xfrm>
        </p:spPr>
        <p:txBody>
          <a:bodyPr anchor="b">
            <a:normAutofit/>
          </a:bodyPr>
          <a:lstStyle>
            <a:lvl1pPr algn="l">
              <a:defRPr sz="5400" spc="-100" baseline="0">
                <a:solidFill>
                  <a:srgbClr val="FFFFFF"/>
                </a:solidFill>
              </a:defRPr>
            </a:lvl1pPr>
          </a:lstStyle>
          <a:p>
            <a:r>
              <a:rPr lang="es-ES"/>
              <a:t>Haga clic para modificar el estilo de título del patrón</a:t>
            </a:r>
            <a:endParaRPr lang="en-US" dirty="0"/>
          </a:p>
        </p:txBody>
      </p:sp>
      <p:sp>
        <p:nvSpPr>
          <p:cNvPr id="3" name="Subtitle 2"/>
          <p:cNvSpPr>
            <a:spLocks noGrp="1"/>
          </p:cNvSpPr>
          <p:nvPr>
            <p:ph type="subTitle" idx="1"/>
          </p:nvPr>
        </p:nvSpPr>
        <p:spPr>
          <a:xfrm>
            <a:off x="825011" y="4670246"/>
            <a:ext cx="5486400" cy="914400"/>
          </a:xfrm>
        </p:spPr>
        <p:txBody>
          <a:bodyPr anchor="t">
            <a:normAutofit/>
          </a:bodyPr>
          <a:lstStyle>
            <a:lvl1pPr marL="0" indent="0" algn="l">
              <a:buNone/>
              <a:defRPr sz="2000" cap="none" spc="0" baseline="0">
                <a:solidFill>
                  <a:schemeClr val="accent1">
                    <a:lumMod val="20000"/>
                    <a:lumOff val="80000"/>
                  </a:schemeClr>
                </a:solidFill>
              </a:defRPr>
            </a:lvl1pPr>
            <a:lvl2pPr marL="457200" indent="0" algn="ctr">
              <a:buNone/>
              <a:defRPr sz="2000"/>
            </a:lvl2pPr>
            <a:lvl3pPr marL="914400" indent="0" algn="ctr">
              <a:buNone/>
              <a:defRPr sz="20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s-ES"/>
              <a:t>Haga clic para modificar el estilo de subtítulo del patrón</a:t>
            </a:r>
            <a:endParaRPr lang="en-US" dirty="0"/>
          </a:p>
        </p:txBody>
      </p:sp>
      <p:sp>
        <p:nvSpPr>
          <p:cNvPr id="4" name="Date Placeholder 3"/>
          <p:cNvSpPr>
            <a:spLocks noGrp="1"/>
          </p:cNvSpPr>
          <p:nvPr>
            <p:ph type="dt" sz="half" idx="10"/>
          </p:nvPr>
        </p:nvSpPr>
        <p:spPr/>
        <p:txBody>
          <a:bodyPr/>
          <a:lstStyle/>
          <a:p>
            <a:fld id="{5586B75A-687E-405C-8A0B-8D00578BA2C3}" type="datetimeFigureOut">
              <a:rPr lang="en-US" smtClean="0"/>
              <a:pPr/>
              <a:t>9/20/2017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pPr/>
              <a:t>‹Nº›</a:t>
            </a:fld>
            <a:endParaRPr lang="en-US" dirty="0"/>
          </a:p>
        </p:txBody>
      </p:sp>
    </p:spTree>
    <p:extLst>
      <p:ext uri="{BB962C8B-B14F-4D97-AF65-F5344CB8AC3E}">
        <p14:creationId xmlns:p14="http://schemas.microsoft.com/office/powerpoint/2010/main" val="370052664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ncho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7" name="Date Placeholder 6"/>
          <p:cNvSpPr>
            <a:spLocks noGrp="1"/>
          </p:cNvSpPr>
          <p:nvPr>
            <p:ph type="dt" sz="half" idx="10"/>
          </p:nvPr>
        </p:nvSpPr>
        <p:spPr/>
        <p:txBody>
          <a:bodyPr/>
          <a:lstStyle/>
          <a:p>
            <a:fld id="{5586B75A-687E-405C-8A0B-8D00578BA2C3}" type="datetimeFigureOut">
              <a:rPr lang="en-US" smtClean="0"/>
              <a:pPr/>
              <a:t>9/20/2017</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smtClean="0"/>
              <a:pPr/>
              <a:t>‹Nº›</a:t>
            </a:fld>
            <a:endParaRPr lang="en-US" dirty="0"/>
          </a:p>
        </p:txBody>
      </p:sp>
    </p:spTree>
    <p:extLst>
      <p:ext uri="{BB962C8B-B14F-4D97-AF65-F5344CB8AC3E}">
        <p14:creationId xmlns:p14="http://schemas.microsoft.com/office/powerpoint/2010/main" val="209467400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285750" y="990600"/>
            <a:ext cx="2114550" cy="4953000"/>
          </a:xfrm>
        </p:spPr>
        <p:txBody>
          <a:bodyPr vert="eaVert"/>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a:xfrm>
            <a:off x="2900934" y="868680"/>
            <a:ext cx="5486400" cy="5120640"/>
          </a:xfrm>
        </p:spPr>
        <p:txBody>
          <a:bodyPr vert="eaVert" ancho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7" name="Date Placeholder 6"/>
          <p:cNvSpPr>
            <a:spLocks noGrp="1"/>
          </p:cNvSpPr>
          <p:nvPr>
            <p:ph type="dt" sz="half" idx="10"/>
          </p:nvPr>
        </p:nvSpPr>
        <p:spPr/>
        <p:txBody>
          <a:bodyPr/>
          <a:lstStyle/>
          <a:p>
            <a:fld id="{5586B75A-687E-405C-8A0B-8D00578BA2C3}" type="datetimeFigureOut">
              <a:rPr lang="en-US" smtClean="0"/>
              <a:pPr/>
              <a:t>9/20/2017</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smtClean="0"/>
              <a:pPr/>
              <a:t>‹Nº›</a:t>
            </a:fld>
            <a:endParaRPr lang="en-US" dirty="0"/>
          </a:p>
        </p:txBody>
      </p:sp>
    </p:spTree>
    <p:extLst>
      <p:ext uri="{BB962C8B-B14F-4D97-AF65-F5344CB8AC3E}">
        <p14:creationId xmlns:p14="http://schemas.microsoft.com/office/powerpoint/2010/main" val="218230364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clipArtAndTx">
  <p:cSld name="Title, Clip 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1150938" y="617538"/>
            <a:ext cx="7793037" cy="1143000"/>
          </a:xfrm>
        </p:spPr>
        <p:txBody>
          <a:bodyPr/>
          <a:lstStyle/>
          <a:p>
            <a:r>
              <a:rPr lang="en-US"/>
              <a:t>Click to edit Master title style</a:t>
            </a:r>
          </a:p>
        </p:txBody>
      </p:sp>
      <p:sp>
        <p:nvSpPr>
          <p:cNvPr id="3" name="ClipArt Placeholder 2"/>
          <p:cNvSpPr>
            <a:spLocks noGrp="1"/>
          </p:cNvSpPr>
          <p:nvPr>
            <p:ph type="clipArt" sz="half" idx="1"/>
          </p:nvPr>
        </p:nvSpPr>
        <p:spPr>
          <a:xfrm>
            <a:off x="1182688" y="2017713"/>
            <a:ext cx="3810000" cy="4114800"/>
          </a:xfrm>
        </p:spPr>
        <p:txBody>
          <a:bodyPr rtlCol="0">
            <a:normAutofit/>
          </a:bodyPr>
          <a:lstStyle/>
          <a:p>
            <a:pPr lvl="0"/>
            <a:endParaRPr lang="en-US" noProof="0"/>
          </a:p>
        </p:txBody>
      </p:sp>
      <p:sp>
        <p:nvSpPr>
          <p:cNvPr id="4" name="Text Placeholder 3"/>
          <p:cNvSpPr>
            <a:spLocks noGrp="1"/>
          </p:cNvSpPr>
          <p:nvPr>
            <p:ph type="body" sz="half" idx="2"/>
          </p:nvPr>
        </p:nvSpPr>
        <p:spPr>
          <a:xfrm>
            <a:off x="5145088" y="2017713"/>
            <a:ext cx="381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pPr>
              <a:defRPr/>
            </a:pPr>
            <a:endParaRPr lang="zh-CN" altLang="en-US"/>
          </a:p>
        </p:txBody>
      </p:sp>
      <p:sp>
        <p:nvSpPr>
          <p:cNvPr id="6" name="Footer Placeholder 4"/>
          <p:cNvSpPr>
            <a:spLocks noGrp="1"/>
          </p:cNvSpPr>
          <p:nvPr>
            <p:ph type="ftr" sz="quarter" idx="11"/>
          </p:nvPr>
        </p:nvSpPr>
        <p:spPr/>
        <p:txBody>
          <a:bodyPr/>
          <a:lstStyle>
            <a:lvl1pPr>
              <a:defRPr/>
            </a:lvl1pPr>
          </a:lstStyle>
          <a:p>
            <a:pPr>
              <a:defRPr/>
            </a:pPr>
            <a:endParaRPr lang="zh-CN" altLang="en-US"/>
          </a:p>
        </p:txBody>
      </p:sp>
      <p:sp>
        <p:nvSpPr>
          <p:cNvPr id="7" name="Slide Number Placeholder 5"/>
          <p:cNvSpPr>
            <a:spLocks noGrp="1"/>
          </p:cNvSpPr>
          <p:nvPr>
            <p:ph type="sldNum" sz="quarter" idx="12"/>
          </p:nvPr>
        </p:nvSpPr>
        <p:spPr/>
        <p:txBody>
          <a:bodyPr/>
          <a:lstStyle>
            <a:lvl1pPr>
              <a:defRPr/>
            </a:lvl1pPr>
          </a:lstStyle>
          <a:p>
            <a:pPr>
              <a:defRPr/>
            </a:pPr>
            <a:fld id="{4BAEABAC-5320-4753-AC54-C87E58FABDAF}" type="slidenum">
              <a:rPr lang="zh-CN" altLang="en-US"/>
              <a:pPr>
                <a:defRPr/>
              </a:pPr>
              <a:t>‹Nº›</a:t>
            </a:fld>
            <a:endParaRPr lang="zh-CN" altLang="en-US"/>
          </a:p>
        </p:txBody>
      </p:sp>
    </p:spTree>
    <p:extLst>
      <p:ext uri="{BB962C8B-B14F-4D97-AF65-F5344CB8AC3E}">
        <p14:creationId xmlns:p14="http://schemas.microsoft.com/office/powerpoint/2010/main" val="48159088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1150938" y="617538"/>
            <a:ext cx="7793037" cy="1143000"/>
          </a:xfrm>
        </p:spPr>
        <p:txBody>
          <a:bodyPr/>
          <a:lstStyle/>
          <a:p>
            <a:r>
              <a:rPr lang="en-US"/>
              <a:t>Click to edit Master title style</a:t>
            </a:r>
          </a:p>
        </p:txBody>
      </p:sp>
      <p:sp>
        <p:nvSpPr>
          <p:cNvPr id="3" name="Table Placeholder 2"/>
          <p:cNvSpPr>
            <a:spLocks noGrp="1"/>
          </p:cNvSpPr>
          <p:nvPr>
            <p:ph type="tbl" idx="1"/>
          </p:nvPr>
        </p:nvSpPr>
        <p:spPr>
          <a:xfrm>
            <a:off x="1182688" y="2017713"/>
            <a:ext cx="7772400" cy="4114800"/>
          </a:xfrm>
        </p:spPr>
        <p:txBody>
          <a:bodyPr rtlCol="0">
            <a:normAutofit/>
          </a:bodyPr>
          <a:lstStyle/>
          <a:p>
            <a:pPr lvl="0"/>
            <a:endParaRPr lang="en-US" noProof="0"/>
          </a:p>
        </p:txBody>
      </p:sp>
      <p:sp>
        <p:nvSpPr>
          <p:cNvPr id="4" name="Date Placeholder 3"/>
          <p:cNvSpPr>
            <a:spLocks noGrp="1"/>
          </p:cNvSpPr>
          <p:nvPr>
            <p:ph type="dt" sz="half" idx="10"/>
          </p:nvPr>
        </p:nvSpPr>
        <p:spPr/>
        <p:txBody>
          <a:bodyPr/>
          <a:lstStyle>
            <a:lvl1pPr>
              <a:defRPr/>
            </a:lvl1pPr>
          </a:lstStyle>
          <a:p>
            <a:pPr>
              <a:defRPr/>
            </a:pPr>
            <a:endParaRPr lang="zh-CN" altLang="en-US"/>
          </a:p>
        </p:txBody>
      </p:sp>
      <p:sp>
        <p:nvSpPr>
          <p:cNvPr id="5" name="Footer Placeholder 4"/>
          <p:cNvSpPr>
            <a:spLocks noGrp="1"/>
          </p:cNvSpPr>
          <p:nvPr>
            <p:ph type="ftr" sz="quarter" idx="11"/>
          </p:nvPr>
        </p:nvSpPr>
        <p:spPr/>
        <p:txBody>
          <a:bodyPr/>
          <a:lstStyle>
            <a:lvl1pPr>
              <a:defRPr/>
            </a:lvl1pPr>
          </a:lstStyle>
          <a:p>
            <a:pPr>
              <a:defRPr/>
            </a:pPr>
            <a:endParaRPr lang="zh-CN" altLang="en-US"/>
          </a:p>
        </p:txBody>
      </p:sp>
      <p:sp>
        <p:nvSpPr>
          <p:cNvPr id="6" name="Slide Number Placeholder 5"/>
          <p:cNvSpPr>
            <a:spLocks noGrp="1"/>
          </p:cNvSpPr>
          <p:nvPr>
            <p:ph type="sldNum" sz="quarter" idx="12"/>
          </p:nvPr>
        </p:nvSpPr>
        <p:spPr/>
        <p:txBody>
          <a:bodyPr/>
          <a:lstStyle>
            <a:lvl1pPr>
              <a:defRPr/>
            </a:lvl1pPr>
          </a:lstStyle>
          <a:p>
            <a:pPr>
              <a:defRPr/>
            </a:pPr>
            <a:fld id="{D56CC782-E6F8-47FC-8EB5-9963003795BB}" type="slidenum">
              <a:rPr lang="zh-CN" altLang="en-US"/>
              <a:pPr>
                <a:defRPr/>
              </a:pPr>
              <a:t>‹Nº›</a:t>
            </a:fld>
            <a:endParaRPr lang="zh-CN" altLang="en-US"/>
          </a:p>
        </p:txBody>
      </p:sp>
    </p:spTree>
    <p:extLst>
      <p:ext uri="{BB962C8B-B14F-4D97-AF65-F5344CB8AC3E}">
        <p14:creationId xmlns:p14="http://schemas.microsoft.com/office/powerpoint/2010/main" val="209302654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idx="1"/>
          </p:nvPr>
        </p:nvSpPr>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5586B75A-687E-405C-8A0B-8D00578BA2C3}" type="datetimeFigureOut">
              <a:rPr lang="en-US" smtClean="0"/>
              <a:pPr/>
              <a:t>9/20/2017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pPr/>
              <a:t>‹Nº›</a:t>
            </a:fld>
            <a:endParaRPr lang="en-US" dirty="0"/>
          </a:p>
        </p:txBody>
      </p:sp>
    </p:spTree>
    <p:extLst>
      <p:ext uri="{BB962C8B-B14F-4D97-AF65-F5344CB8AC3E}">
        <p14:creationId xmlns:p14="http://schemas.microsoft.com/office/powerpoint/2010/main" val="108947737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2900934" y="1298448"/>
            <a:ext cx="5486400" cy="3255264"/>
          </a:xfrm>
        </p:spPr>
        <p:txBody>
          <a:bodyPr anchor="b">
            <a:normAutofit/>
          </a:bodyPr>
          <a:lstStyle>
            <a:lvl1pPr>
              <a:defRPr sz="5400" b="0" spc="-100" baseline="0">
                <a:solidFill>
                  <a:schemeClr val="tx1">
                    <a:lumMod val="65000"/>
                    <a:lumOff val="35000"/>
                  </a:schemeClr>
                </a:solidFill>
              </a:defRPr>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2914650" y="4672584"/>
            <a:ext cx="5486400" cy="914400"/>
          </a:xfrm>
        </p:spPr>
        <p:txBody>
          <a:bodyPr anchor="t">
            <a:normAutofit/>
          </a:bodyPr>
          <a:lstStyle>
            <a:lvl1pPr marL="0" indent="0">
              <a:buNone/>
              <a:defRPr sz="2000" cap="none" spc="0" baseline="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el estilo de texto del patrón</a:t>
            </a:r>
          </a:p>
        </p:txBody>
      </p:sp>
      <p:sp>
        <p:nvSpPr>
          <p:cNvPr id="4" name="Date Placeholder 3"/>
          <p:cNvSpPr>
            <a:spLocks noGrp="1"/>
          </p:cNvSpPr>
          <p:nvPr>
            <p:ph type="dt" sz="half" idx="10"/>
          </p:nvPr>
        </p:nvSpPr>
        <p:spPr/>
        <p:txBody>
          <a:bodyPr/>
          <a:lstStyle/>
          <a:p>
            <a:fld id="{5586B75A-687E-405C-8A0B-8D00578BA2C3}" type="datetimeFigureOut">
              <a:rPr lang="en-US" smtClean="0"/>
              <a:pPr/>
              <a:t>9/20/2017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pPr/>
              <a:t>‹Nº›</a:t>
            </a:fld>
            <a:endParaRPr lang="en-US" dirty="0"/>
          </a:p>
        </p:txBody>
      </p:sp>
    </p:spTree>
    <p:extLst>
      <p:ext uri="{BB962C8B-B14F-4D97-AF65-F5344CB8AC3E}">
        <p14:creationId xmlns:p14="http://schemas.microsoft.com/office/powerpoint/2010/main" val="355386202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sz="half" idx="1"/>
          </p:nvPr>
        </p:nvSpPr>
        <p:spPr>
          <a:xfrm>
            <a:off x="2900934" y="868680"/>
            <a:ext cx="2606040" cy="5120640"/>
          </a:xfrm>
        </p:spPr>
        <p:txBody>
          <a:bodyPr/>
          <a:lstStyle>
            <a:lvl1pPr>
              <a:defRPr sz="1900"/>
            </a:lvl1pPr>
            <a:lvl2pPr>
              <a:defRPr sz="1700"/>
            </a:lvl2pPr>
            <a:lvl3pPr>
              <a:defRPr sz="1500"/>
            </a:lvl3pPr>
            <a:lvl4pPr>
              <a:defRPr sz="1300"/>
            </a:lvl4pPr>
            <a:lvl5pPr>
              <a:defRPr sz="1300"/>
            </a:lvl5pPr>
            <a:lvl6pPr>
              <a:defRPr sz="1300"/>
            </a:lvl6pPr>
            <a:lvl7pPr>
              <a:defRPr sz="1300"/>
            </a:lvl7pPr>
            <a:lvl8pPr>
              <a:defRPr sz="1300"/>
            </a:lvl8pPr>
            <a:lvl9pPr>
              <a:defRPr sz="13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Content Placeholder 3"/>
          <p:cNvSpPr>
            <a:spLocks noGrp="1"/>
          </p:cNvSpPr>
          <p:nvPr>
            <p:ph sz="half" idx="2"/>
          </p:nvPr>
        </p:nvSpPr>
        <p:spPr>
          <a:xfrm>
            <a:off x="5863590" y="868680"/>
            <a:ext cx="2606040" cy="5120640"/>
          </a:xfrm>
        </p:spPr>
        <p:txBody>
          <a:bodyPr/>
          <a:lstStyle>
            <a:lvl1pPr>
              <a:defRPr sz="1900"/>
            </a:lvl1pPr>
            <a:lvl2pPr>
              <a:defRPr sz="1700"/>
            </a:lvl2pPr>
            <a:lvl3pPr>
              <a:defRPr sz="1500"/>
            </a:lvl3pPr>
            <a:lvl4pPr>
              <a:defRPr sz="1300"/>
            </a:lvl4pPr>
            <a:lvl5pPr>
              <a:defRPr sz="1300"/>
            </a:lvl5pPr>
            <a:lvl6pPr>
              <a:defRPr sz="1300"/>
            </a:lvl6pPr>
            <a:lvl7pPr>
              <a:defRPr sz="1300"/>
            </a:lvl7pPr>
            <a:lvl8pPr>
              <a:defRPr sz="1300"/>
            </a:lvl8pPr>
            <a:lvl9pPr>
              <a:defRPr sz="13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8" name="Date Placeholder 7"/>
          <p:cNvSpPr>
            <a:spLocks noGrp="1"/>
          </p:cNvSpPr>
          <p:nvPr>
            <p:ph type="dt" sz="half" idx="10"/>
          </p:nvPr>
        </p:nvSpPr>
        <p:spPr/>
        <p:txBody>
          <a:bodyPr/>
          <a:lstStyle/>
          <a:p>
            <a:fld id="{5586B75A-687E-405C-8A0B-8D00578BA2C3}" type="datetimeFigureOut">
              <a:rPr lang="en-US" smtClean="0"/>
              <a:pPr/>
              <a:t>9/20/2017</a:t>
            </a:fld>
            <a:endParaRPr lang="en-US" dirty="0"/>
          </a:p>
        </p:txBody>
      </p:sp>
      <p:sp>
        <p:nvSpPr>
          <p:cNvPr id="9" name="Footer Placeholder 8"/>
          <p:cNvSpPr>
            <a:spLocks noGrp="1"/>
          </p:cNvSpPr>
          <p:nvPr>
            <p:ph type="ftr" sz="quarter" idx="11"/>
          </p:nvPr>
        </p:nvSpPr>
        <p:spPr/>
        <p:txBody>
          <a:bodyPr/>
          <a:lstStyle/>
          <a:p>
            <a:endParaRPr lang="en-US" dirty="0"/>
          </a:p>
        </p:txBody>
      </p:sp>
      <p:sp>
        <p:nvSpPr>
          <p:cNvPr id="10" name="Slide Number Placeholder 9"/>
          <p:cNvSpPr>
            <a:spLocks noGrp="1"/>
          </p:cNvSpPr>
          <p:nvPr>
            <p:ph type="sldNum" sz="quarter" idx="12"/>
          </p:nvPr>
        </p:nvSpPr>
        <p:spPr/>
        <p:txBody>
          <a:bodyPr/>
          <a:lstStyle/>
          <a:p>
            <a:fld id="{4FAB73BC-B049-4115-A692-8D63A059BFB8}" type="slidenum">
              <a:rPr lang="en-US" smtClean="0"/>
              <a:pPr/>
              <a:t>‹Nº›</a:t>
            </a:fld>
            <a:endParaRPr lang="en-US" dirty="0"/>
          </a:p>
        </p:txBody>
      </p:sp>
    </p:spTree>
    <p:extLst>
      <p:ext uri="{BB962C8B-B14F-4D97-AF65-F5344CB8AC3E}">
        <p14:creationId xmlns:p14="http://schemas.microsoft.com/office/powerpoint/2010/main" val="295826168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2900934" y="1023586"/>
            <a:ext cx="2606040" cy="807720"/>
          </a:xfrm>
        </p:spPr>
        <p:txBody>
          <a:bodyPr anchor="b">
            <a:normAutofit/>
          </a:bodyPr>
          <a:lstStyle>
            <a:lvl1pPr marL="0" indent="0">
              <a:spcBef>
                <a:spcPts val="0"/>
              </a:spcBef>
              <a:buNone/>
              <a:defRPr sz="1900" b="1">
                <a:solidFill>
                  <a:schemeClr val="tx1">
                    <a:lumMod val="65000"/>
                    <a:lumOff val="35000"/>
                  </a:schemeClr>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4" name="Content Placeholder 3"/>
          <p:cNvSpPr>
            <a:spLocks noGrp="1"/>
          </p:cNvSpPr>
          <p:nvPr>
            <p:ph sz="half" idx="2"/>
          </p:nvPr>
        </p:nvSpPr>
        <p:spPr>
          <a:xfrm>
            <a:off x="2900934" y="1930936"/>
            <a:ext cx="2606040" cy="4023360"/>
          </a:xfrm>
        </p:spPr>
        <p:txBody>
          <a:bodyPr/>
          <a:lstStyle>
            <a:lvl1pPr>
              <a:defRPr sz="1900"/>
            </a:lvl1pPr>
            <a:lvl2pPr>
              <a:defRPr sz="1700"/>
            </a:lvl2pPr>
            <a:lvl3pPr>
              <a:defRPr sz="1500"/>
            </a:lvl3pPr>
            <a:lvl4pPr>
              <a:defRPr sz="1300"/>
            </a:lvl4pPr>
            <a:lvl5pPr>
              <a:defRPr sz="1300"/>
            </a:lvl5pPr>
            <a:lvl6pPr>
              <a:defRPr sz="1300"/>
            </a:lvl6pPr>
            <a:lvl7pPr>
              <a:defRPr sz="1300"/>
            </a:lvl7pPr>
            <a:lvl8pPr>
              <a:defRPr sz="1300"/>
            </a:lvl8pPr>
            <a:lvl9pPr>
              <a:defRPr sz="13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Text Placeholder 4"/>
          <p:cNvSpPr>
            <a:spLocks noGrp="1"/>
          </p:cNvSpPr>
          <p:nvPr>
            <p:ph type="body" sz="quarter" idx="3"/>
          </p:nvPr>
        </p:nvSpPr>
        <p:spPr>
          <a:xfrm>
            <a:off x="5863847" y="1023587"/>
            <a:ext cx="2606040" cy="813171"/>
          </a:xfrm>
        </p:spPr>
        <p:txBody>
          <a:bodyPr anchor="b">
            <a:normAutofit/>
          </a:bodyPr>
          <a:lstStyle>
            <a:lvl1pPr marL="0" indent="0">
              <a:spcBef>
                <a:spcPts val="0"/>
              </a:spcBef>
              <a:buNone/>
              <a:defRPr sz="1900" b="1">
                <a:solidFill>
                  <a:schemeClr val="tx1">
                    <a:lumMod val="65000"/>
                    <a:lumOff val="35000"/>
                  </a:schemeClr>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6" name="Content Placeholder 5"/>
          <p:cNvSpPr>
            <a:spLocks noGrp="1"/>
          </p:cNvSpPr>
          <p:nvPr>
            <p:ph sz="quarter" idx="4"/>
          </p:nvPr>
        </p:nvSpPr>
        <p:spPr>
          <a:xfrm>
            <a:off x="5863847" y="1930936"/>
            <a:ext cx="2606040" cy="4023360"/>
          </a:xfrm>
        </p:spPr>
        <p:txBody>
          <a:bodyPr/>
          <a:lstStyle>
            <a:lvl1pPr>
              <a:defRPr sz="1900"/>
            </a:lvl1pPr>
            <a:lvl2pPr>
              <a:defRPr sz="1700"/>
            </a:lvl2pPr>
            <a:lvl3pPr>
              <a:defRPr sz="1500"/>
            </a:lvl3pPr>
            <a:lvl4pPr>
              <a:defRPr sz="1300"/>
            </a:lvl4pPr>
            <a:lvl5pPr>
              <a:defRPr sz="1300"/>
            </a:lvl5pPr>
            <a:lvl6pPr>
              <a:defRPr sz="1300"/>
            </a:lvl6pPr>
            <a:lvl7pPr>
              <a:defRPr sz="1300"/>
            </a:lvl7pPr>
            <a:lvl8pPr>
              <a:defRPr sz="1300"/>
            </a:lvl8pPr>
            <a:lvl9pPr>
              <a:defRPr sz="13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2" name="Date Placeholder 1"/>
          <p:cNvSpPr>
            <a:spLocks noGrp="1"/>
          </p:cNvSpPr>
          <p:nvPr>
            <p:ph type="dt" sz="half" idx="10"/>
          </p:nvPr>
        </p:nvSpPr>
        <p:spPr/>
        <p:txBody>
          <a:bodyPr/>
          <a:lstStyle/>
          <a:p>
            <a:fld id="{5586B75A-687E-405C-8A0B-8D00578BA2C3}" type="datetimeFigureOut">
              <a:rPr lang="en-US" smtClean="0"/>
              <a:pPr/>
              <a:t>9/20/2017</a:t>
            </a:fld>
            <a:endParaRPr lang="en-US" dirty="0"/>
          </a:p>
        </p:txBody>
      </p:sp>
      <p:sp>
        <p:nvSpPr>
          <p:cNvPr id="11" name="Footer Placeholder 10"/>
          <p:cNvSpPr>
            <a:spLocks noGrp="1"/>
          </p:cNvSpPr>
          <p:nvPr>
            <p:ph type="ftr" sz="quarter" idx="11"/>
          </p:nvPr>
        </p:nvSpPr>
        <p:spPr/>
        <p:txBody>
          <a:bodyPr/>
          <a:lstStyle/>
          <a:p>
            <a:endParaRPr lang="en-US" dirty="0"/>
          </a:p>
        </p:txBody>
      </p:sp>
      <p:sp>
        <p:nvSpPr>
          <p:cNvPr id="12" name="Slide Number Placeholder 11"/>
          <p:cNvSpPr>
            <a:spLocks noGrp="1"/>
          </p:cNvSpPr>
          <p:nvPr>
            <p:ph type="sldNum" sz="quarter" idx="12"/>
          </p:nvPr>
        </p:nvSpPr>
        <p:spPr/>
        <p:txBody>
          <a:bodyPr/>
          <a:lstStyle/>
          <a:p>
            <a:fld id="{4FAB73BC-B049-4115-A692-8D63A059BFB8}" type="slidenum">
              <a:rPr lang="en-US" smtClean="0"/>
              <a:pPr/>
              <a:t>‹Nº›</a:t>
            </a:fld>
            <a:endParaRPr lang="en-US" dirty="0"/>
          </a:p>
        </p:txBody>
      </p:sp>
    </p:spTree>
    <p:extLst>
      <p:ext uri="{BB962C8B-B14F-4D97-AF65-F5344CB8AC3E}">
        <p14:creationId xmlns:p14="http://schemas.microsoft.com/office/powerpoint/2010/main" val="193128917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s-ES"/>
              <a:t>Haga clic para modificar el estilo de título del patrón</a:t>
            </a:r>
            <a:endParaRPr lang="en-US" dirty="0"/>
          </a:p>
        </p:txBody>
      </p:sp>
      <p:sp>
        <p:nvSpPr>
          <p:cNvPr id="2" name="Date Placeholder 1"/>
          <p:cNvSpPr>
            <a:spLocks noGrp="1"/>
          </p:cNvSpPr>
          <p:nvPr>
            <p:ph type="dt" sz="half" idx="10"/>
          </p:nvPr>
        </p:nvSpPr>
        <p:spPr/>
        <p:txBody>
          <a:bodyPr/>
          <a:lstStyle/>
          <a:p>
            <a:fld id="{5586B75A-687E-405C-8A0B-8D00578BA2C3}" type="datetimeFigureOut">
              <a:rPr lang="en-US" smtClean="0"/>
              <a:pPr/>
              <a:t>9/20/2017</a:t>
            </a:fld>
            <a:endParaRPr lang="en-US" dirty="0"/>
          </a:p>
        </p:txBody>
      </p:sp>
      <p:sp>
        <p:nvSpPr>
          <p:cNvPr id="7" name="Footer Placeholder 6"/>
          <p:cNvSpPr>
            <a:spLocks noGrp="1"/>
          </p:cNvSpPr>
          <p:nvPr>
            <p:ph type="ftr" sz="quarter" idx="11"/>
          </p:nvPr>
        </p:nvSpPr>
        <p:spPr/>
        <p:txBody>
          <a:bodyPr/>
          <a:lstStyle/>
          <a:p>
            <a:endParaRPr lang="en-US" dirty="0"/>
          </a:p>
        </p:txBody>
      </p:sp>
      <p:sp>
        <p:nvSpPr>
          <p:cNvPr id="8" name="Slide Number Placeholder 7"/>
          <p:cNvSpPr>
            <a:spLocks noGrp="1"/>
          </p:cNvSpPr>
          <p:nvPr>
            <p:ph type="sldNum" sz="quarter" idx="12"/>
          </p:nvPr>
        </p:nvSpPr>
        <p:spPr/>
        <p:txBody>
          <a:bodyPr/>
          <a:lstStyle/>
          <a:p>
            <a:fld id="{4FAB73BC-B049-4115-A692-8D63A059BFB8}" type="slidenum">
              <a:rPr lang="en-US" smtClean="0"/>
              <a:pPr/>
              <a:t>‹Nº›</a:t>
            </a:fld>
            <a:endParaRPr lang="en-US" dirty="0"/>
          </a:p>
        </p:txBody>
      </p:sp>
    </p:spTree>
    <p:extLst>
      <p:ext uri="{BB962C8B-B14F-4D97-AF65-F5344CB8AC3E}">
        <p14:creationId xmlns:p14="http://schemas.microsoft.com/office/powerpoint/2010/main" val="285446259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En blanco">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5586B75A-687E-405C-8A0B-8D00578BA2C3}" type="datetimeFigureOut">
              <a:rPr lang="en-US" smtClean="0"/>
              <a:pPr/>
              <a:t>9/20/2017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smtClean="0"/>
              <a:pPr/>
              <a:t>‹Nº›</a:t>
            </a:fld>
            <a:endParaRPr lang="en-US" dirty="0"/>
          </a:p>
        </p:txBody>
      </p:sp>
    </p:spTree>
    <p:extLst>
      <p:ext uri="{BB962C8B-B14F-4D97-AF65-F5344CB8AC3E}">
        <p14:creationId xmlns:p14="http://schemas.microsoft.com/office/powerpoint/2010/main" val="295161270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192024" y="1143000"/>
            <a:ext cx="2125980" cy="2194560"/>
          </a:xfrm>
        </p:spPr>
        <p:txBody>
          <a:bodyPr anchor="b">
            <a:normAutofit/>
          </a:bodyPr>
          <a:lstStyle>
            <a:lvl1pPr>
              <a:defRPr sz="2800" b="0" baseline="0"/>
            </a:lvl1pPr>
          </a:lstStyle>
          <a:p>
            <a:r>
              <a:rPr lang="es-ES"/>
              <a:t>Haga clic para modificar el estilo de título del patrón</a:t>
            </a:r>
            <a:endParaRPr lang="en-US" dirty="0"/>
          </a:p>
        </p:txBody>
      </p:sp>
      <p:sp>
        <p:nvSpPr>
          <p:cNvPr id="3" name="Content Placeholder 2"/>
          <p:cNvSpPr>
            <a:spLocks noGrp="1"/>
          </p:cNvSpPr>
          <p:nvPr>
            <p:ph idx="1"/>
          </p:nvPr>
        </p:nvSpPr>
        <p:spPr>
          <a:xfrm>
            <a:off x="2900934" y="868680"/>
            <a:ext cx="5486400" cy="512064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Text Placeholder 3"/>
          <p:cNvSpPr>
            <a:spLocks noGrp="1"/>
          </p:cNvSpPr>
          <p:nvPr>
            <p:ph type="body" sz="half" idx="2"/>
          </p:nvPr>
        </p:nvSpPr>
        <p:spPr>
          <a:xfrm>
            <a:off x="192024" y="3337560"/>
            <a:ext cx="2125980" cy="2560320"/>
          </a:xfrm>
        </p:spPr>
        <p:txBody>
          <a:bodyPr anchor="t">
            <a:normAutofit/>
          </a:bodyPr>
          <a:lstStyle>
            <a:lvl1pPr marL="0" indent="0">
              <a:lnSpc>
                <a:spcPct val="100000"/>
              </a:lnSpc>
              <a:spcBef>
                <a:spcPts val="800"/>
              </a:spcBef>
              <a:buNone/>
              <a:defRPr sz="125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
        <p:nvSpPr>
          <p:cNvPr id="8" name="Date Placeholder 7"/>
          <p:cNvSpPr>
            <a:spLocks noGrp="1"/>
          </p:cNvSpPr>
          <p:nvPr>
            <p:ph type="dt" sz="half" idx="10"/>
          </p:nvPr>
        </p:nvSpPr>
        <p:spPr/>
        <p:txBody>
          <a:bodyPr/>
          <a:lstStyle/>
          <a:p>
            <a:fld id="{5586B75A-687E-405C-8A0B-8D00578BA2C3}" type="datetimeFigureOut">
              <a:rPr lang="en-US" smtClean="0"/>
              <a:pPr/>
              <a:t>9/20/2017</a:t>
            </a:fld>
            <a:endParaRPr lang="en-US" dirty="0"/>
          </a:p>
        </p:txBody>
      </p:sp>
      <p:sp>
        <p:nvSpPr>
          <p:cNvPr id="9" name="Footer Placeholder 8"/>
          <p:cNvSpPr>
            <a:spLocks noGrp="1"/>
          </p:cNvSpPr>
          <p:nvPr>
            <p:ph type="ftr" sz="quarter" idx="11"/>
          </p:nvPr>
        </p:nvSpPr>
        <p:spPr/>
        <p:txBody>
          <a:bodyPr/>
          <a:lstStyle/>
          <a:p>
            <a:endParaRPr lang="en-US" dirty="0"/>
          </a:p>
        </p:txBody>
      </p:sp>
      <p:sp>
        <p:nvSpPr>
          <p:cNvPr id="10" name="Slide Number Placeholder 9"/>
          <p:cNvSpPr>
            <a:spLocks noGrp="1"/>
          </p:cNvSpPr>
          <p:nvPr>
            <p:ph type="sldNum" sz="quarter" idx="12"/>
          </p:nvPr>
        </p:nvSpPr>
        <p:spPr/>
        <p:txBody>
          <a:bodyPr/>
          <a:lstStyle/>
          <a:p>
            <a:fld id="{4FAB73BC-B049-4115-A692-8D63A059BFB8}" type="slidenum">
              <a:rPr lang="en-US" smtClean="0"/>
              <a:pPr/>
              <a:t>‹Nº›</a:t>
            </a:fld>
            <a:endParaRPr lang="en-US" dirty="0"/>
          </a:p>
        </p:txBody>
      </p:sp>
    </p:spTree>
    <p:extLst>
      <p:ext uri="{BB962C8B-B14F-4D97-AF65-F5344CB8AC3E}">
        <p14:creationId xmlns:p14="http://schemas.microsoft.com/office/powerpoint/2010/main" val="318093449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192024" y="1143000"/>
            <a:ext cx="2125980" cy="2194560"/>
          </a:xfrm>
        </p:spPr>
        <p:txBody>
          <a:bodyPr anchor="b">
            <a:normAutofit/>
          </a:bodyPr>
          <a:lstStyle>
            <a:lvl1pPr>
              <a:defRPr sz="2800" b="0"/>
            </a:lvl1pPr>
          </a:lstStyle>
          <a:p>
            <a:r>
              <a:rPr lang="es-ES"/>
              <a:t>Haga clic para modificar el estilo de título del patrón</a:t>
            </a:r>
            <a:endParaRPr lang="en-US" dirty="0"/>
          </a:p>
        </p:txBody>
      </p:sp>
      <p:sp>
        <p:nvSpPr>
          <p:cNvPr id="3" name="Picture Placeholder 2"/>
          <p:cNvSpPr>
            <a:spLocks noGrp="1" noChangeAspect="1"/>
          </p:cNvSpPr>
          <p:nvPr>
            <p:ph type="pic" idx="1"/>
          </p:nvPr>
        </p:nvSpPr>
        <p:spPr>
          <a:xfrm>
            <a:off x="2677983" y="767419"/>
            <a:ext cx="6086423" cy="5330952"/>
          </a:xfrm>
          <a:solidFill>
            <a:schemeClr val="bg1">
              <a:lumMod val="75000"/>
            </a:schemeClr>
          </a:solidFill>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a:t>Haga clic en el icono para agregar una imagen</a:t>
            </a:r>
            <a:endParaRPr lang="en-US" dirty="0"/>
          </a:p>
        </p:txBody>
      </p:sp>
      <p:sp>
        <p:nvSpPr>
          <p:cNvPr id="4" name="Text Placeholder 3"/>
          <p:cNvSpPr>
            <a:spLocks noGrp="1"/>
          </p:cNvSpPr>
          <p:nvPr>
            <p:ph type="body" sz="half" idx="2"/>
          </p:nvPr>
        </p:nvSpPr>
        <p:spPr>
          <a:xfrm>
            <a:off x="192024" y="3340602"/>
            <a:ext cx="2125980" cy="2560320"/>
          </a:xfrm>
        </p:spPr>
        <p:txBody>
          <a:bodyPr anchor="t">
            <a:normAutofit/>
          </a:bodyPr>
          <a:lstStyle>
            <a:lvl1pPr marL="0" indent="0">
              <a:lnSpc>
                <a:spcPct val="100000"/>
              </a:lnSpc>
              <a:spcBef>
                <a:spcPts val="800"/>
              </a:spcBef>
              <a:buNone/>
              <a:defRPr sz="125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
        <p:nvSpPr>
          <p:cNvPr id="8" name="Date Placeholder 7"/>
          <p:cNvSpPr>
            <a:spLocks noGrp="1"/>
          </p:cNvSpPr>
          <p:nvPr>
            <p:ph type="dt" sz="half" idx="10"/>
          </p:nvPr>
        </p:nvSpPr>
        <p:spPr/>
        <p:txBody>
          <a:bodyPr/>
          <a:lstStyle/>
          <a:p>
            <a:fld id="{5586B75A-687E-405C-8A0B-8D00578BA2C3}" type="datetimeFigureOut">
              <a:rPr lang="en-US" smtClean="0"/>
              <a:pPr/>
              <a:t>9/20/2017</a:t>
            </a:fld>
            <a:endParaRPr lang="en-US" dirty="0"/>
          </a:p>
        </p:txBody>
      </p:sp>
      <p:sp>
        <p:nvSpPr>
          <p:cNvPr id="9" name="Footer Placeholder 8"/>
          <p:cNvSpPr>
            <a:spLocks noGrp="1"/>
          </p:cNvSpPr>
          <p:nvPr>
            <p:ph type="ftr" sz="quarter" idx="11"/>
          </p:nvPr>
        </p:nvSpPr>
        <p:spPr>
          <a:xfrm>
            <a:off x="2624326" y="6356351"/>
            <a:ext cx="4433638" cy="365125"/>
          </a:xfrm>
        </p:spPr>
        <p:txBody>
          <a:bodyPr/>
          <a:lstStyle/>
          <a:p>
            <a:endParaRPr lang="en-US" dirty="0"/>
          </a:p>
        </p:txBody>
      </p:sp>
      <p:sp>
        <p:nvSpPr>
          <p:cNvPr id="10" name="Slide Number Placeholder 9"/>
          <p:cNvSpPr>
            <a:spLocks noGrp="1"/>
          </p:cNvSpPr>
          <p:nvPr>
            <p:ph type="sldNum" sz="quarter" idx="12"/>
          </p:nvPr>
        </p:nvSpPr>
        <p:spPr/>
        <p:txBody>
          <a:bodyPr/>
          <a:lstStyle/>
          <a:p>
            <a:fld id="{4FAB73BC-B049-4115-A692-8D63A059BFB8}" type="slidenum">
              <a:rPr lang="en-US" smtClean="0"/>
              <a:pPr/>
              <a:t>‹Nº›</a:t>
            </a:fld>
            <a:endParaRPr lang="en-US" dirty="0"/>
          </a:p>
        </p:txBody>
      </p:sp>
    </p:spTree>
    <p:extLst>
      <p:ext uri="{BB962C8B-B14F-4D97-AF65-F5344CB8AC3E}">
        <p14:creationId xmlns:p14="http://schemas.microsoft.com/office/powerpoint/2010/main" val="122422061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758952"/>
            <a:ext cx="2582693" cy="53309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89689" y="1123838"/>
            <a:ext cx="2210612" cy="4601183"/>
          </a:xfrm>
          <a:prstGeom prst="rect">
            <a:avLst/>
          </a:prstGeom>
        </p:spPr>
        <p:txBody>
          <a:bodyPr vert="horz" lIns="91440" tIns="45720" rIns="91440" bIns="45720" rtlCol="0" anchor="ctr">
            <a:normAutofit/>
          </a:bodyPr>
          <a:lstStyle/>
          <a:p>
            <a:r>
              <a:rPr lang="es-ES"/>
              <a:t>Haga clic para modificar el estilo de título del patrón</a:t>
            </a:r>
            <a:endParaRPr lang="en-US" dirty="0"/>
          </a:p>
        </p:txBody>
      </p:sp>
      <p:sp>
        <p:nvSpPr>
          <p:cNvPr id="38" name="Rectangle 37"/>
          <p:cNvSpPr/>
          <p:nvPr/>
        </p:nvSpPr>
        <p:spPr>
          <a:xfrm>
            <a:off x="8861898" y="758952"/>
            <a:ext cx="288036" cy="5330952"/>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Text Placeholder 2"/>
          <p:cNvSpPr>
            <a:spLocks noGrp="1"/>
          </p:cNvSpPr>
          <p:nvPr>
            <p:ph type="body" idx="1"/>
          </p:nvPr>
        </p:nvSpPr>
        <p:spPr>
          <a:xfrm>
            <a:off x="2901951" y="864108"/>
            <a:ext cx="5486400" cy="5120640"/>
          </a:xfrm>
          <a:prstGeom prst="rect">
            <a:avLst/>
          </a:prstGeom>
        </p:spPr>
        <p:txBody>
          <a:bodyPr vert="horz" lIns="91440" tIns="45720" rIns="91440" bIns="45720" rtlCol="0" anchor="ctr">
            <a:normAutofit/>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2"/>
          </p:nvPr>
        </p:nvSpPr>
        <p:spPr>
          <a:xfrm>
            <a:off x="196849" y="6356351"/>
            <a:ext cx="2057400" cy="365125"/>
          </a:xfrm>
          <a:prstGeom prst="rect">
            <a:avLst/>
          </a:prstGeom>
        </p:spPr>
        <p:txBody>
          <a:bodyPr vert="horz" lIns="91440" tIns="45720" rIns="91440" bIns="45720" rtlCol="0" anchor="ctr"/>
          <a:lstStyle>
            <a:lvl1pPr algn="l">
              <a:defRPr sz="1000">
                <a:solidFill>
                  <a:schemeClr val="tx1">
                    <a:lumMod val="50000"/>
                    <a:lumOff val="50000"/>
                  </a:schemeClr>
                </a:solidFill>
              </a:defRPr>
            </a:lvl1pPr>
          </a:lstStyle>
          <a:p>
            <a:fld id="{5586B75A-687E-405C-8A0B-8D00578BA2C3}" type="datetimeFigureOut">
              <a:rPr lang="en-US" smtClean="0"/>
              <a:pPr/>
              <a:t>9/20/2017</a:t>
            </a:fld>
            <a:endParaRPr lang="en-US" dirty="0"/>
          </a:p>
        </p:txBody>
      </p:sp>
      <p:sp>
        <p:nvSpPr>
          <p:cNvPr id="5" name="Footer Placeholder 4"/>
          <p:cNvSpPr>
            <a:spLocks noGrp="1"/>
          </p:cNvSpPr>
          <p:nvPr>
            <p:ph type="ftr" sz="quarter" idx="3"/>
          </p:nvPr>
        </p:nvSpPr>
        <p:spPr>
          <a:xfrm>
            <a:off x="2901951" y="6356351"/>
            <a:ext cx="4433638" cy="365125"/>
          </a:xfrm>
          <a:prstGeom prst="rect">
            <a:avLst/>
          </a:prstGeom>
        </p:spPr>
        <p:txBody>
          <a:bodyPr vert="horz" lIns="91440" tIns="45720" rIns="91440" bIns="45720" rtlCol="0" anchor="ctr"/>
          <a:lstStyle>
            <a:lvl1pPr algn="l">
              <a:defRPr sz="1000">
                <a:solidFill>
                  <a:schemeClr val="tx1">
                    <a:lumMod val="50000"/>
                    <a:lumOff val="50000"/>
                  </a:schemeClr>
                </a:solidFill>
              </a:defRPr>
            </a:lvl1pPr>
          </a:lstStyle>
          <a:p>
            <a:endParaRPr lang="en-US" dirty="0"/>
          </a:p>
        </p:txBody>
      </p:sp>
      <p:sp>
        <p:nvSpPr>
          <p:cNvPr id="6" name="Slide Number Placeholder 5"/>
          <p:cNvSpPr>
            <a:spLocks noGrp="1"/>
          </p:cNvSpPr>
          <p:nvPr>
            <p:ph type="sldNum" sz="quarter" idx="4"/>
          </p:nvPr>
        </p:nvSpPr>
        <p:spPr>
          <a:xfrm>
            <a:off x="7975602" y="6356351"/>
            <a:ext cx="1148195" cy="365125"/>
          </a:xfrm>
          <a:prstGeom prst="rect">
            <a:avLst/>
          </a:prstGeom>
        </p:spPr>
        <p:txBody>
          <a:bodyPr vert="horz" lIns="91440" tIns="45720" rIns="91440" bIns="45720" rtlCol="0" anchor="ctr"/>
          <a:lstStyle>
            <a:lvl1pPr algn="r">
              <a:defRPr sz="1100" b="1">
                <a:solidFill>
                  <a:schemeClr val="accent1"/>
                </a:solidFill>
              </a:defRPr>
            </a:lvl1pPr>
          </a:lstStyle>
          <a:p>
            <a:fld id="{4FAB73BC-B049-4115-A692-8D63A059BFB8}" type="slidenum">
              <a:rPr lang="en-US" smtClean="0"/>
              <a:pPr/>
              <a:t>‹Nº›</a:t>
            </a:fld>
            <a:endParaRPr lang="en-US" dirty="0"/>
          </a:p>
        </p:txBody>
      </p:sp>
    </p:spTree>
    <p:extLst>
      <p:ext uri="{BB962C8B-B14F-4D97-AF65-F5344CB8AC3E}">
        <p14:creationId xmlns:p14="http://schemas.microsoft.com/office/powerpoint/2010/main" val="163979166"/>
      </p:ext>
    </p:extLst>
  </p:cSld>
  <p:clrMap bg1="lt1" tx1="dk1" bg2="lt2" tx2="dk2" accent1="accent1" accent2="accent2" accent3="accent3" accent4="accent4" accent5="accent5" accent6="accent6" hlink="hlink" folHlink="folHlink"/>
  <p:sldLayoutIdLst>
    <p:sldLayoutId id="2147483853" r:id="rId1"/>
    <p:sldLayoutId id="2147483854" r:id="rId2"/>
    <p:sldLayoutId id="2147483855" r:id="rId3"/>
    <p:sldLayoutId id="2147483856" r:id="rId4"/>
    <p:sldLayoutId id="2147483857" r:id="rId5"/>
    <p:sldLayoutId id="2147483858" r:id="rId6"/>
    <p:sldLayoutId id="2147483859" r:id="rId7"/>
    <p:sldLayoutId id="2147483860" r:id="rId8"/>
    <p:sldLayoutId id="2147483861" r:id="rId9"/>
    <p:sldLayoutId id="2147483862" r:id="rId10"/>
    <p:sldLayoutId id="2147483863" r:id="rId11"/>
    <p:sldLayoutId id="2147483864" r:id="rId12"/>
    <p:sldLayoutId id="2147483865" r:id="rId13"/>
  </p:sldLayoutIdLst>
  <p:hf sldNum="0" hdr="0" ftr="0" dt="0"/>
  <p:txStyles>
    <p:titleStyle>
      <a:lvl1pPr algn="l" defTabSz="914400" rtl="0" eaLnBrk="1" latinLnBrk="0" hangingPunct="1">
        <a:lnSpc>
          <a:spcPct val="90000"/>
        </a:lnSpc>
        <a:spcBef>
          <a:spcPct val="0"/>
        </a:spcBef>
        <a:buNone/>
        <a:defRPr sz="3000" kern="1200" spc="-60" baseline="0">
          <a:solidFill>
            <a:srgbClr val="FFFFFF"/>
          </a:solidFill>
          <a:latin typeface="+mj-lt"/>
          <a:ea typeface="+mj-ea"/>
          <a:cs typeface="+mj-cs"/>
        </a:defRPr>
      </a:lvl1pPr>
    </p:titleStyle>
    <p:bodyStyle>
      <a:lvl1pPr marL="182880" indent="-182880" algn="l" defTabSz="914400" rtl="0" eaLnBrk="1" latinLnBrk="0" hangingPunct="1">
        <a:lnSpc>
          <a:spcPct val="90000"/>
        </a:lnSpc>
        <a:spcBef>
          <a:spcPts val="1200"/>
        </a:spcBef>
        <a:buClr>
          <a:schemeClr val="accent1"/>
        </a:buClr>
        <a:buFont typeface="Wingdings 2" pitchFamily="18" charset="2"/>
        <a:buChar char=""/>
        <a:defRPr sz="1900" kern="1200">
          <a:solidFill>
            <a:schemeClr val="tx1">
              <a:lumMod val="65000"/>
              <a:lumOff val="35000"/>
            </a:schemeClr>
          </a:solidFill>
          <a:latin typeface="+mn-lt"/>
          <a:ea typeface="+mn-ea"/>
          <a:cs typeface="+mn-cs"/>
        </a:defRPr>
      </a:lvl1pPr>
      <a:lvl2pPr marL="6858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700" kern="1200">
          <a:solidFill>
            <a:schemeClr val="tx1">
              <a:lumMod val="65000"/>
              <a:lumOff val="35000"/>
            </a:schemeClr>
          </a:solidFill>
          <a:latin typeface="+mn-lt"/>
          <a:ea typeface="+mn-ea"/>
          <a:cs typeface="+mn-cs"/>
        </a:defRPr>
      </a:lvl2pPr>
      <a:lvl3pPr marL="11430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500" kern="1200">
          <a:solidFill>
            <a:schemeClr val="tx1">
              <a:lumMod val="65000"/>
              <a:lumOff val="35000"/>
            </a:schemeClr>
          </a:solidFill>
          <a:latin typeface="+mn-lt"/>
          <a:ea typeface="+mn-ea"/>
          <a:cs typeface="+mn-cs"/>
        </a:defRPr>
      </a:lvl3pPr>
      <a:lvl4pPr marL="16002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300" kern="1200">
          <a:solidFill>
            <a:schemeClr val="tx1">
              <a:lumMod val="65000"/>
              <a:lumOff val="35000"/>
            </a:schemeClr>
          </a:solidFill>
          <a:latin typeface="+mn-lt"/>
          <a:ea typeface="+mn-ea"/>
          <a:cs typeface="+mn-cs"/>
        </a:defRPr>
      </a:lvl4pPr>
      <a:lvl5pPr marL="20574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3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3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3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300" kern="1200">
          <a:solidFill>
            <a:schemeClr val="tx1">
              <a:lumMod val="65000"/>
              <a:lumOff val="35000"/>
            </a:schemeClr>
          </a:solidFill>
          <a:latin typeface="+mn-lt"/>
          <a:ea typeface="+mn-ea"/>
          <a:cs typeface="+mn-cs"/>
        </a:defRPr>
      </a:lvl8pPr>
      <a:lvl9pPr marL="38862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300" kern="1200">
          <a:solidFill>
            <a:schemeClr val="tx1">
              <a:lumMod val="65000"/>
              <a:lumOff val="3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slide" Target="slide3.xml"/><Relationship Id="rId4" Type="http://schemas.openxmlformats.org/officeDocument/2006/relationships/image" Target="../media/image7.png"/></Relationships>
</file>

<file path=ppt/slides/_rels/slide100.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slide" Target="slide4.xml"/><Relationship Id="rId4" Type="http://schemas.openxmlformats.org/officeDocument/2006/relationships/image" Target="../media/image7.png"/></Relationships>
</file>

<file path=ppt/slides/_rels/slide10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slide" Target="slide4.xml"/><Relationship Id="rId4" Type="http://schemas.openxmlformats.org/officeDocument/2006/relationships/image" Target="../media/image7.png"/></Relationships>
</file>

<file path=ppt/slides/_rels/slide10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slide" Target="slide4.xml"/><Relationship Id="rId4" Type="http://schemas.openxmlformats.org/officeDocument/2006/relationships/image" Target="../media/image7.png"/></Relationships>
</file>

<file path=ppt/slides/_rels/slide103.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slide" Target="slide4.xml"/><Relationship Id="rId4" Type="http://schemas.openxmlformats.org/officeDocument/2006/relationships/image" Target="../media/image7.png"/></Relationships>
</file>

<file path=ppt/slides/_rels/slide104.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slide" Target="slide4.xml"/><Relationship Id="rId4" Type="http://schemas.openxmlformats.org/officeDocument/2006/relationships/image" Target="../media/image7.png"/></Relationships>
</file>

<file path=ppt/slides/_rels/slide105.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slide" Target="slide4.xml"/><Relationship Id="rId4" Type="http://schemas.openxmlformats.org/officeDocument/2006/relationships/image" Target="../media/image7.png"/></Relationships>
</file>

<file path=ppt/slides/_rels/slide106.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slide" Target="slide4.xml"/><Relationship Id="rId4" Type="http://schemas.openxmlformats.org/officeDocument/2006/relationships/image" Target="../media/image7.png"/></Relationships>
</file>

<file path=ppt/slides/_rels/slide107.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slide" Target="slide4.xml"/><Relationship Id="rId4" Type="http://schemas.openxmlformats.org/officeDocument/2006/relationships/image" Target="../media/image7.png"/></Relationships>
</file>

<file path=ppt/slides/_rels/slide108.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slide" Target="slide4.xml"/><Relationship Id="rId4" Type="http://schemas.openxmlformats.org/officeDocument/2006/relationships/image" Target="../media/image7.png"/></Relationships>
</file>

<file path=ppt/slides/_rels/slide109.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slide" Target="slide4.xml"/><Relationship Id="rId4" Type="http://schemas.openxmlformats.org/officeDocument/2006/relationships/image" Target="../media/image7.png"/></Relationships>
</file>

<file path=ppt/slides/_rels/slide1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slide" Target="slide3.xml"/><Relationship Id="rId4" Type="http://schemas.openxmlformats.org/officeDocument/2006/relationships/image" Target="../media/image7.png"/></Relationships>
</file>

<file path=ppt/slides/_rels/slide110.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slide" Target="slide4.xml"/><Relationship Id="rId4" Type="http://schemas.openxmlformats.org/officeDocument/2006/relationships/image" Target="../media/image7.png"/></Relationships>
</file>

<file path=ppt/slides/_rels/slide11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slide" Target="slide4.xml"/><Relationship Id="rId4" Type="http://schemas.openxmlformats.org/officeDocument/2006/relationships/image" Target="../media/image6.png"/></Relationships>
</file>

<file path=ppt/slides/_rels/slide11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slide" Target="slide4.xml"/><Relationship Id="rId4" Type="http://schemas.openxmlformats.org/officeDocument/2006/relationships/image" Target="../media/image6.png"/></Relationships>
</file>

<file path=ppt/slides/_rels/slide113.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slide" Target="slide4.xml"/><Relationship Id="rId4" Type="http://schemas.openxmlformats.org/officeDocument/2006/relationships/image" Target="../media/image6.png"/></Relationships>
</file>

<file path=ppt/slides/_rels/slide114.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slide" Target="slide4.xml"/><Relationship Id="rId4" Type="http://schemas.openxmlformats.org/officeDocument/2006/relationships/image" Target="../media/image6.png"/></Relationships>
</file>

<file path=ppt/slides/_rels/slide115.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slide" Target="slide4.xml"/><Relationship Id="rId4" Type="http://schemas.openxmlformats.org/officeDocument/2006/relationships/image" Target="../media/image6.png"/></Relationships>
</file>

<file path=ppt/slides/_rels/slide116.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slide" Target="slide4.xml"/><Relationship Id="rId4" Type="http://schemas.openxmlformats.org/officeDocument/2006/relationships/image" Target="../media/image6.png"/></Relationships>
</file>

<file path=ppt/slides/_rels/slide117.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slide" Target="slide4.xml"/><Relationship Id="rId4" Type="http://schemas.openxmlformats.org/officeDocument/2006/relationships/image" Target="../media/image6.png"/></Relationships>
</file>

<file path=ppt/slides/_rels/slide118.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slide" Target="slide4.xml"/><Relationship Id="rId4" Type="http://schemas.openxmlformats.org/officeDocument/2006/relationships/image" Target="../media/image6.png"/></Relationships>
</file>

<file path=ppt/slides/_rels/slide119.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slide" Target="slide4.xml"/><Relationship Id="rId4" Type="http://schemas.openxmlformats.org/officeDocument/2006/relationships/image" Target="../media/image6.png"/></Relationships>
</file>

<file path=ppt/slides/_rels/slide1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slide" Target="slide3.xml"/><Relationship Id="rId4" Type="http://schemas.openxmlformats.org/officeDocument/2006/relationships/image" Target="../media/image7.png"/></Relationships>
</file>

<file path=ppt/slides/_rels/slide120.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slide" Target="slide4.xml"/><Relationship Id="rId4" Type="http://schemas.openxmlformats.org/officeDocument/2006/relationships/image" Target="../media/image6.png"/></Relationships>
</file>

<file path=ppt/slides/_rels/slide12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slide" Target="slide4.xml"/><Relationship Id="rId4" Type="http://schemas.openxmlformats.org/officeDocument/2006/relationships/image" Target="../media/image6.png"/></Relationships>
</file>

<file path=ppt/slides/_rels/slide12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slide" Target="slide4.xml"/><Relationship Id="rId4" Type="http://schemas.openxmlformats.org/officeDocument/2006/relationships/image" Target="../media/image6.png"/></Relationships>
</file>

<file path=ppt/slides/_rels/slide123.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slide" Target="slide4.xml"/><Relationship Id="rId4" Type="http://schemas.openxmlformats.org/officeDocument/2006/relationships/image" Target="../media/image6.png"/></Relationships>
</file>

<file path=ppt/slides/_rels/slide124.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slide" Target="slide4.xml"/><Relationship Id="rId4" Type="http://schemas.openxmlformats.org/officeDocument/2006/relationships/image" Target="../media/image6.png"/></Relationships>
</file>

<file path=ppt/slides/_rels/slide125.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slide" Target="slide4.xml"/><Relationship Id="rId4" Type="http://schemas.openxmlformats.org/officeDocument/2006/relationships/image" Target="../media/image6.png"/></Relationships>
</file>

<file path=ppt/slides/_rels/slide126.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slide" Target="slide4.xml"/><Relationship Id="rId4" Type="http://schemas.openxmlformats.org/officeDocument/2006/relationships/image" Target="../media/image6.png"/></Relationships>
</file>

<file path=ppt/slides/_rels/slide127.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slide" Target="slide4.xml"/><Relationship Id="rId4" Type="http://schemas.openxmlformats.org/officeDocument/2006/relationships/image" Target="../media/image6.png"/></Relationships>
</file>

<file path=ppt/slides/_rels/slide128.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slide" Target="slide4.xml"/><Relationship Id="rId4" Type="http://schemas.openxmlformats.org/officeDocument/2006/relationships/image" Target="../media/image7.png"/></Relationships>
</file>

<file path=ppt/slides/_rels/slide129.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slide" Target="slide4.xml"/><Relationship Id="rId4" Type="http://schemas.openxmlformats.org/officeDocument/2006/relationships/image" Target="../media/image7.png"/></Relationships>
</file>

<file path=ppt/slides/_rels/slide13.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slide" Target="slide3.xml"/><Relationship Id="rId4" Type="http://schemas.openxmlformats.org/officeDocument/2006/relationships/image" Target="../media/image7.png"/></Relationships>
</file>

<file path=ppt/slides/_rels/slide130.xml.rels><?xml version="1.0" encoding="UTF-8" standalone="yes"?>
<Relationships xmlns="http://schemas.openxmlformats.org/package/2006/relationships"><Relationship Id="rId3" Type="http://schemas.openxmlformats.org/officeDocument/2006/relationships/image" Target="../media/image1.jpg"/><Relationship Id="rId7"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slide" Target="slide4.xml"/><Relationship Id="rId5" Type="http://schemas.openxmlformats.org/officeDocument/2006/relationships/image" Target="../media/image11.png"/><Relationship Id="rId4" Type="http://schemas.openxmlformats.org/officeDocument/2006/relationships/image" Target="../media/image7.png"/></Relationships>
</file>

<file path=ppt/slides/_rels/slide131.xml.rels><?xml version="1.0" encoding="UTF-8" standalone="yes"?>
<Relationships xmlns="http://schemas.openxmlformats.org/package/2006/relationships"><Relationship Id="rId3" Type="http://schemas.openxmlformats.org/officeDocument/2006/relationships/image" Target="../media/image1.jpg"/><Relationship Id="rId7"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slide" Target="slide4.xml"/><Relationship Id="rId5" Type="http://schemas.openxmlformats.org/officeDocument/2006/relationships/image" Target="../media/image12.png"/><Relationship Id="rId4" Type="http://schemas.openxmlformats.org/officeDocument/2006/relationships/image" Target="../media/image7.png"/></Relationships>
</file>

<file path=ppt/slides/_rels/slide132.xml.rels><?xml version="1.0" encoding="UTF-8" standalone="yes"?>
<Relationships xmlns="http://schemas.openxmlformats.org/package/2006/relationships"><Relationship Id="rId3" Type="http://schemas.openxmlformats.org/officeDocument/2006/relationships/image" Target="../media/image1.jpg"/><Relationship Id="rId7"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slide" Target="slide4.xml"/><Relationship Id="rId5" Type="http://schemas.openxmlformats.org/officeDocument/2006/relationships/image" Target="../media/image13.png"/><Relationship Id="rId4" Type="http://schemas.openxmlformats.org/officeDocument/2006/relationships/image" Target="../media/image7.png"/></Relationships>
</file>

<file path=ppt/slides/_rels/slide133.xml.rels><?xml version="1.0" encoding="UTF-8" standalone="yes"?>
<Relationships xmlns="http://schemas.openxmlformats.org/package/2006/relationships"><Relationship Id="rId3" Type="http://schemas.openxmlformats.org/officeDocument/2006/relationships/image" Target="../media/image1.jpg"/><Relationship Id="rId7"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slide" Target="slide4.xml"/><Relationship Id="rId5" Type="http://schemas.openxmlformats.org/officeDocument/2006/relationships/image" Target="../media/image14.png"/><Relationship Id="rId4" Type="http://schemas.openxmlformats.org/officeDocument/2006/relationships/image" Target="../media/image7.png"/></Relationships>
</file>

<file path=ppt/slides/_rels/slide134.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slide" Target="slide4.xml"/><Relationship Id="rId4" Type="http://schemas.openxmlformats.org/officeDocument/2006/relationships/image" Target="../media/image7.png"/></Relationships>
</file>

<file path=ppt/slides/_rels/slide135.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slide" Target="slide4.xml"/><Relationship Id="rId4" Type="http://schemas.openxmlformats.org/officeDocument/2006/relationships/image" Target="../media/image7.png"/></Relationships>
</file>

<file path=ppt/slides/_rels/slide136.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slide" Target="slide4.xml"/><Relationship Id="rId4" Type="http://schemas.openxmlformats.org/officeDocument/2006/relationships/image" Target="../media/image7.png"/></Relationships>
</file>

<file path=ppt/slides/_rels/slide14.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slide" Target="slide3.xml"/><Relationship Id="rId4" Type="http://schemas.openxmlformats.org/officeDocument/2006/relationships/image" Target="../media/image7.png"/></Relationships>
</file>

<file path=ppt/slides/_rels/slide15.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slide" Target="slide3.xml"/><Relationship Id="rId4" Type="http://schemas.openxmlformats.org/officeDocument/2006/relationships/image" Target="../media/image7.png"/></Relationships>
</file>

<file path=ppt/slides/_rels/slide16.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slide" Target="slide3.xml"/><Relationship Id="rId4" Type="http://schemas.openxmlformats.org/officeDocument/2006/relationships/image" Target="../media/image7.png"/></Relationships>
</file>

<file path=ppt/slides/_rels/slide17.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slide" Target="slide3.xml"/><Relationship Id="rId4" Type="http://schemas.openxmlformats.org/officeDocument/2006/relationships/image" Target="../media/image7.png"/></Relationships>
</file>

<file path=ppt/slides/_rels/slide18.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slide" Target="slide3.xml"/><Relationship Id="rId4" Type="http://schemas.openxmlformats.org/officeDocument/2006/relationships/image" Target="../media/image7.png"/></Relationships>
</file>

<file path=ppt/slides/_rels/slide19.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slide" Target="slide3.xml"/><Relationship Id="rId4" Type="http://schemas.openxmlformats.org/officeDocument/2006/relationships/image" Target="../media/image7.png"/></Relationships>
</file>

<file path=ppt/slides/_rels/slide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slide" Target="slide3.xml"/><Relationship Id="rId4" Type="http://schemas.openxmlformats.org/officeDocument/2006/relationships/image" Target="../media/image7.png"/></Relationships>
</file>

<file path=ppt/slides/_rels/slide2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slide" Target="slide3.xml"/><Relationship Id="rId4" Type="http://schemas.openxmlformats.org/officeDocument/2006/relationships/image" Target="../media/image7.png"/></Relationships>
</file>

<file path=ppt/slides/_rels/slide2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slide" Target="slide3.xml"/><Relationship Id="rId4" Type="http://schemas.openxmlformats.org/officeDocument/2006/relationships/image" Target="../media/image7.png"/></Relationships>
</file>

<file path=ppt/slides/_rels/slide23.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slide" Target="slide3.xml"/><Relationship Id="rId4" Type="http://schemas.openxmlformats.org/officeDocument/2006/relationships/image" Target="../media/image7.png"/></Relationships>
</file>

<file path=ppt/slides/_rels/slide24.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image" Target="../media/image8.jpg"/><Relationship Id="rId1" Type="http://schemas.openxmlformats.org/officeDocument/2006/relationships/slideLayout" Target="../slideLayouts/slideLayout9.xml"/><Relationship Id="rId4" Type="http://schemas.openxmlformats.org/officeDocument/2006/relationships/image" Target="../media/image4.png"/></Relationships>
</file>

<file path=ppt/slides/_rels/slide25.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slide" Target="slide3.xml"/><Relationship Id="rId4" Type="http://schemas.openxmlformats.org/officeDocument/2006/relationships/image" Target="../media/image7.png"/></Relationships>
</file>

<file path=ppt/slides/_rels/slide26.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slide" Target="slide3.xml"/><Relationship Id="rId4" Type="http://schemas.openxmlformats.org/officeDocument/2006/relationships/image" Target="../media/image7.png"/></Relationships>
</file>

<file path=ppt/slides/_rels/slide27.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slide" Target="slide3.xml"/><Relationship Id="rId4" Type="http://schemas.openxmlformats.org/officeDocument/2006/relationships/image" Target="../media/image7.png"/></Relationships>
</file>

<file path=ppt/slides/_rels/slide28.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slide" Target="slide3.xml"/><Relationship Id="rId4" Type="http://schemas.openxmlformats.org/officeDocument/2006/relationships/image" Target="../media/image7.png"/></Relationships>
</file>

<file path=ppt/slides/_rels/slide29.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slide" Target="slide3.xml"/><Relationship Id="rId4" Type="http://schemas.openxmlformats.org/officeDocument/2006/relationships/image" Target="../media/image7.png"/></Relationships>
</file>

<file path=ppt/slides/_rels/slide3.xml.rels><?xml version="1.0" encoding="UTF-8" standalone="yes"?>
<Relationships xmlns="http://schemas.openxmlformats.org/package/2006/relationships"><Relationship Id="rId8" Type="http://schemas.openxmlformats.org/officeDocument/2006/relationships/slide" Target="slide6.xml"/><Relationship Id="rId13" Type="http://schemas.openxmlformats.org/officeDocument/2006/relationships/slide" Target="slide17.xml"/><Relationship Id="rId18" Type="http://schemas.openxmlformats.org/officeDocument/2006/relationships/slide" Target="slide34.xml"/><Relationship Id="rId3" Type="http://schemas.openxmlformats.org/officeDocument/2006/relationships/image" Target="../media/image1.jpg"/><Relationship Id="rId21" Type="http://schemas.openxmlformats.org/officeDocument/2006/relationships/slide" Target="slide46.xml"/><Relationship Id="rId7" Type="http://schemas.openxmlformats.org/officeDocument/2006/relationships/slide" Target="slide5.xml"/><Relationship Id="rId12" Type="http://schemas.openxmlformats.org/officeDocument/2006/relationships/slide" Target="slide15.xml"/><Relationship Id="rId17" Type="http://schemas.openxmlformats.org/officeDocument/2006/relationships/slide" Target="slide30.xml"/><Relationship Id="rId25" Type="http://schemas.openxmlformats.org/officeDocument/2006/relationships/slide" Target="slide58.xml"/><Relationship Id="rId2" Type="http://schemas.openxmlformats.org/officeDocument/2006/relationships/image" Target="../media/image2.png"/><Relationship Id="rId16" Type="http://schemas.openxmlformats.org/officeDocument/2006/relationships/slide" Target="slide25.xml"/><Relationship Id="rId20" Type="http://schemas.openxmlformats.org/officeDocument/2006/relationships/slide" Target="slide44.xml"/><Relationship Id="rId1" Type="http://schemas.openxmlformats.org/officeDocument/2006/relationships/slideLayout" Target="../slideLayouts/slideLayout2.xml"/><Relationship Id="rId6" Type="http://schemas.openxmlformats.org/officeDocument/2006/relationships/slide" Target="slide4.xml"/><Relationship Id="rId11" Type="http://schemas.openxmlformats.org/officeDocument/2006/relationships/slide" Target="slide13.xml"/><Relationship Id="rId24" Type="http://schemas.openxmlformats.org/officeDocument/2006/relationships/slide" Target="slide52.xml"/><Relationship Id="rId5" Type="http://schemas.openxmlformats.org/officeDocument/2006/relationships/image" Target="../media/image4.png"/><Relationship Id="rId15" Type="http://schemas.openxmlformats.org/officeDocument/2006/relationships/slide" Target="slide24.xml"/><Relationship Id="rId23" Type="http://schemas.openxmlformats.org/officeDocument/2006/relationships/slide" Target="slide50.xml"/><Relationship Id="rId10" Type="http://schemas.openxmlformats.org/officeDocument/2006/relationships/slide" Target="slide11.xml"/><Relationship Id="rId19" Type="http://schemas.openxmlformats.org/officeDocument/2006/relationships/slide" Target="slide36.xml"/><Relationship Id="rId4" Type="http://schemas.openxmlformats.org/officeDocument/2006/relationships/image" Target="../media/image3.png"/><Relationship Id="rId9" Type="http://schemas.openxmlformats.org/officeDocument/2006/relationships/slide" Target="slide10.xml"/><Relationship Id="rId14" Type="http://schemas.openxmlformats.org/officeDocument/2006/relationships/slide" Target="slide23.xml"/><Relationship Id="rId22" Type="http://schemas.openxmlformats.org/officeDocument/2006/relationships/slide" Target="slide47.xml"/></Relationships>
</file>

<file path=ppt/slides/_rels/slide30.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slide" Target="slide3.xml"/><Relationship Id="rId4" Type="http://schemas.openxmlformats.org/officeDocument/2006/relationships/image" Target="../media/image7.png"/></Relationships>
</file>

<file path=ppt/slides/_rels/slide3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slide" Target="slide3.xml"/><Relationship Id="rId4" Type="http://schemas.openxmlformats.org/officeDocument/2006/relationships/image" Target="../media/image7.png"/></Relationships>
</file>

<file path=ppt/slides/_rels/slide3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slide" Target="slide3.xml"/><Relationship Id="rId4" Type="http://schemas.openxmlformats.org/officeDocument/2006/relationships/image" Target="../media/image7.png"/></Relationships>
</file>

<file path=ppt/slides/_rels/slide33.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34.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slide" Target="slide3.xml"/><Relationship Id="rId4" Type="http://schemas.openxmlformats.org/officeDocument/2006/relationships/image" Target="../media/image7.png"/></Relationships>
</file>

<file path=ppt/slides/_rels/slide35.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slide" Target="slide3.xml"/><Relationship Id="rId4" Type="http://schemas.openxmlformats.org/officeDocument/2006/relationships/image" Target="../media/image7.png"/></Relationships>
</file>

<file path=ppt/slides/_rels/slide36.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slide" Target="slide3.xml"/><Relationship Id="rId4" Type="http://schemas.openxmlformats.org/officeDocument/2006/relationships/image" Target="../media/image7.png"/></Relationships>
</file>

<file path=ppt/slides/_rels/slide37.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slide" Target="slide3.xml"/><Relationship Id="rId4" Type="http://schemas.openxmlformats.org/officeDocument/2006/relationships/image" Target="../media/image7.png"/></Relationships>
</file>

<file path=ppt/slides/_rels/slide38.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slide" Target="slide3.xml"/><Relationship Id="rId4" Type="http://schemas.openxmlformats.org/officeDocument/2006/relationships/image" Target="../media/image7.png"/></Relationships>
</file>

<file path=ppt/slides/_rels/slide39.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slide" Target="slide3.xml"/><Relationship Id="rId4" Type="http://schemas.openxmlformats.org/officeDocument/2006/relationships/image" Target="../media/image7.png"/></Relationships>
</file>

<file path=ppt/slides/_rels/slide4.xml.rels><?xml version="1.0" encoding="UTF-8" standalone="yes"?>
<Relationships xmlns="http://schemas.openxmlformats.org/package/2006/relationships"><Relationship Id="rId8" Type="http://schemas.openxmlformats.org/officeDocument/2006/relationships/slide" Target="slide60.xml"/><Relationship Id="rId13" Type="http://schemas.openxmlformats.org/officeDocument/2006/relationships/slide" Target="slide72.xml"/><Relationship Id="rId18" Type="http://schemas.openxmlformats.org/officeDocument/2006/relationships/slide" Target="slide111.xml"/><Relationship Id="rId3" Type="http://schemas.openxmlformats.org/officeDocument/2006/relationships/image" Target="../media/image1.jpg"/><Relationship Id="rId21" Type="http://schemas.openxmlformats.org/officeDocument/2006/relationships/slide" Target="slide134.xml"/><Relationship Id="rId7" Type="http://schemas.openxmlformats.org/officeDocument/2006/relationships/slide" Target="slide59.xml"/><Relationship Id="rId12" Type="http://schemas.openxmlformats.org/officeDocument/2006/relationships/slide" Target="slide69.xml"/><Relationship Id="rId17" Type="http://schemas.openxmlformats.org/officeDocument/2006/relationships/slide" Target="slide78.xml"/><Relationship Id="rId2" Type="http://schemas.openxmlformats.org/officeDocument/2006/relationships/image" Target="../media/image2.png"/><Relationship Id="rId16" Type="http://schemas.openxmlformats.org/officeDocument/2006/relationships/slide" Target="slide77.xml"/><Relationship Id="rId20" Type="http://schemas.openxmlformats.org/officeDocument/2006/relationships/slide" Target="slide130.xml"/><Relationship Id="rId1" Type="http://schemas.openxmlformats.org/officeDocument/2006/relationships/slideLayout" Target="../slideLayouts/slideLayout2.xml"/><Relationship Id="rId6" Type="http://schemas.openxmlformats.org/officeDocument/2006/relationships/slide" Target="slide3.xml"/><Relationship Id="rId11" Type="http://schemas.openxmlformats.org/officeDocument/2006/relationships/slide" Target="slide68.xml"/><Relationship Id="rId5" Type="http://schemas.openxmlformats.org/officeDocument/2006/relationships/image" Target="../media/image4.png"/><Relationship Id="rId15" Type="http://schemas.openxmlformats.org/officeDocument/2006/relationships/slide" Target="slide76.xml"/><Relationship Id="rId10" Type="http://schemas.openxmlformats.org/officeDocument/2006/relationships/slide" Target="slide65.xml"/><Relationship Id="rId19" Type="http://schemas.openxmlformats.org/officeDocument/2006/relationships/slide" Target="slide128.xml"/><Relationship Id="rId4" Type="http://schemas.openxmlformats.org/officeDocument/2006/relationships/image" Target="../media/image3.png"/><Relationship Id="rId9" Type="http://schemas.openxmlformats.org/officeDocument/2006/relationships/slide" Target="slide63.xml"/><Relationship Id="rId14" Type="http://schemas.openxmlformats.org/officeDocument/2006/relationships/slide" Target="slide73.xml"/></Relationships>
</file>

<file path=ppt/slides/_rels/slide40.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slide" Target="slide3.xml"/><Relationship Id="rId4" Type="http://schemas.openxmlformats.org/officeDocument/2006/relationships/image" Target="../media/image7.png"/></Relationships>
</file>

<file path=ppt/slides/_rels/slide4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slide" Target="slide3.xml"/><Relationship Id="rId4" Type="http://schemas.openxmlformats.org/officeDocument/2006/relationships/image" Target="../media/image7.png"/></Relationships>
</file>

<file path=ppt/slides/_rels/slide4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slide" Target="slide3.xml"/><Relationship Id="rId4" Type="http://schemas.openxmlformats.org/officeDocument/2006/relationships/image" Target="../media/image7.png"/></Relationships>
</file>

<file path=ppt/slides/_rels/slide43.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slide" Target="slide3.xml"/><Relationship Id="rId4" Type="http://schemas.openxmlformats.org/officeDocument/2006/relationships/image" Target="../media/image7.png"/></Relationships>
</file>

<file path=ppt/slides/_rels/slide44.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slide" Target="slide3.xml"/><Relationship Id="rId4" Type="http://schemas.openxmlformats.org/officeDocument/2006/relationships/image" Target="../media/image7.png"/></Relationships>
</file>

<file path=ppt/slides/_rels/slide45.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slide" Target="slide3.xml"/><Relationship Id="rId4" Type="http://schemas.openxmlformats.org/officeDocument/2006/relationships/image" Target="../media/image7.png"/></Relationships>
</file>

<file path=ppt/slides/_rels/slide46.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slide" Target="slide3.xml"/><Relationship Id="rId4" Type="http://schemas.openxmlformats.org/officeDocument/2006/relationships/image" Target="../media/image7.png"/></Relationships>
</file>

<file path=ppt/slides/_rels/slide47.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slide" Target="slide3.xml"/><Relationship Id="rId4" Type="http://schemas.openxmlformats.org/officeDocument/2006/relationships/image" Target="../media/image7.png"/></Relationships>
</file>

<file path=ppt/slides/_rels/slide48.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slide" Target="slide3.xml"/><Relationship Id="rId4" Type="http://schemas.openxmlformats.org/officeDocument/2006/relationships/image" Target="../media/image7.png"/></Relationships>
</file>

<file path=ppt/slides/_rels/slide49.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slide" Target="slide3.xml"/><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5.jpg"/><Relationship Id="rId1" Type="http://schemas.openxmlformats.org/officeDocument/2006/relationships/slideLayout" Target="../slideLayouts/slideLayout9.xml"/><Relationship Id="rId5" Type="http://schemas.openxmlformats.org/officeDocument/2006/relationships/image" Target="../media/image4.png"/><Relationship Id="rId4" Type="http://schemas.openxmlformats.org/officeDocument/2006/relationships/slide" Target="slide3.xml"/></Relationships>
</file>

<file path=ppt/slides/_rels/slide50.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slide" Target="slide3.xml"/><Relationship Id="rId4" Type="http://schemas.openxmlformats.org/officeDocument/2006/relationships/image" Target="../media/image7.png"/></Relationships>
</file>

<file path=ppt/slides/_rels/slide5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slide" Target="slide3.xml"/><Relationship Id="rId4" Type="http://schemas.openxmlformats.org/officeDocument/2006/relationships/image" Target="../media/image7.png"/></Relationships>
</file>

<file path=ppt/slides/_rels/slide5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slide" Target="slide3.xml"/><Relationship Id="rId4" Type="http://schemas.openxmlformats.org/officeDocument/2006/relationships/image" Target="../media/image7.png"/></Relationships>
</file>

<file path=ppt/slides/_rels/slide53.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slide" Target="slide3.xml"/><Relationship Id="rId4" Type="http://schemas.openxmlformats.org/officeDocument/2006/relationships/image" Target="../media/image7.png"/></Relationships>
</file>

<file path=ppt/slides/_rels/slide54.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slide" Target="slide3.xml"/><Relationship Id="rId4" Type="http://schemas.openxmlformats.org/officeDocument/2006/relationships/image" Target="../media/image7.png"/></Relationships>
</file>

<file path=ppt/slides/_rels/slide55.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slide" Target="slide3.xml"/><Relationship Id="rId4" Type="http://schemas.openxmlformats.org/officeDocument/2006/relationships/image" Target="../media/image7.png"/></Relationships>
</file>

<file path=ppt/slides/_rels/slide56.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slide" Target="slide3.xml"/><Relationship Id="rId4" Type="http://schemas.openxmlformats.org/officeDocument/2006/relationships/image" Target="../media/image7.png"/></Relationships>
</file>

<file path=ppt/slides/_rels/slide57.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slide" Target="slide3.xml"/><Relationship Id="rId4" Type="http://schemas.openxmlformats.org/officeDocument/2006/relationships/image" Target="../media/image7.png"/></Relationships>
</file>

<file path=ppt/slides/_rels/slide58.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slide" Target="slide3.xml"/><Relationship Id="rId4" Type="http://schemas.openxmlformats.org/officeDocument/2006/relationships/image" Target="../media/image7.png"/></Relationships>
</file>

<file path=ppt/slides/_rels/slide59.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slide" Target="slide4.xml"/><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slide" Target="slide3.xml"/><Relationship Id="rId4" Type="http://schemas.openxmlformats.org/officeDocument/2006/relationships/image" Target="../media/image6.png"/></Relationships>
</file>

<file path=ppt/slides/_rels/slide60.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slide" Target="slide4.xml"/><Relationship Id="rId4" Type="http://schemas.openxmlformats.org/officeDocument/2006/relationships/image" Target="../media/image7.png"/></Relationships>
</file>

<file path=ppt/slides/_rels/slide6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slide" Target="slide4.xml"/><Relationship Id="rId4" Type="http://schemas.openxmlformats.org/officeDocument/2006/relationships/image" Target="../media/image7.png"/></Relationships>
</file>

<file path=ppt/slides/_rels/slide6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slide" Target="slide4.xml"/><Relationship Id="rId4" Type="http://schemas.openxmlformats.org/officeDocument/2006/relationships/image" Target="../media/image7.png"/></Relationships>
</file>

<file path=ppt/slides/_rels/slide63.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slide" Target="slide4.xml"/><Relationship Id="rId4" Type="http://schemas.openxmlformats.org/officeDocument/2006/relationships/image" Target="../media/image7.png"/></Relationships>
</file>

<file path=ppt/slides/_rels/slide64.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slide" Target="slide4.xml"/><Relationship Id="rId4" Type="http://schemas.openxmlformats.org/officeDocument/2006/relationships/image" Target="../media/image7.png"/></Relationships>
</file>

<file path=ppt/slides/_rels/slide65.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slide" Target="slide4.xml"/><Relationship Id="rId4" Type="http://schemas.openxmlformats.org/officeDocument/2006/relationships/image" Target="../media/image7.png"/></Relationships>
</file>

<file path=ppt/slides/_rels/slide66.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slide" Target="slide4.xml"/><Relationship Id="rId4" Type="http://schemas.openxmlformats.org/officeDocument/2006/relationships/image" Target="../media/image7.png"/></Relationships>
</file>

<file path=ppt/slides/_rels/slide67.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slide" Target="slide4.xml"/><Relationship Id="rId4" Type="http://schemas.openxmlformats.org/officeDocument/2006/relationships/image" Target="../media/image7.png"/></Relationships>
</file>

<file path=ppt/slides/_rels/slide68.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slide" Target="slide4.xml"/><Relationship Id="rId4" Type="http://schemas.openxmlformats.org/officeDocument/2006/relationships/image" Target="../media/image7.png"/></Relationships>
</file>

<file path=ppt/slides/_rels/slide69.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slide" Target="slide4.xml"/><Relationship Id="rId4" Type="http://schemas.openxmlformats.org/officeDocument/2006/relationships/image" Target="../media/image7.png"/></Relationships>
</file>

<file path=ppt/slides/_rels/slide7.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slide" Target="slide3.xml"/><Relationship Id="rId4" Type="http://schemas.openxmlformats.org/officeDocument/2006/relationships/image" Target="../media/image6.png"/></Relationships>
</file>

<file path=ppt/slides/_rels/slide70.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slide" Target="slide4.xml"/><Relationship Id="rId4" Type="http://schemas.openxmlformats.org/officeDocument/2006/relationships/image" Target="../media/image7.png"/></Relationships>
</file>

<file path=ppt/slides/_rels/slide7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slide" Target="slide4.xml"/><Relationship Id="rId4" Type="http://schemas.openxmlformats.org/officeDocument/2006/relationships/image" Target="../media/image7.png"/></Relationships>
</file>

<file path=ppt/slides/_rels/slide7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slide" Target="slide4.xml"/><Relationship Id="rId4" Type="http://schemas.openxmlformats.org/officeDocument/2006/relationships/image" Target="../media/image7.png"/></Relationships>
</file>

<file path=ppt/slides/_rels/slide73.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slide" Target="slide4.xml"/><Relationship Id="rId4" Type="http://schemas.openxmlformats.org/officeDocument/2006/relationships/image" Target="../media/image7.png"/></Relationships>
</file>

<file path=ppt/slides/_rels/slide74.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slide" Target="slide4.xml"/><Relationship Id="rId4" Type="http://schemas.openxmlformats.org/officeDocument/2006/relationships/image" Target="../media/image7.png"/></Relationships>
</file>

<file path=ppt/slides/_rels/slide75.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slide" Target="slide4.xml"/><Relationship Id="rId4" Type="http://schemas.openxmlformats.org/officeDocument/2006/relationships/image" Target="../media/image7.png"/></Relationships>
</file>

<file path=ppt/slides/_rels/slide7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9.jpg"/><Relationship Id="rId1" Type="http://schemas.openxmlformats.org/officeDocument/2006/relationships/slideLayout" Target="../slideLayouts/slideLayout9.xml"/><Relationship Id="rId5" Type="http://schemas.openxmlformats.org/officeDocument/2006/relationships/image" Target="../media/image4.png"/><Relationship Id="rId4" Type="http://schemas.openxmlformats.org/officeDocument/2006/relationships/slide" Target="slide4.xml"/></Relationships>
</file>

<file path=ppt/slides/_rels/slide7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0.jpg"/><Relationship Id="rId1" Type="http://schemas.openxmlformats.org/officeDocument/2006/relationships/slideLayout" Target="../slideLayouts/slideLayout9.xml"/><Relationship Id="rId5" Type="http://schemas.openxmlformats.org/officeDocument/2006/relationships/image" Target="../media/image4.png"/><Relationship Id="rId4" Type="http://schemas.openxmlformats.org/officeDocument/2006/relationships/slide" Target="slide4.xml"/></Relationships>
</file>

<file path=ppt/slides/_rels/slide78.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slide" Target="slide4.xml"/><Relationship Id="rId4" Type="http://schemas.openxmlformats.org/officeDocument/2006/relationships/image" Target="../media/image7.png"/></Relationships>
</file>

<file path=ppt/slides/_rels/slide79.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slide" Target="slide4.xml"/><Relationship Id="rId4" Type="http://schemas.openxmlformats.org/officeDocument/2006/relationships/image" Target="../media/image7.png"/></Relationships>
</file>

<file path=ppt/slides/_rels/slide8.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slide" Target="slide3.xml"/><Relationship Id="rId4" Type="http://schemas.openxmlformats.org/officeDocument/2006/relationships/image" Target="../media/image6.png"/></Relationships>
</file>

<file path=ppt/slides/_rels/slide80.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slide" Target="slide4.xml"/><Relationship Id="rId4" Type="http://schemas.openxmlformats.org/officeDocument/2006/relationships/image" Target="../media/image7.png"/></Relationships>
</file>

<file path=ppt/slides/_rels/slide8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slide" Target="slide4.xml"/><Relationship Id="rId4" Type="http://schemas.openxmlformats.org/officeDocument/2006/relationships/image" Target="../media/image7.png"/></Relationships>
</file>

<file path=ppt/slides/_rels/slide8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slide" Target="slide4.xml"/><Relationship Id="rId4" Type="http://schemas.openxmlformats.org/officeDocument/2006/relationships/image" Target="../media/image7.png"/></Relationships>
</file>

<file path=ppt/slides/_rels/slide83.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slide" Target="slide4.xml"/><Relationship Id="rId4" Type="http://schemas.openxmlformats.org/officeDocument/2006/relationships/image" Target="../media/image7.png"/></Relationships>
</file>

<file path=ppt/slides/_rels/slide84.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slide" Target="slide4.xml"/><Relationship Id="rId4" Type="http://schemas.openxmlformats.org/officeDocument/2006/relationships/image" Target="../media/image7.png"/></Relationships>
</file>

<file path=ppt/slides/_rels/slide85.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slide" Target="slide4.xml"/><Relationship Id="rId4" Type="http://schemas.openxmlformats.org/officeDocument/2006/relationships/image" Target="../media/image7.png"/></Relationships>
</file>

<file path=ppt/slides/_rels/slide86.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slide" Target="slide4.xml"/><Relationship Id="rId4" Type="http://schemas.openxmlformats.org/officeDocument/2006/relationships/image" Target="../media/image7.png"/></Relationships>
</file>

<file path=ppt/slides/_rels/slide87.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slide" Target="slide4.xml"/><Relationship Id="rId4" Type="http://schemas.openxmlformats.org/officeDocument/2006/relationships/image" Target="../media/image7.png"/></Relationships>
</file>

<file path=ppt/slides/_rels/slide88.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slide" Target="slide4.xml"/><Relationship Id="rId4" Type="http://schemas.openxmlformats.org/officeDocument/2006/relationships/image" Target="../media/image7.png"/></Relationships>
</file>

<file path=ppt/slides/_rels/slide89.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slide" Target="slide4.xml"/><Relationship Id="rId4" Type="http://schemas.openxmlformats.org/officeDocument/2006/relationships/image" Target="../media/image7.png"/></Relationships>
</file>

<file path=ppt/slides/_rels/slide9.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slide" Target="slide3.xml"/><Relationship Id="rId4" Type="http://schemas.openxmlformats.org/officeDocument/2006/relationships/image" Target="../media/image6.png"/></Relationships>
</file>

<file path=ppt/slides/_rels/slide90.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slide" Target="slide4.xml"/><Relationship Id="rId4" Type="http://schemas.openxmlformats.org/officeDocument/2006/relationships/image" Target="../media/image7.png"/></Relationships>
</file>

<file path=ppt/slides/_rels/slide9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slide" Target="slide4.xml"/><Relationship Id="rId4" Type="http://schemas.openxmlformats.org/officeDocument/2006/relationships/image" Target="../media/image7.png"/></Relationships>
</file>

<file path=ppt/slides/_rels/slide9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slide" Target="slide4.xml"/><Relationship Id="rId4" Type="http://schemas.openxmlformats.org/officeDocument/2006/relationships/image" Target="../media/image7.png"/></Relationships>
</file>

<file path=ppt/slides/_rels/slide93.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slide" Target="slide4.xml"/><Relationship Id="rId4" Type="http://schemas.openxmlformats.org/officeDocument/2006/relationships/image" Target="../media/image7.png"/></Relationships>
</file>

<file path=ppt/slides/_rels/slide94.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slide" Target="slide4.xml"/><Relationship Id="rId4" Type="http://schemas.openxmlformats.org/officeDocument/2006/relationships/image" Target="../media/image7.png"/></Relationships>
</file>

<file path=ppt/slides/_rels/slide95.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slide" Target="slide4.xml"/><Relationship Id="rId4" Type="http://schemas.openxmlformats.org/officeDocument/2006/relationships/image" Target="../media/image7.png"/></Relationships>
</file>

<file path=ppt/slides/_rels/slide96.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slide" Target="slide4.xml"/><Relationship Id="rId4" Type="http://schemas.openxmlformats.org/officeDocument/2006/relationships/image" Target="../media/image7.png"/></Relationships>
</file>

<file path=ppt/slides/_rels/slide97.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slide" Target="slide4.xml"/><Relationship Id="rId4" Type="http://schemas.openxmlformats.org/officeDocument/2006/relationships/image" Target="../media/image7.png"/></Relationships>
</file>

<file path=ppt/slides/_rels/slide98.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slide" Target="slide4.xml"/><Relationship Id="rId4" Type="http://schemas.openxmlformats.org/officeDocument/2006/relationships/image" Target="../media/image7.png"/></Relationships>
</file>

<file path=ppt/slides/_rels/slide99.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slide" Target="slide4.xml"/><Relationship Id="rId4"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ítulo 2"/>
          <p:cNvSpPr>
            <a:spLocks noGrp="1"/>
          </p:cNvSpPr>
          <p:nvPr>
            <p:ph type="subTitle" idx="1"/>
          </p:nvPr>
        </p:nvSpPr>
        <p:spPr>
          <a:xfrm>
            <a:off x="685800" y="4866893"/>
            <a:ext cx="5486400" cy="914400"/>
          </a:xfrm>
        </p:spPr>
        <p:txBody>
          <a:bodyPr>
            <a:normAutofit/>
          </a:bodyPr>
          <a:lstStyle/>
          <a:p>
            <a:pPr algn="ctr"/>
            <a:r>
              <a:rPr lang="en-US" sz="2400" b="1" dirty="0">
                <a:solidFill>
                  <a:schemeClr val="bg1"/>
                </a:solidFill>
                <a:effectLst>
                  <a:outerShdw blurRad="38100" dist="38100" dir="2700000" algn="tl">
                    <a:srgbClr val="000000">
                      <a:alpha val="43137"/>
                    </a:srgbClr>
                  </a:outerShdw>
                </a:effectLst>
              </a:rPr>
              <a:t>MARINE CARGO SURVEYORS TRAINING</a:t>
            </a:r>
            <a:endParaRPr lang="es-MX" sz="2400" b="1" dirty="0">
              <a:solidFill>
                <a:schemeClr val="bg1"/>
              </a:solidFill>
              <a:effectLst>
                <a:outerShdw blurRad="38100" dist="38100" dir="2700000" algn="tl">
                  <a:srgbClr val="000000">
                    <a:alpha val="43137"/>
                  </a:srgbClr>
                </a:outerShdw>
              </a:effectLst>
            </a:endParaRPr>
          </a:p>
        </p:txBody>
      </p:sp>
      <p:grpSp>
        <p:nvGrpSpPr>
          <p:cNvPr id="6" name="Grupo 5"/>
          <p:cNvGrpSpPr/>
          <p:nvPr/>
        </p:nvGrpSpPr>
        <p:grpSpPr>
          <a:xfrm>
            <a:off x="0" y="688258"/>
            <a:ext cx="6858000" cy="3962637"/>
            <a:chOff x="0" y="688258"/>
            <a:chExt cx="6858000" cy="3962637"/>
          </a:xfrm>
        </p:grpSpPr>
        <p:pic>
          <p:nvPicPr>
            <p:cNvPr id="4" name="Imagen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131326"/>
              <a:ext cx="6858000" cy="2519569"/>
            </a:xfrm>
            <a:prstGeom prst="rect">
              <a:avLst/>
            </a:prstGeom>
          </p:spPr>
        </p:pic>
        <p:sp>
          <p:nvSpPr>
            <p:cNvPr id="2" name="Rectángulo 1"/>
            <p:cNvSpPr/>
            <p:nvPr/>
          </p:nvSpPr>
          <p:spPr>
            <a:xfrm>
              <a:off x="0" y="688258"/>
              <a:ext cx="6858000" cy="144306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grpSp>
    </p:spTree>
    <p:extLst>
      <p:ext uri="{BB962C8B-B14F-4D97-AF65-F5344CB8AC3E}">
        <p14:creationId xmlns:p14="http://schemas.microsoft.com/office/powerpoint/2010/main" val="1062227830"/>
      </p:ext>
    </p:extLst>
  </p:cSld>
  <p:clrMapOvr>
    <a:masterClrMapping/>
  </p:clrMapOvr>
  <mc:AlternateContent xmlns:mc="http://schemas.openxmlformats.org/markup-compatibility/2006" xmlns:p14="http://schemas.microsoft.com/office/powerpoint/2010/main">
    <mc:Choice Requires="p14">
      <p:transition spd="slow" p14:dur="3900">
        <p14:glitter pattern="hexagon"/>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upo 3"/>
          <p:cNvGrpSpPr/>
          <p:nvPr/>
        </p:nvGrpSpPr>
        <p:grpSpPr>
          <a:xfrm>
            <a:off x="4153524" y="1265698"/>
            <a:ext cx="4990476" cy="5592302"/>
            <a:chOff x="4153524" y="1265698"/>
            <a:chExt cx="4990476" cy="5592302"/>
          </a:xfrm>
        </p:grpSpPr>
        <p:pic>
          <p:nvPicPr>
            <p:cNvPr id="5" name="Imagen 4"/>
            <p:cNvPicPr>
              <a:picLocks noChangeAspect="1"/>
            </p:cNvPicPr>
            <p:nvPr/>
          </p:nvPicPr>
          <p:blipFill>
            <a:blip r:embed="rId2">
              <a:lum bright="70000" contrast="-70000"/>
              <a:extLst>
                <a:ext uri="{28A0092B-C50C-407E-A947-70E740481C1C}">
                  <a14:useLocalDpi xmlns:a14="http://schemas.microsoft.com/office/drawing/2010/main" val="0"/>
                </a:ext>
              </a:extLst>
            </a:blip>
            <a:stretch>
              <a:fillRect/>
            </a:stretch>
          </p:blipFill>
          <p:spPr>
            <a:xfrm>
              <a:off x="4153524" y="1265698"/>
              <a:ext cx="4990476" cy="4317460"/>
            </a:xfrm>
            <a:prstGeom prst="rect">
              <a:avLst/>
            </a:prstGeom>
          </p:spPr>
        </p:pic>
        <p:pic>
          <p:nvPicPr>
            <p:cNvPr id="6" name="Imagen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04370" y="5962410"/>
              <a:ext cx="2437701" cy="895590"/>
            </a:xfrm>
            <a:prstGeom prst="rect">
              <a:avLst/>
            </a:prstGeom>
          </p:spPr>
        </p:pic>
      </p:grpSp>
      <p:sp>
        <p:nvSpPr>
          <p:cNvPr id="2" name="Título 1"/>
          <p:cNvSpPr>
            <a:spLocks noGrp="1"/>
          </p:cNvSpPr>
          <p:nvPr>
            <p:ph type="title"/>
          </p:nvPr>
        </p:nvSpPr>
        <p:spPr/>
        <p:txBody>
          <a:bodyPr/>
          <a:lstStyle/>
          <a:p>
            <a:pPr algn="ctr"/>
            <a:r>
              <a:rPr lang="es-MX" dirty="0"/>
              <a:t>RULES</a:t>
            </a:r>
          </a:p>
        </p:txBody>
      </p:sp>
      <p:sp>
        <p:nvSpPr>
          <p:cNvPr id="3" name="Marcador de contenido 2"/>
          <p:cNvSpPr>
            <a:spLocks noGrp="1"/>
          </p:cNvSpPr>
          <p:nvPr>
            <p:ph idx="1"/>
          </p:nvPr>
        </p:nvSpPr>
        <p:spPr>
          <a:xfrm>
            <a:off x="2615609" y="744279"/>
            <a:ext cx="6226462" cy="5337544"/>
          </a:xfrm>
        </p:spPr>
        <p:txBody>
          <a:bodyPr>
            <a:noAutofit/>
          </a:bodyPr>
          <a:lstStyle/>
          <a:p>
            <a:pPr marL="0" indent="0" algn="just">
              <a:buNone/>
            </a:pPr>
            <a:r>
              <a:rPr lang="en-US" sz="2100" dirty="0">
                <a:solidFill>
                  <a:schemeClr val="tx1"/>
                </a:solidFill>
              </a:rPr>
              <a:t>Some guidance as to the practice to adopt in considering the adjustment of a claim is to be found in the rules of practice of the Association of Average Adjusters. The rules have been drawn up over many years and have been introduced to assist in bringing some measure of uniformity into the practice of adjusters. although they relate to the adjustment of general average than to particular average, there are rules which do apply to the latter and should be understood by any practitioner who has occasion to adjust PA claims.</a:t>
            </a:r>
          </a:p>
          <a:p>
            <a:pPr marL="0" indent="0" algn="just">
              <a:buNone/>
            </a:pPr>
            <a:r>
              <a:rPr lang="en-US" sz="2100" dirty="0">
                <a:solidFill>
                  <a:schemeClr val="tx1"/>
                </a:solidFill>
              </a:rPr>
              <a:t>These rules are, of course, supplementary to any specific stipulations in the policy but where the policy but where the policy is silent on a point, or where a point needs amplification, some help may be found in the rules. They are to be found generally on the appendix to many of the standard text books on marine insurance.</a:t>
            </a:r>
            <a:endParaRPr lang="es-MX" sz="2100" dirty="0">
              <a:solidFill>
                <a:schemeClr val="tx1"/>
              </a:solidFill>
            </a:endParaRPr>
          </a:p>
        </p:txBody>
      </p:sp>
      <p:pic>
        <p:nvPicPr>
          <p:cNvPr id="7" name="Imagen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4648" y="83497"/>
            <a:ext cx="1695679" cy="1695679"/>
          </a:xfrm>
          <a:prstGeom prst="rect">
            <a:avLst/>
          </a:prstGeom>
          <a:ln>
            <a:noFill/>
          </a:ln>
          <a:effectLst>
            <a:outerShdw blurRad="292100" dist="139700" dir="2700000" algn="tl" rotWithShape="0">
              <a:srgbClr val="333333">
                <a:alpha val="65000"/>
              </a:srgbClr>
            </a:outerShdw>
          </a:effectLst>
        </p:spPr>
      </p:pic>
      <p:pic>
        <p:nvPicPr>
          <p:cNvPr id="8" name="Imagen 7">
            <a:hlinkClick r:id="rId5" action="ppaction://hlinksldjump"/>
            <a:extLst>
              <a:ext uri="{FF2B5EF4-FFF2-40B4-BE49-F238E27FC236}">
                <a16:creationId xmlns:a16="http://schemas.microsoft.com/office/drawing/2014/main" id="{4B5CDCBE-598D-40C2-8CDD-60893275DA32}"/>
              </a:ext>
            </a:extLst>
          </p:cNvPr>
          <p:cNvPicPr>
            <a:picLocks noChangeAspect="1"/>
          </p:cNvPicPr>
          <p:nvPr/>
        </p:nvPicPr>
        <p:blipFill>
          <a:blip r:embed="rId6"/>
          <a:stretch>
            <a:fillRect/>
          </a:stretch>
        </p:blipFill>
        <p:spPr>
          <a:xfrm>
            <a:off x="986052" y="6132813"/>
            <a:ext cx="554784" cy="554784"/>
          </a:xfrm>
          <a:prstGeom prst="rect">
            <a:avLst/>
          </a:prstGeom>
        </p:spPr>
      </p:pic>
    </p:spTree>
    <p:extLst>
      <p:ext uri="{BB962C8B-B14F-4D97-AF65-F5344CB8AC3E}">
        <p14:creationId xmlns:p14="http://schemas.microsoft.com/office/powerpoint/2010/main" val="1243724075"/>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upo 3"/>
          <p:cNvGrpSpPr/>
          <p:nvPr/>
        </p:nvGrpSpPr>
        <p:grpSpPr>
          <a:xfrm>
            <a:off x="4153524" y="1265698"/>
            <a:ext cx="4990476" cy="5592302"/>
            <a:chOff x="4153524" y="1265698"/>
            <a:chExt cx="4990476" cy="5592302"/>
          </a:xfrm>
        </p:grpSpPr>
        <p:pic>
          <p:nvPicPr>
            <p:cNvPr id="5" name="Imagen 4"/>
            <p:cNvPicPr>
              <a:picLocks noChangeAspect="1"/>
            </p:cNvPicPr>
            <p:nvPr/>
          </p:nvPicPr>
          <p:blipFill>
            <a:blip r:embed="rId2">
              <a:lum bright="70000" contrast="-70000"/>
              <a:extLst>
                <a:ext uri="{28A0092B-C50C-407E-A947-70E740481C1C}">
                  <a14:useLocalDpi xmlns:a14="http://schemas.microsoft.com/office/drawing/2010/main" val="0"/>
                </a:ext>
              </a:extLst>
            </a:blip>
            <a:stretch>
              <a:fillRect/>
            </a:stretch>
          </p:blipFill>
          <p:spPr>
            <a:xfrm>
              <a:off x="4153524" y="1265698"/>
              <a:ext cx="4990476" cy="4317460"/>
            </a:xfrm>
            <a:prstGeom prst="rect">
              <a:avLst/>
            </a:prstGeom>
          </p:spPr>
        </p:pic>
        <p:pic>
          <p:nvPicPr>
            <p:cNvPr id="6" name="Imagen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04370" y="5962410"/>
              <a:ext cx="2437701" cy="895590"/>
            </a:xfrm>
            <a:prstGeom prst="rect">
              <a:avLst/>
            </a:prstGeom>
          </p:spPr>
        </p:pic>
      </p:grpSp>
      <p:sp>
        <p:nvSpPr>
          <p:cNvPr id="2" name="Título 1"/>
          <p:cNvSpPr>
            <a:spLocks noGrp="1"/>
          </p:cNvSpPr>
          <p:nvPr>
            <p:ph type="title"/>
          </p:nvPr>
        </p:nvSpPr>
        <p:spPr>
          <a:xfrm>
            <a:off x="0" y="1123838"/>
            <a:ext cx="2615184" cy="4601183"/>
          </a:xfrm>
        </p:spPr>
        <p:txBody>
          <a:bodyPr/>
          <a:lstStyle/>
          <a:p>
            <a:pPr algn="ctr"/>
            <a:r>
              <a:rPr lang="es-MX" dirty="0"/>
              <a:t>GENERAL EXPRESSIONS</a:t>
            </a:r>
          </a:p>
        </p:txBody>
      </p:sp>
      <p:sp>
        <p:nvSpPr>
          <p:cNvPr id="3" name="Marcador de contenido 2"/>
          <p:cNvSpPr>
            <a:spLocks noGrp="1"/>
          </p:cNvSpPr>
          <p:nvPr>
            <p:ph idx="1"/>
          </p:nvPr>
        </p:nvSpPr>
        <p:spPr>
          <a:xfrm>
            <a:off x="2615184" y="772886"/>
            <a:ext cx="6226887" cy="5312228"/>
          </a:xfrm>
        </p:spPr>
        <p:txBody>
          <a:bodyPr>
            <a:normAutofit/>
          </a:bodyPr>
          <a:lstStyle/>
          <a:p>
            <a:pPr marL="0" indent="0" algn="just">
              <a:buNone/>
            </a:pPr>
            <a:r>
              <a:rPr lang="en-US" sz="2100" b="1" dirty="0">
                <a:solidFill>
                  <a:schemeClr val="tx1"/>
                </a:solidFill>
              </a:rPr>
              <a:t>Salvage. </a:t>
            </a:r>
          </a:p>
          <a:p>
            <a:pPr marL="0" indent="0" algn="just">
              <a:buNone/>
            </a:pPr>
            <a:r>
              <a:rPr lang="en-US" sz="2100" dirty="0">
                <a:solidFill>
                  <a:schemeClr val="tx1"/>
                </a:solidFill>
              </a:rPr>
              <a:t>This expression includes all expenses properly incurred by the salvage Co. in the performance of the salvage services. As a rule salvage agreements are made on “no cure - no pay” basis.</a:t>
            </a:r>
          </a:p>
          <a:p>
            <a:pPr marL="0" indent="0" algn="just">
              <a:buNone/>
            </a:pPr>
            <a:r>
              <a:rPr lang="en-US" sz="2100" b="1" dirty="0">
                <a:solidFill>
                  <a:schemeClr val="tx1"/>
                </a:solidFill>
              </a:rPr>
              <a:t>Seasonal ports. </a:t>
            </a:r>
          </a:p>
          <a:p>
            <a:pPr marL="0" indent="0" algn="just">
              <a:buNone/>
            </a:pPr>
            <a:r>
              <a:rPr lang="en-US" sz="2100" dirty="0">
                <a:solidFill>
                  <a:schemeClr val="tx1"/>
                </a:solidFill>
              </a:rPr>
              <a:t>Ports which are only accessible to ocean shipping during part of the year, such as Montreal, Quebec, Baltic and White Sea ports, are called seasonal ports. As a rule St. Lawrence river is closed for navigation between December 15th - April 15th.</a:t>
            </a:r>
            <a:endParaRPr lang="es-MX" sz="2100" dirty="0">
              <a:solidFill>
                <a:schemeClr val="tx1"/>
              </a:solidFill>
            </a:endParaRPr>
          </a:p>
        </p:txBody>
      </p:sp>
      <p:pic>
        <p:nvPicPr>
          <p:cNvPr id="7" name="Imagen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4648" y="83497"/>
            <a:ext cx="1695679" cy="1695679"/>
          </a:xfrm>
          <a:prstGeom prst="rect">
            <a:avLst/>
          </a:prstGeom>
          <a:ln>
            <a:noFill/>
          </a:ln>
          <a:effectLst>
            <a:outerShdw blurRad="292100" dist="139700" dir="2700000" algn="tl" rotWithShape="0">
              <a:srgbClr val="333333">
                <a:alpha val="65000"/>
              </a:srgbClr>
            </a:outerShdw>
          </a:effectLst>
        </p:spPr>
      </p:pic>
      <p:pic>
        <p:nvPicPr>
          <p:cNvPr id="8" name="Imagen 7">
            <a:hlinkClick r:id="rId5" action="ppaction://hlinksldjump"/>
            <a:extLst>
              <a:ext uri="{FF2B5EF4-FFF2-40B4-BE49-F238E27FC236}">
                <a16:creationId xmlns:a16="http://schemas.microsoft.com/office/drawing/2014/main" id="{50955A5B-1069-45A2-8059-6786570E0EE1}"/>
              </a:ext>
            </a:extLst>
          </p:cNvPr>
          <p:cNvPicPr>
            <a:picLocks noChangeAspect="1"/>
          </p:cNvPicPr>
          <p:nvPr/>
        </p:nvPicPr>
        <p:blipFill>
          <a:blip r:embed="rId6"/>
          <a:stretch>
            <a:fillRect/>
          </a:stretch>
        </p:blipFill>
        <p:spPr>
          <a:xfrm>
            <a:off x="986052" y="6132813"/>
            <a:ext cx="554784" cy="554784"/>
          </a:xfrm>
          <a:prstGeom prst="rect">
            <a:avLst/>
          </a:prstGeom>
        </p:spPr>
      </p:pic>
    </p:spTree>
    <p:extLst>
      <p:ext uri="{BB962C8B-B14F-4D97-AF65-F5344CB8AC3E}">
        <p14:creationId xmlns:p14="http://schemas.microsoft.com/office/powerpoint/2010/main" val="2061781369"/>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upo 3"/>
          <p:cNvGrpSpPr/>
          <p:nvPr/>
        </p:nvGrpSpPr>
        <p:grpSpPr>
          <a:xfrm>
            <a:off x="4153524" y="1265698"/>
            <a:ext cx="4990476" cy="5592302"/>
            <a:chOff x="4153524" y="1265698"/>
            <a:chExt cx="4990476" cy="5592302"/>
          </a:xfrm>
        </p:grpSpPr>
        <p:pic>
          <p:nvPicPr>
            <p:cNvPr id="5" name="Imagen 4"/>
            <p:cNvPicPr>
              <a:picLocks noChangeAspect="1"/>
            </p:cNvPicPr>
            <p:nvPr/>
          </p:nvPicPr>
          <p:blipFill>
            <a:blip r:embed="rId2">
              <a:lum bright="70000" contrast="-70000"/>
              <a:extLst>
                <a:ext uri="{28A0092B-C50C-407E-A947-70E740481C1C}">
                  <a14:useLocalDpi xmlns:a14="http://schemas.microsoft.com/office/drawing/2010/main" val="0"/>
                </a:ext>
              </a:extLst>
            </a:blip>
            <a:stretch>
              <a:fillRect/>
            </a:stretch>
          </p:blipFill>
          <p:spPr>
            <a:xfrm>
              <a:off x="4153524" y="1265698"/>
              <a:ext cx="4990476" cy="4317460"/>
            </a:xfrm>
            <a:prstGeom prst="rect">
              <a:avLst/>
            </a:prstGeom>
          </p:spPr>
        </p:pic>
        <p:pic>
          <p:nvPicPr>
            <p:cNvPr id="6" name="Imagen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04370" y="5962410"/>
              <a:ext cx="2437701" cy="895590"/>
            </a:xfrm>
            <a:prstGeom prst="rect">
              <a:avLst/>
            </a:prstGeom>
          </p:spPr>
        </p:pic>
      </p:grpSp>
      <p:sp>
        <p:nvSpPr>
          <p:cNvPr id="2" name="Título 1"/>
          <p:cNvSpPr>
            <a:spLocks noGrp="1"/>
          </p:cNvSpPr>
          <p:nvPr>
            <p:ph type="title"/>
          </p:nvPr>
        </p:nvSpPr>
        <p:spPr>
          <a:xfrm>
            <a:off x="0" y="1123838"/>
            <a:ext cx="2615184" cy="4601183"/>
          </a:xfrm>
        </p:spPr>
        <p:txBody>
          <a:bodyPr/>
          <a:lstStyle/>
          <a:p>
            <a:pPr algn="ctr"/>
            <a:r>
              <a:rPr lang="es-MX" dirty="0"/>
              <a:t>GENERAL EXPRESSIONS</a:t>
            </a:r>
          </a:p>
        </p:txBody>
      </p:sp>
      <p:sp>
        <p:nvSpPr>
          <p:cNvPr id="3" name="Marcador de contenido 2"/>
          <p:cNvSpPr>
            <a:spLocks noGrp="1"/>
          </p:cNvSpPr>
          <p:nvPr>
            <p:ph idx="1"/>
          </p:nvPr>
        </p:nvSpPr>
        <p:spPr>
          <a:xfrm>
            <a:off x="2615184" y="772886"/>
            <a:ext cx="6226887" cy="5312228"/>
          </a:xfrm>
        </p:spPr>
        <p:txBody>
          <a:bodyPr>
            <a:normAutofit/>
          </a:bodyPr>
          <a:lstStyle/>
          <a:p>
            <a:pPr marL="0" indent="0" algn="just">
              <a:buNone/>
            </a:pPr>
            <a:r>
              <a:rPr lang="en-US" sz="2100" b="1" dirty="0">
                <a:solidFill>
                  <a:schemeClr val="tx1"/>
                </a:solidFill>
              </a:rPr>
              <a:t>Seaworthiness. </a:t>
            </a:r>
          </a:p>
          <a:p>
            <a:pPr marL="0" indent="0" algn="just">
              <a:buNone/>
            </a:pPr>
            <a:r>
              <a:rPr lang="en-US" sz="2100" dirty="0">
                <a:solidFill>
                  <a:schemeClr val="tx1"/>
                </a:solidFill>
              </a:rPr>
              <a:t>Seaworthiness means that the vessel will be fit in every way for the contemplated voyage. The vessel must not only be in a condition to meet the risks which may be reasonably expected, but she must also be in a position to ensure safe carriage of the cargo. Seaworthiness not only means fitness as expressed in:</a:t>
            </a:r>
          </a:p>
          <a:p>
            <a:pPr marL="0" indent="0" algn="just">
              <a:buNone/>
            </a:pPr>
            <a:r>
              <a:rPr lang="en-US" sz="2100" i="1" dirty="0">
                <a:solidFill>
                  <a:schemeClr val="tx1"/>
                </a:solidFill>
              </a:rPr>
              <a:t>"tight, staunch and strong and in every may fitted for the voyage"</a:t>
            </a:r>
          </a:p>
          <a:p>
            <a:pPr marL="0" indent="0" algn="just">
              <a:buNone/>
            </a:pPr>
            <a:r>
              <a:rPr lang="en-US" sz="2100" dirty="0">
                <a:solidFill>
                  <a:schemeClr val="tx1"/>
                </a:solidFill>
              </a:rPr>
              <a:t>but it also relates to fitness for the receipt, carriage and preservation of the cargo.</a:t>
            </a:r>
            <a:endParaRPr lang="es-MX" sz="2100" dirty="0">
              <a:solidFill>
                <a:schemeClr val="tx1"/>
              </a:solidFill>
            </a:endParaRPr>
          </a:p>
        </p:txBody>
      </p:sp>
      <p:pic>
        <p:nvPicPr>
          <p:cNvPr id="7" name="Imagen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4648" y="83497"/>
            <a:ext cx="1695679" cy="1695679"/>
          </a:xfrm>
          <a:prstGeom prst="rect">
            <a:avLst/>
          </a:prstGeom>
          <a:ln>
            <a:noFill/>
          </a:ln>
          <a:effectLst>
            <a:outerShdw blurRad="292100" dist="139700" dir="2700000" algn="tl" rotWithShape="0">
              <a:srgbClr val="333333">
                <a:alpha val="65000"/>
              </a:srgbClr>
            </a:outerShdw>
          </a:effectLst>
        </p:spPr>
      </p:pic>
      <p:pic>
        <p:nvPicPr>
          <p:cNvPr id="8" name="Imagen 7">
            <a:hlinkClick r:id="rId5" action="ppaction://hlinksldjump"/>
            <a:extLst>
              <a:ext uri="{FF2B5EF4-FFF2-40B4-BE49-F238E27FC236}">
                <a16:creationId xmlns:a16="http://schemas.microsoft.com/office/drawing/2014/main" id="{994A904F-B277-487F-9035-7362B157C6F1}"/>
              </a:ext>
            </a:extLst>
          </p:cNvPr>
          <p:cNvPicPr>
            <a:picLocks noChangeAspect="1"/>
          </p:cNvPicPr>
          <p:nvPr/>
        </p:nvPicPr>
        <p:blipFill>
          <a:blip r:embed="rId6"/>
          <a:stretch>
            <a:fillRect/>
          </a:stretch>
        </p:blipFill>
        <p:spPr>
          <a:xfrm>
            <a:off x="986052" y="6132813"/>
            <a:ext cx="554784" cy="554784"/>
          </a:xfrm>
          <a:prstGeom prst="rect">
            <a:avLst/>
          </a:prstGeom>
        </p:spPr>
      </p:pic>
    </p:spTree>
    <p:extLst>
      <p:ext uri="{BB962C8B-B14F-4D97-AF65-F5344CB8AC3E}">
        <p14:creationId xmlns:p14="http://schemas.microsoft.com/office/powerpoint/2010/main" val="2307537950"/>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upo 3"/>
          <p:cNvGrpSpPr/>
          <p:nvPr/>
        </p:nvGrpSpPr>
        <p:grpSpPr>
          <a:xfrm>
            <a:off x="4153524" y="1265698"/>
            <a:ext cx="4990476" cy="5592302"/>
            <a:chOff x="4153524" y="1265698"/>
            <a:chExt cx="4990476" cy="5592302"/>
          </a:xfrm>
        </p:grpSpPr>
        <p:pic>
          <p:nvPicPr>
            <p:cNvPr id="5" name="Imagen 4"/>
            <p:cNvPicPr>
              <a:picLocks noChangeAspect="1"/>
            </p:cNvPicPr>
            <p:nvPr/>
          </p:nvPicPr>
          <p:blipFill>
            <a:blip r:embed="rId2">
              <a:lum bright="70000" contrast="-70000"/>
              <a:extLst>
                <a:ext uri="{28A0092B-C50C-407E-A947-70E740481C1C}">
                  <a14:useLocalDpi xmlns:a14="http://schemas.microsoft.com/office/drawing/2010/main" val="0"/>
                </a:ext>
              </a:extLst>
            </a:blip>
            <a:stretch>
              <a:fillRect/>
            </a:stretch>
          </p:blipFill>
          <p:spPr>
            <a:xfrm>
              <a:off x="4153524" y="1265698"/>
              <a:ext cx="4990476" cy="4317460"/>
            </a:xfrm>
            <a:prstGeom prst="rect">
              <a:avLst/>
            </a:prstGeom>
          </p:spPr>
        </p:pic>
        <p:pic>
          <p:nvPicPr>
            <p:cNvPr id="6" name="Imagen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04370" y="5962410"/>
              <a:ext cx="2437701" cy="895590"/>
            </a:xfrm>
            <a:prstGeom prst="rect">
              <a:avLst/>
            </a:prstGeom>
          </p:spPr>
        </p:pic>
      </p:grpSp>
      <p:sp>
        <p:nvSpPr>
          <p:cNvPr id="2" name="Título 1"/>
          <p:cNvSpPr>
            <a:spLocks noGrp="1"/>
          </p:cNvSpPr>
          <p:nvPr>
            <p:ph type="title"/>
          </p:nvPr>
        </p:nvSpPr>
        <p:spPr>
          <a:xfrm>
            <a:off x="0" y="1123838"/>
            <a:ext cx="2615184" cy="4601183"/>
          </a:xfrm>
        </p:spPr>
        <p:txBody>
          <a:bodyPr/>
          <a:lstStyle/>
          <a:p>
            <a:pPr algn="ctr"/>
            <a:r>
              <a:rPr lang="es-MX" dirty="0"/>
              <a:t>GENERAL EXPRESSIONS</a:t>
            </a:r>
          </a:p>
        </p:txBody>
      </p:sp>
      <p:sp>
        <p:nvSpPr>
          <p:cNvPr id="3" name="Marcador de contenido 2"/>
          <p:cNvSpPr>
            <a:spLocks noGrp="1"/>
          </p:cNvSpPr>
          <p:nvPr>
            <p:ph idx="1"/>
          </p:nvPr>
        </p:nvSpPr>
        <p:spPr>
          <a:xfrm>
            <a:off x="2615184" y="772886"/>
            <a:ext cx="6226887" cy="5312228"/>
          </a:xfrm>
        </p:spPr>
        <p:txBody>
          <a:bodyPr>
            <a:noAutofit/>
          </a:bodyPr>
          <a:lstStyle/>
          <a:p>
            <a:pPr marL="0" indent="0" algn="just">
              <a:buNone/>
            </a:pPr>
            <a:r>
              <a:rPr lang="en-US" sz="2100" b="1" dirty="0">
                <a:solidFill>
                  <a:schemeClr val="tx1"/>
                </a:solidFill>
              </a:rPr>
              <a:t>Self-consignment basis. </a:t>
            </a:r>
          </a:p>
          <a:p>
            <a:pPr marL="0" indent="0" algn="just">
              <a:buNone/>
            </a:pPr>
            <a:r>
              <a:rPr lang="en-US" sz="2100" dirty="0">
                <a:solidFill>
                  <a:schemeClr val="tx1"/>
                </a:solidFill>
              </a:rPr>
              <a:t>It may occur that the regular Conference lines in a particular trade are not in a position to berth sufficient tonnage to meet shippers requirement. A solution may be to charter extra tonnage for joint Conference account but this solution may be impracticable in the event special tonnage is required e.g. deep tank space for the carriage of vegetable oil in bulk, requiring special measures e.g. heating. As a rule tramp vessels, although equipped with deep tanks, are not fitted with heating coils, etc. A solution may then be to allow other regular lines to participate in the trade concerned in which they have no loading rights on so called “self consignment basis”. </a:t>
            </a:r>
            <a:endParaRPr lang="es-MX" sz="2100" dirty="0">
              <a:solidFill>
                <a:schemeClr val="tx1"/>
              </a:solidFill>
            </a:endParaRPr>
          </a:p>
        </p:txBody>
      </p:sp>
      <p:pic>
        <p:nvPicPr>
          <p:cNvPr id="7" name="Imagen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4648" y="83497"/>
            <a:ext cx="1695679" cy="1695679"/>
          </a:xfrm>
          <a:prstGeom prst="rect">
            <a:avLst/>
          </a:prstGeom>
          <a:ln>
            <a:noFill/>
          </a:ln>
          <a:effectLst>
            <a:outerShdw blurRad="292100" dist="139700" dir="2700000" algn="tl" rotWithShape="0">
              <a:srgbClr val="333333">
                <a:alpha val="65000"/>
              </a:srgbClr>
            </a:outerShdw>
          </a:effectLst>
        </p:spPr>
      </p:pic>
      <p:pic>
        <p:nvPicPr>
          <p:cNvPr id="8" name="Imagen 7">
            <a:hlinkClick r:id="rId5" action="ppaction://hlinksldjump"/>
            <a:extLst>
              <a:ext uri="{FF2B5EF4-FFF2-40B4-BE49-F238E27FC236}">
                <a16:creationId xmlns:a16="http://schemas.microsoft.com/office/drawing/2014/main" id="{556C70CB-5C84-4854-8958-E447EC3FE6B7}"/>
              </a:ext>
            </a:extLst>
          </p:cNvPr>
          <p:cNvPicPr>
            <a:picLocks noChangeAspect="1"/>
          </p:cNvPicPr>
          <p:nvPr/>
        </p:nvPicPr>
        <p:blipFill>
          <a:blip r:embed="rId6"/>
          <a:stretch>
            <a:fillRect/>
          </a:stretch>
        </p:blipFill>
        <p:spPr>
          <a:xfrm>
            <a:off x="986052" y="6132813"/>
            <a:ext cx="554784" cy="554784"/>
          </a:xfrm>
          <a:prstGeom prst="rect">
            <a:avLst/>
          </a:prstGeom>
        </p:spPr>
      </p:pic>
    </p:spTree>
    <p:extLst>
      <p:ext uri="{BB962C8B-B14F-4D97-AF65-F5344CB8AC3E}">
        <p14:creationId xmlns:p14="http://schemas.microsoft.com/office/powerpoint/2010/main" val="2431742283"/>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upo 3"/>
          <p:cNvGrpSpPr/>
          <p:nvPr/>
        </p:nvGrpSpPr>
        <p:grpSpPr>
          <a:xfrm>
            <a:off x="4153524" y="1265698"/>
            <a:ext cx="4990476" cy="5592302"/>
            <a:chOff x="4153524" y="1265698"/>
            <a:chExt cx="4990476" cy="5592302"/>
          </a:xfrm>
        </p:grpSpPr>
        <p:pic>
          <p:nvPicPr>
            <p:cNvPr id="5" name="Imagen 4"/>
            <p:cNvPicPr>
              <a:picLocks noChangeAspect="1"/>
            </p:cNvPicPr>
            <p:nvPr/>
          </p:nvPicPr>
          <p:blipFill>
            <a:blip r:embed="rId2">
              <a:lum bright="70000" contrast="-70000"/>
              <a:extLst>
                <a:ext uri="{28A0092B-C50C-407E-A947-70E740481C1C}">
                  <a14:useLocalDpi xmlns:a14="http://schemas.microsoft.com/office/drawing/2010/main" val="0"/>
                </a:ext>
              </a:extLst>
            </a:blip>
            <a:stretch>
              <a:fillRect/>
            </a:stretch>
          </p:blipFill>
          <p:spPr>
            <a:xfrm>
              <a:off x="4153524" y="1265698"/>
              <a:ext cx="4990476" cy="4317460"/>
            </a:xfrm>
            <a:prstGeom prst="rect">
              <a:avLst/>
            </a:prstGeom>
          </p:spPr>
        </p:pic>
        <p:pic>
          <p:nvPicPr>
            <p:cNvPr id="6" name="Imagen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04370" y="5962410"/>
              <a:ext cx="2437701" cy="895590"/>
            </a:xfrm>
            <a:prstGeom prst="rect">
              <a:avLst/>
            </a:prstGeom>
          </p:spPr>
        </p:pic>
      </p:grpSp>
      <p:sp>
        <p:nvSpPr>
          <p:cNvPr id="2" name="Título 1"/>
          <p:cNvSpPr>
            <a:spLocks noGrp="1"/>
          </p:cNvSpPr>
          <p:nvPr>
            <p:ph type="title"/>
          </p:nvPr>
        </p:nvSpPr>
        <p:spPr>
          <a:xfrm>
            <a:off x="0" y="1123838"/>
            <a:ext cx="2615184" cy="4601183"/>
          </a:xfrm>
        </p:spPr>
        <p:txBody>
          <a:bodyPr/>
          <a:lstStyle/>
          <a:p>
            <a:pPr algn="ctr"/>
            <a:r>
              <a:rPr lang="es-MX" dirty="0"/>
              <a:t>GENERAL EXPRESSIONS</a:t>
            </a:r>
          </a:p>
        </p:txBody>
      </p:sp>
      <p:sp>
        <p:nvSpPr>
          <p:cNvPr id="3" name="Marcador de contenido 2"/>
          <p:cNvSpPr>
            <a:spLocks noGrp="1"/>
          </p:cNvSpPr>
          <p:nvPr>
            <p:ph idx="1"/>
          </p:nvPr>
        </p:nvSpPr>
        <p:spPr>
          <a:xfrm>
            <a:off x="2615184" y="772886"/>
            <a:ext cx="6226887" cy="5312228"/>
          </a:xfrm>
        </p:spPr>
        <p:txBody>
          <a:bodyPr>
            <a:normAutofit/>
          </a:bodyPr>
          <a:lstStyle/>
          <a:p>
            <a:pPr marL="0" indent="0" algn="just">
              <a:buNone/>
            </a:pPr>
            <a:r>
              <a:rPr lang="en-US" sz="2100" b="1" dirty="0">
                <a:solidFill>
                  <a:schemeClr val="tx1"/>
                </a:solidFill>
              </a:rPr>
              <a:t>Self-consignment basis. </a:t>
            </a:r>
          </a:p>
          <a:p>
            <a:pPr marL="0" indent="0" algn="just">
              <a:buNone/>
            </a:pPr>
            <a:r>
              <a:rPr lang="en-US" sz="2100" dirty="0">
                <a:solidFill>
                  <a:schemeClr val="tx1"/>
                </a:solidFill>
              </a:rPr>
              <a:t>In that case one or the regular Conference lines in question attend to the outside vessel both at port of loading and discharge and look after all  arrangements for delivery of the cargo.</a:t>
            </a:r>
          </a:p>
          <a:p>
            <a:pPr marL="0" indent="0" algn="just">
              <a:buNone/>
            </a:pPr>
            <a:r>
              <a:rPr lang="en-US" sz="2100" dirty="0">
                <a:solidFill>
                  <a:schemeClr val="tx1"/>
                </a:solidFill>
              </a:rPr>
              <a:t>Shipment takes place on the customary B/L form of the regular Conference line. The owners of the carrying ship are entitled to the full Conference freight less an agreed percentage out of which the Conference line will defray the remuneration due to the agents at port of loading and discharge.</a:t>
            </a:r>
            <a:endParaRPr lang="es-MX" sz="2100" dirty="0">
              <a:solidFill>
                <a:schemeClr val="tx1"/>
              </a:solidFill>
            </a:endParaRPr>
          </a:p>
        </p:txBody>
      </p:sp>
      <p:pic>
        <p:nvPicPr>
          <p:cNvPr id="7" name="Imagen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4648" y="83497"/>
            <a:ext cx="1695679" cy="1695679"/>
          </a:xfrm>
          <a:prstGeom prst="rect">
            <a:avLst/>
          </a:prstGeom>
          <a:ln>
            <a:noFill/>
          </a:ln>
          <a:effectLst>
            <a:outerShdw blurRad="292100" dist="139700" dir="2700000" algn="tl" rotWithShape="0">
              <a:srgbClr val="333333">
                <a:alpha val="65000"/>
              </a:srgbClr>
            </a:outerShdw>
          </a:effectLst>
        </p:spPr>
      </p:pic>
      <p:pic>
        <p:nvPicPr>
          <p:cNvPr id="8" name="Imagen 7">
            <a:hlinkClick r:id="rId5" action="ppaction://hlinksldjump"/>
            <a:extLst>
              <a:ext uri="{FF2B5EF4-FFF2-40B4-BE49-F238E27FC236}">
                <a16:creationId xmlns:a16="http://schemas.microsoft.com/office/drawing/2014/main" id="{04BF5008-D4F3-4D21-A54F-D9A8492C918B}"/>
              </a:ext>
            </a:extLst>
          </p:cNvPr>
          <p:cNvPicPr>
            <a:picLocks noChangeAspect="1"/>
          </p:cNvPicPr>
          <p:nvPr/>
        </p:nvPicPr>
        <p:blipFill>
          <a:blip r:embed="rId6"/>
          <a:stretch>
            <a:fillRect/>
          </a:stretch>
        </p:blipFill>
        <p:spPr>
          <a:xfrm>
            <a:off x="986052" y="6132813"/>
            <a:ext cx="554784" cy="554784"/>
          </a:xfrm>
          <a:prstGeom prst="rect">
            <a:avLst/>
          </a:prstGeom>
        </p:spPr>
      </p:pic>
    </p:spTree>
    <p:extLst>
      <p:ext uri="{BB962C8B-B14F-4D97-AF65-F5344CB8AC3E}">
        <p14:creationId xmlns:p14="http://schemas.microsoft.com/office/powerpoint/2010/main" val="556325595"/>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upo 3"/>
          <p:cNvGrpSpPr/>
          <p:nvPr/>
        </p:nvGrpSpPr>
        <p:grpSpPr>
          <a:xfrm>
            <a:off x="4153524" y="1265698"/>
            <a:ext cx="4990476" cy="5592302"/>
            <a:chOff x="4153524" y="1265698"/>
            <a:chExt cx="4990476" cy="5592302"/>
          </a:xfrm>
        </p:grpSpPr>
        <p:pic>
          <p:nvPicPr>
            <p:cNvPr id="5" name="Imagen 4"/>
            <p:cNvPicPr>
              <a:picLocks noChangeAspect="1"/>
            </p:cNvPicPr>
            <p:nvPr/>
          </p:nvPicPr>
          <p:blipFill>
            <a:blip r:embed="rId2">
              <a:lum bright="70000" contrast="-70000"/>
              <a:extLst>
                <a:ext uri="{28A0092B-C50C-407E-A947-70E740481C1C}">
                  <a14:useLocalDpi xmlns:a14="http://schemas.microsoft.com/office/drawing/2010/main" val="0"/>
                </a:ext>
              </a:extLst>
            </a:blip>
            <a:stretch>
              <a:fillRect/>
            </a:stretch>
          </p:blipFill>
          <p:spPr>
            <a:xfrm>
              <a:off x="4153524" y="1265698"/>
              <a:ext cx="4990476" cy="4317460"/>
            </a:xfrm>
            <a:prstGeom prst="rect">
              <a:avLst/>
            </a:prstGeom>
          </p:spPr>
        </p:pic>
        <p:pic>
          <p:nvPicPr>
            <p:cNvPr id="6" name="Imagen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04370" y="5962410"/>
              <a:ext cx="2437701" cy="895590"/>
            </a:xfrm>
            <a:prstGeom prst="rect">
              <a:avLst/>
            </a:prstGeom>
          </p:spPr>
        </p:pic>
      </p:grpSp>
      <p:sp>
        <p:nvSpPr>
          <p:cNvPr id="2" name="Título 1"/>
          <p:cNvSpPr>
            <a:spLocks noGrp="1"/>
          </p:cNvSpPr>
          <p:nvPr>
            <p:ph type="title"/>
          </p:nvPr>
        </p:nvSpPr>
        <p:spPr>
          <a:xfrm>
            <a:off x="0" y="1123838"/>
            <a:ext cx="2615184" cy="4601183"/>
          </a:xfrm>
        </p:spPr>
        <p:txBody>
          <a:bodyPr/>
          <a:lstStyle/>
          <a:p>
            <a:pPr algn="ctr"/>
            <a:r>
              <a:rPr lang="es-MX" dirty="0"/>
              <a:t>GENERAL EXPRESSIONS</a:t>
            </a:r>
          </a:p>
        </p:txBody>
      </p:sp>
      <p:sp>
        <p:nvSpPr>
          <p:cNvPr id="3" name="Marcador de contenido 2"/>
          <p:cNvSpPr>
            <a:spLocks noGrp="1"/>
          </p:cNvSpPr>
          <p:nvPr>
            <p:ph idx="1"/>
          </p:nvPr>
        </p:nvSpPr>
        <p:spPr>
          <a:xfrm>
            <a:off x="2615184" y="772886"/>
            <a:ext cx="6226887" cy="5312228"/>
          </a:xfrm>
        </p:spPr>
        <p:txBody>
          <a:bodyPr>
            <a:normAutofit lnSpcReduction="10000"/>
          </a:bodyPr>
          <a:lstStyle/>
          <a:p>
            <a:pPr marL="0" indent="0" algn="just">
              <a:buNone/>
            </a:pPr>
            <a:r>
              <a:rPr lang="en-US" b="1" dirty="0">
                <a:solidFill>
                  <a:schemeClr val="tx1"/>
                </a:solidFill>
              </a:rPr>
              <a:t>Shipbroker. </a:t>
            </a:r>
          </a:p>
          <a:p>
            <a:pPr marL="0" indent="0" algn="just">
              <a:buNone/>
            </a:pPr>
            <a:r>
              <a:rPr lang="en-US" dirty="0">
                <a:solidFill>
                  <a:schemeClr val="tx1"/>
                </a:solidFill>
              </a:rPr>
              <a:t>The shipbroker acts as intermediary between shippers and consignees of cargo on the one hand and the ship owners or . carriers by sea on the other. The principal functions of a shipbroker are:</a:t>
            </a:r>
          </a:p>
          <a:p>
            <a:pPr marL="457200" indent="-457200" algn="just">
              <a:buFont typeface="+mj-lt"/>
              <a:buAutoNum type="arabicPeriod"/>
            </a:pPr>
            <a:r>
              <a:rPr lang="en-US" dirty="0">
                <a:solidFill>
                  <a:schemeClr val="tx1"/>
                </a:solidFill>
              </a:rPr>
              <a:t>Handling of ships in port (loading, discharge, bunkering, </a:t>
            </a:r>
            <a:r>
              <a:rPr lang="en-US" dirty="0" err="1">
                <a:solidFill>
                  <a:schemeClr val="tx1"/>
                </a:solidFill>
              </a:rPr>
              <a:t>etc</a:t>
            </a:r>
            <a:r>
              <a:rPr lang="en-US" dirty="0">
                <a:solidFill>
                  <a:schemeClr val="tx1"/>
                </a:solidFill>
              </a:rPr>
              <a:t>), receiving and redelivering cargo collection of freight and passenger fares, solicitation of cargo, settlement of claims, storing and provisioning of vessels, etc.</a:t>
            </a:r>
          </a:p>
          <a:p>
            <a:pPr marL="457200" indent="-457200" algn="just">
              <a:buFont typeface="+mj-lt"/>
              <a:buAutoNum type="arabicPeriod"/>
            </a:pPr>
            <a:r>
              <a:rPr lang="en-US" dirty="0">
                <a:solidFill>
                  <a:schemeClr val="tx1"/>
                </a:solidFill>
              </a:rPr>
              <a:t>Acting as forwarding agents or customs brokers (clearance of goods and ships, payment of customs duties, attending to customs formalities, etc.).</a:t>
            </a:r>
          </a:p>
          <a:p>
            <a:pPr marL="457200" indent="-457200" algn="just">
              <a:buFont typeface="+mj-lt"/>
              <a:buAutoNum type="arabicPeriod"/>
            </a:pPr>
            <a:r>
              <a:rPr lang="en-US" dirty="0">
                <a:solidFill>
                  <a:schemeClr val="tx1"/>
                </a:solidFill>
              </a:rPr>
              <a:t>Make arrangements for berthing, loading or discharge of a vessel.</a:t>
            </a:r>
          </a:p>
          <a:p>
            <a:pPr marL="457200" indent="-457200" algn="just">
              <a:buFont typeface="+mj-lt"/>
              <a:buAutoNum type="arabicPeriod"/>
            </a:pPr>
            <a:r>
              <a:rPr lang="en-US" dirty="0">
                <a:solidFill>
                  <a:schemeClr val="tx1"/>
                </a:solidFill>
              </a:rPr>
              <a:t>Fixing of charters for cargo liners and tramp vessels (chartering brokers).</a:t>
            </a:r>
          </a:p>
          <a:p>
            <a:pPr marL="457200" indent="-457200" algn="just">
              <a:buFont typeface="+mj-lt"/>
              <a:buAutoNum type="arabicPeriod"/>
            </a:pPr>
            <a:r>
              <a:rPr lang="en-US" dirty="0">
                <a:solidFill>
                  <a:schemeClr val="tx1"/>
                </a:solidFill>
              </a:rPr>
              <a:t>Acting as chartering agents for large trading concerns</a:t>
            </a:r>
            <a:endParaRPr lang="es-MX" sz="2100" dirty="0">
              <a:solidFill>
                <a:schemeClr val="tx1"/>
              </a:solidFill>
            </a:endParaRPr>
          </a:p>
        </p:txBody>
      </p:sp>
      <p:pic>
        <p:nvPicPr>
          <p:cNvPr id="7" name="Imagen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4648" y="83497"/>
            <a:ext cx="1695679" cy="1695679"/>
          </a:xfrm>
          <a:prstGeom prst="rect">
            <a:avLst/>
          </a:prstGeom>
          <a:ln>
            <a:noFill/>
          </a:ln>
          <a:effectLst>
            <a:outerShdw blurRad="292100" dist="139700" dir="2700000" algn="tl" rotWithShape="0">
              <a:srgbClr val="333333">
                <a:alpha val="65000"/>
              </a:srgbClr>
            </a:outerShdw>
          </a:effectLst>
        </p:spPr>
      </p:pic>
      <p:pic>
        <p:nvPicPr>
          <p:cNvPr id="8" name="Imagen 7">
            <a:hlinkClick r:id="rId5" action="ppaction://hlinksldjump"/>
            <a:extLst>
              <a:ext uri="{FF2B5EF4-FFF2-40B4-BE49-F238E27FC236}">
                <a16:creationId xmlns:a16="http://schemas.microsoft.com/office/drawing/2014/main" id="{E1C5F91E-90D3-4F14-9091-7CAAE577641A}"/>
              </a:ext>
            </a:extLst>
          </p:cNvPr>
          <p:cNvPicPr>
            <a:picLocks noChangeAspect="1"/>
          </p:cNvPicPr>
          <p:nvPr/>
        </p:nvPicPr>
        <p:blipFill>
          <a:blip r:embed="rId6"/>
          <a:stretch>
            <a:fillRect/>
          </a:stretch>
        </p:blipFill>
        <p:spPr>
          <a:xfrm>
            <a:off x="986052" y="6132813"/>
            <a:ext cx="554784" cy="554784"/>
          </a:xfrm>
          <a:prstGeom prst="rect">
            <a:avLst/>
          </a:prstGeom>
        </p:spPr>
      </p:pic>
    </p:spTree>
    <p:extLst>
      <p:ext uri="{BB962C8B-B14F-4D97-AF65-F5344CB8AC3E}">
        <p14:creationId xmlns:p14="http://schemas.microsoft.com/office/powerpoint/2010/main" val="62245193"/>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upo 3"/>
          <p:cNvGrpSpPr/>
          <p:nvPr/>
        </p:nvGrpSpPr>
        <p:grpSpPr>
          <a:xfrm>
            <a:off x="4153524" y="1265698"/>
            <a:ext cx="4990476" cy="5592302"/>
            <a:chOff x="4153524" y="1265698"/>
            <a:chExt cx="4990476" cy="5592302"/>
          </a:xfrm>
        </p:grpSpPr>
        <p:pic>
          <p:nvPicPr>
            <p:cNvPr id="5" name="Imagen 4"/>
            <p:cNvPicPr>
              <a:picLocks noChangeAspect="1"/>
            </p:cNvPicPr>
            <p:nvPr/>
          </p:nvPicPr>
          <p:blipFill>
            <a:blip r:embed="rId2">
              <a:lum bright="70000" contrast="-70000"/>
              <a:extLst>
                <a:ext uri="{28A0092B-C50C-407E-A947-70E740481C1C}">
                  <a14:useLocalDpi xmlns:a14="http://schemas.microsoft.com/office/drawing/2010/main" val="0"/>
                </a:ext>
              </a:extLst>
            </a:blip>
            <a:stretch>
              <a:fillRect/>
            </a:stretch>
          </p:blipFill>
          <p:spPr>
            <a:xfrm>
              <a:off x="4153524" y="1265698"/>
              <a:ext cx="4990476" cy="4317460"/>
            </a:xfrm>
            <a:prstGeom prst="rect">
              <a:avLst/>
            </a:prstGeom>
          </p:spPr>
        </p:pic>
        <p:pic>
          <p:nvPicPr>
            <p:cNvPr id="6" name="Imagen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04370" y="5962410"/>
              <a:ext cx="2437701" cy="895590"/>
            </a:xfrm>
            <a:prstGeom prst="rect">
              <a:avLst/>
            </a:prstGeom>
          </p:spPr>
        </p:pic>
      </p:grpSp>
      <p:sp>
        <p:nvSpPr>
          <p:cNvPr id="2" name="Título 1"/>
          <p:cNvSpPr>
            <a:spLocks noGrp="1"/>
          </p:cNvSpPr>
          <p:nvPr>
            <p:ph type="title"/>
          </p:nvPr>
        </p:nvSpPr>
        <p:spPr>
          <a:xfrm>
            <a:off x="0" y="1123838"/>
            <a:ext cx="2615184" cy="4601183"/>
          </a:xfrm>
        </p:spPr>
        <p:txBody>
          <a:bodyPr/>
          <a:lstStyle/>
          <a:p>
            <a:pPr algn="ctr"/>
            <a:r>
              <a:rPr lang="es-MX" dirty="0"/>
              <a:t>GENERAL EXPRESSIONS</a:t>
            </a:r>
          </a:p>
        </p:txBody>
      </p:sp>
      <p:sp>
        <p:nvSpPr>
          <p:cNvPr id="3" name="Marcador de contenido 2"/>
          <p:cNvSpPr>
            <a:spLocks noGrp="1"/>
          </p:cNvSpPr>
          <p:nvPr>
            <p:ph idx="1"/>
          </p:nvPr>
        </p:nvSpPr>
        <p:spPr>
          <a:xfrm>
            <a:off x="2615184" y="772886"/>
            <a:ext cx="6226887" cy="5312228"/>
          </a:xfrm>
        </p:spPr>
        <p:txBody>
          <a:bodyPr>
            <a:normAutofit/>
          </a:bodyPr>
          <a:lstStyle/>
          <a:p>
            <a:pPr marL="0" indent="0" algn="just">
              <a:buNone/>
            </a:pPr>
            <a:r>
              <a:rPr lang="en-US" sz="2100" b="1" dirty="0">
                <a:solidFill>
                  <a:schemeClr val="tx1"/>
                </a:solidFill>
              </a:rPr>
              <a:t>Ship owners. </a:t>
            </a:r>
          </a:p>
          <a:p>
            <a:pPr marL="0" indent="0" algn="just">
              <a:buNone/>
            </a:pPr>
            <a:r>
              <a:rPr lang="en-US" sz="2100" dirty="0">
                <a:solidFill>
                  <a:schemeClr val="tx1"/>
                </a:solidFill>
              </a:rPr>
              <a:t>The owners of a vessel are the persons or companies officially registered as owners of the ship. The certificate, or registry, issued by the registrar, contains the leading particulars which has been entered in the register book, viz.</a:t>
            </a:r>
          </a:p>
          <a:p>
            <a:pPr marL="457200" indent="-457200" algn="just">
              <a:buFont typeface="+mj-lt"/>
              <a:buAutoNum type="alphaUcPeriod"/>
            </a:pPr>
            <a:r>
              <a:rPr lang="en-US" sz="2100" dirty="0">
                <a:solidFill>
                  <a:schemeClr val="tx1"/>
                </a:solidFill>
              </a:rPr>
              <a:t>The name of the ship and home port, i.e. the port of registry.</a:t>
            </a:r>
          </a:p>
          <a:p>
            <a:pPr marL="457200" indent="-457200" algn="just">
              <a:buFont typeface="+mj-lt"/>
              <a:buAutoNum type="alphaUcPeriod"/>
            </a:pPr>
            <a:r>
              <a:rPr lang="en-US" sz="2100" dirty="0">
                <a:solidFill>
                  <a:schemeClr val="tx1"/>
                </a:solidFill>
              </a:rPr>
              <a:t>The details contained in the surveyors certificate.</a:t>
            </a:r>
          </a:p>
          <a:p>
            <a:pPr marL="457200" indent="-457200" algn="just">
              <a:buFont typeface="+mj-lt"/>
              <a:buAutoNum type="alphaUcPeriod"/>
            </a:pPr>
            <a:r>
              <a:rPr lang="en-US" sz="2100" dirty="0">
                <a:solidFill>
                  <a:schemeClr val="tx1"/>
                </a:solidFill>
              </a:rPr>
              <a:t>The particulars respecting her origin stated in the declaration of ownership.</a:t>
            </a:r>
          </a:p>
          <a:p>
            <a:pPr marL="457200" indent="-457200" algn="just">
              <a:buFont typeface="+mj-lt"/>
              <a:buAutoNum type="alphaUcPeriod"/>
            </a:pPr>
            <a:r>
              <a:rPr lang="en-US" sz="2100" dirty="0">
                <a:solidFill>
                  <a:schemeClr val="tx1"/>
                </a:solidFill>
              </a:rPr>
              <a:t>The name and description of her registered owner; if more than one, the proportionate share of each.</a:t>
            </a:r>
            <a:endParaRPr lang="es-MX" sz="2100" dirty="0">
              <a:solidFill>
                <a:schemeClr val="tx1"/>
              </a:solidFill>
            </a:endParaRPr>
          </a:p>
        </p:txBody>
      </p:sp>
      <p:pic>
        <p:nvPicPr>
          <p:cNvPr id="7" name="Imagen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4648" y="83497"/>
            <a:ext cx="1695679" cy="1695679"/>
          </a:xfrm>
          <a:prstGeom prst="rect">
            <a:avLst/>
          </a:prstGeom>
          <a:ln>
            <a:noFill/>
          </a:ln>
          <a:effectLst>
            <a:outerShdw blurRad="292100" dist="139700" dir="2700000" algn="tl" rotWithShape="0">
              <a:srgbClr val="333333">
                <a:alpha val="65000"/>
              </a:srgbClr>
            </a:outerShdw>
          </a:effectLst>
        </p:spPr>
      </p:pic>
      <p:pic>
        <p:nvPicPr>
          <p:cNvPr id="8" name="Imagen 7">
            <a:hlinkClick r:id="rId5" action="ppaction://hlinksldjump"/>
            <a:extLst>
              <a:ext uri="{FF2B5EF4-FFF2-40B4-BE49-F238E27FC236}">
                <a16:creationId xmlns:a16="http://schemas.microsoft.com/office/drawing/2014/main" id="{2149E5B3-F3AC-4F46-A3AE-3E0C9996FE48}"/>
              </a:ext>
            </a:extLst>
          </p:cNvPr>
          <p:cNvPicPr>
            <a:picLocks noChangeAspect="1"/>
          </p:cNvPicPr>
          <p:nvPr/>
        </p:nvPicPr>
        <p:blipFill>
          <a:blip r:embed="rId6"/>
          <a:stretch>
            <a:fillRect/>
          </a:stretch>
        </p:blipFill>
        <p:spPr>
          <a:xfrm>
            <a:off x="986052" y="6132813"/>
            <a:ext cx="554784" cy="554784"/>
          </a:xfrm>
          <a:prstGeom prst="rect">
            <a:avLst/>
          </a:prstGeom>
        </p:spPr>
      </p:pic>
    </p:spTree>
    <p:extLst>
      <p:ext uri="{BB962C8B-B14F-4D97-AF65-F5344CB8AC3E}">
        <p14:creationId xmlns:p14="http://schemas.microsoft.com/office/powerpoint/2010/main" val="4192216708"/>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upo 3"/>
          <p:cNvGrpSpPr/>
          <p:nvPr/>
        </p:nvGrpSpPr>
        <p:grpSpPr>
          <a:xfrm>
            <a:off x="4153524" y="1265698"/>
            <a:ext cx="4990476" cy="5592302"/>
            <a:chOff x="4153524" y="1265698"/>
            <a:chExt cx="4990476" cy="5592302"/>
          </a:xfrm>
        </p:grpSpPr>
        <p:pic>
          <p:nvPicPr>
            <p:cNvPr id="5" name="Imagen 4"/>
            <p:cNvPicPr>
              <a:picLocks noChangeAspect="1"/>
            </p:cNvPicPr>
            <p:nvPr/>
          </p:nvPicPr>
          <p:blipFill>
            <a:blip r:embed="rId2">
              <a:lum bright="70000" contrast="-70000"/>
              <a:extLst>
                <a:ext uri="{28A0092B-C50C-407E-A947-70E740481C1C}">
                  <a14:useLocalDpi xmlns:a14="http://schemas.microsoft.com/office/drawing/2010/main" val="0"/>
                </a:ext>
              </a:extLst>
            </a:blip>
            <a:stretch>
              <a:fillRect/>
            </a:stretch>
          </p:blipFill>
          <p:spPr>
            <a:xfrm>
              <a:off x="4153524" y="1265698"/>
              <a:ext cx="4990476" cy="4317460"/>
            </a:xfrm>
            <a:prstGeom prst="rect">
              <a:avLst/>
            </a:prstGeom>
          </p:spPr>
        </p:pic>
        <p:pic>
          <p:nvPicPr>
            <p:cNvPr id="6" name="Imagen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04370" y="5962410"/>
              <a:ext cx="2437701" cy="895590"/>
            </a:xfrm>
            <a:prstGeom prst="rect">
              <a:avLst/>
            </a:prstGeom>
          </p:spPr>
        </p:pic>
      </p:grpSp>
      <p:sp>
        <p:nvSpPr>
          <p:cNvPr id="2" name="Título 1"/>
          <p:cNvSpPr>
            <a:spLocks noGrp="1"/>
          </p:cNvSpPr>
          <p:nvPr>
            <p:ph type="title"/>
          </p:nvPr>
        </p:nvSpPr>
        <p:spPr>
          <a:xfrm>
            <a:off x="0" y="1123838"/>
            <a:ext cx="2615184" cy="4601183"/>
          </a:xfrm>
        </p:spPr>
        <p:txBody>
          <a:bodyPr/>
          <a:lstStyle/>
          <a:p>
            <a:pPr algn="ctr"/>
            <a:r>
              <a:rPr lang="es-MX" dirty="0"/>
              <a:t>GENERAL EXPRESSIONS</a:t>
            </a:r>
          </a:p>
        </p:txBody>
      </p:sp>
      <p:sp>
        <p:nvSpPr>
          <p:cNvPr id="3" name="Marcador de contenido 2"/>
          <p:cNvSpPr>
            <a:spLocks noGrp="1"/>
          </p:cNvSpPr>
          <p:nvPr>
            <p:ph idx="1"/>
          </p:nvPr>
        </p:nvSpPr>
        <p:spPr>
          <a:xfrm>
            <a:off x="2615184" y="772886"/>
            <a:ext cx="6226887" cy="5312228"/>
          </a:xfrm>
        </p:spPr>
        <p:txBody>
          <a:bodyPr>
            <a:normAutofit/>
          </a:bodyPr>
          <a:lstStyle/>
          <a:p>
            <a:pPr marL="0" indent="0" algn="just">
              <a:buNone/>
            </a:pPr>
            <a:r>
              <a:rPr lang="en-US" sz="2100" b="1" dirty="0">
                <a:solidFill>
                  <a:schemeClr val="tx1"/>
                </a:solidFill>
              </a:rPr>
              <a:t>Ship owners. </a:t>
            </a:r>
          </a:p>
          <a:p>
            <a:pPr marL="0" indent="0" algn="just">
              <a:buNone/>
            </a:pPr>
            <a:r>
              <a:rPr lang="en-US" sz="2100" dirty="0">
                <a:solidFill>
                  <a:schemeClr val="tx1"/>
                </a:solidFill>
              </a:rPr>
              <a:t>The owners of a vessel are the persons or companies officially registered as owners of the ship. The certificate, or registry, issued by the registrar, contains the leading particulars which has been entered in the register book, viz.</a:t>
            </a:r>
          </a:p>
          <a:p>
            <a:pPr marL="457200" indent="-457200" algn="just">
              <a:buFont typeface="+mj-lt"/>
              <a:buAutoNum type="alphaUcPeriod"/>
            </a:pPr>
            <a:r>
              <a:rPr lang="en-US" sz="2100" dirty="0">
                <a:solidFill>
                  <a:schemeClr val="tx1"/>
                </a:solidFill>
              </a:rPr>
              <a:t>The name of the ship and home port, i.e. the port of registry.</a:t>
            </a:r>
          </a:p>
          <a:p>
            <a:pPr marL="457200" indent="-457200" algn="just">
              <a:buFont typeface="+mj-lt"/>
              <a:buAutoNum type="alphaUcPeriod"/>
            </a:pPr>
            <a:r>
              <a:rPr lang="en-US" sz="2100" dirty="0">
                <a:solidFill>
                  <a:schemeClr val="tx1"/>
                </a:solidFill>
              </a:rPr>
              <a:t>The details contained in the surveyors certificate.</a:t>
            </a:r>
          </a:p>
          <a:p>
            <a:pPr marL="457200" indent="-457200" algn="just">
              <a:buFont typeface="+mj-lt"/>
              <a:buAutoNum type="alphaUcPeriod"/>
            </a:pPr>
            <a:r>
              <a:rPr lang="en-US" sz="2100" dirty="0">
                <a:solidFill>
                  <a:schemeClr val="tx1"/>
                </a:solidFill>
              </a:rPr>
              <a:t>The particulars respecting her origin stated in the declaration of ownership.</a:t>
            </a:r>
          </a:p>
          <a:p>
            <a:pPr marL="457200" indent="-457200" algn="just">
              <a:buFont typeface="+mj-lt"/>
              <a:buAutoNum type="alphaUcPeriod"/>
            </a:pPr>
            <a:r>
              <a:rPr lang="en-US" sz="2100" dirty="0">
                <a:solidFill>
                  <a:schemeClr val="tx1"/>
                </a:solidFill>
              </a:rPr>
              <a:t>The name and description of her registered owner; if more than one, the proportionate share of each.</a:t>
            </a:r>
            <a:endParaRPr lang="es-MX" sz="2100" dirty="0">
              <a:solidFill>
                <a:schemeClr val="tx1"/>
              </a:solidFill>
            </a:endParaRPr>
          </a:p>
        </p:txBody>
      </p:sp>
      <p:pic>
        <p:nvPicPr>
          <p:cNvPr id="7" name="Imagen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4648" y="83497"/>
            <a:ext cx="1695679" cy="1695679"/>
          </a:xfrm>
          <a:prstGeom prst="rect">
            <a:avLst/>
          </a:prstGeom>
          <a:ln>
            <a:noFill/>
          </a:ln>
          <a:effectLst>
            <a:outerShdw blurRad="292100" dist="139700" dir="2700000" algn="tl" rotWithShape="0">
              <a:srgbClr val="333333">
                <a:alpha val="65000"/>
              </a:srgbClr>
            </a:outerShdw>
          </a:effectLst>
        </p:spPr>
      </p:pic>
      <p:pic>
        <p:nvPicPr>
          <p:cNvPr id="8" name="Imagen 7">
            <a:hlinkClick r:id="rId5" action="ppaction://hlinksldjump"/>
            <a:extLst>
              <a:ext uri="{FF2B5EF4-FFF2-40B4-BE49-F238E27FC236}">
                <a16:creationId xmlns:a16="http://schemas.microsoft.com/office/drawing/2014/main" id="{A52C76F3-B593-4DF9-8E1E-ADE8A21CB835}"/>
              </a:ext>
            </a:extLst>
          </p:cNvPr>
          <p:cNvPicPr>
            <a:picLocks noChangeAspect="1"/>
          </p:cNvPicPr>
          <p:nvPr/>
        </p:nvPicPr>
        <p:blipFill>
          <a:blip r:embed="rId6"/>
          <a:stretch>
            <a:fillRect/>
          </a:stretch>
        </p:blipFill>
        <p:spPr>
          <a:xfrm>
            <a:off x="986052" y="6132813"/>
            <a:ext cx="554784" cy="554784"/>
          </a:xfrm>
          <a:prstGeom prst="rect">
            <a:avLst/>
          </a:prstGeom>
        </p:spPr>
      </p:pic>
    </p:spTree>
    <p:extLst>
      <p:ext uri="{BB962C8B-B14F-4D97-AF65-F5344CB8AC3E}">
        <p14:creationId xmlns:p14="http://schemas.microsoft.com/office/powerpoint/2010/main" val="3852389144"/>
      </p:ext>
    </p:ext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upo 3"/>
          <p:cNvGrpSpPr/>
          <p:nvPr/>
        </p:nvGrpSpPr>
        <p:grpSpPr>
          <a:xfrm>
            <a:off x="4153524" y="1265698"/>
            <a:ext cx="4990476" cy="5592302"/>
            <a:chOff x="4153524" y="1265698"/>
            <a:chExt cx="4990476" cy="5592302"/>
          </a:xfrm>
        </p:grpSpPr>
        <p:pic>
          <p:nvPicPr>
            <p:cNvPr id="5" name="Imagen 4"/>
            <p:cNvPicPr>
              <a:picLocks noChangeAspect="1"/>
            </p:cNvPicPr>
            <p:nvPr/>
          </p:nvPicPr>
          <p:blipFill>
            <a:blip r:embed="rId2">
              <a:lum bright="70000" contrast="-70000"/>
              <a:extLst>
                <a:ext uri="{28A0092B-C50C-407E-A947-70E740481C1C}">
                  <a14:useLocalDpi xmlns:a14="http://schemas.microsoft.com/office/drawing/2010/main" val="0"/>
                </a:ext>
              </a:extLst>
            </a:blip>
            <a:stretch>
              <a:fillRect/>
            </a:stretch>
          </p:blipFill>
          <p:spPr>
            <a:xfrm>
              <a:off x="4153524" y="1265698"/>
              <a:ext cx="4990476" cy="4317460"/>
            </a:xfrm>
            <a:prstGeom prst="rect">
              <a:avLst/>
            </a:prstGeom>
          </p:spPr>
        </p:pic>
        <p:pic>
          <p:nvPicPr>
            <p:cNvPr id="6" name="Imagen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04370" y="5962410"/>
              <a:ext cx="2437701" cy="895590"/>
            </a:xfrm>
            <a:prstGeom prst="rect">
              <a:avLst/>
            </a:prstGeom>
          </p:spPr>
        </p:pic>
      </p:grpSp>
      <p:sp>
        <p:nvSpPr>
          <p:cNvPr id="2" name="Título 1"/>
          <p:cNvSpPr>
            <a:spLocks noGrp="1"/>
          </p:cNvSpPr>
          <p:nvPr>
            <p:ph type="title"/>
          </p:nvPr>
        </p:nvSpPr>
        <p:spPr>
          <a:xfrm>
            <a:off x="0" y="1123838"/>
            <a:ext cx="2615184" cy="4601183"/>
          </a:xfrm>
        </p:spPr>
        <p:txBody>
          <a:bodyPr/>
          <a:lstStyle/>
          <a:p>
            <a:pPr algn="ctr"/>
            <a:r>
              <a:rPr lang="es-MX" dirty="0"/>
              <a:t>GENERAL EXPRESSIONS</a:t>
            </a:r>
          </a:p>
        </p:txBody>
      </p:sp>
      <p:sp>
        <p:nvSpPr>
          <p:cNvPr id="3" name="Marcador de contenido 2"/>
          <p:cNvSpPr>
            <a:spLocks noGrp="1"/>
          </p:cNvSpPr>
          <p:nvPr>
            <p:ph idx="1"/>
          </p:nvPr>
        </p:nvSpPr>
        <p:spPr>
          <a:xfrm>
            <a:off x="2615184" y="772886"/>
            <a:ext cx="6226887" cy="5312228"/>
          </a:xfrm>
        </p:spPr>
        <p:txBody>
          <a:bodyPr>
            <a:noAutofit/>
          </a:bodyPr>
          <a:lstStyle/>
          <a:p>
            <a:pPr marL="0" indent="0" algn="just">
              <a:buNone/>
            </a:pPr>
            <a:r>
              <a:rPr lang="en-US" sz="2100" b="1" dirty="0">
                <a:solidFill>
                  <a:schemeClr val="tx1"/>
                </a:solidFill>
              </a:rPr>
              <a:t>ship's protest</a:t>
            </a:r>
          </a:p>
          <a:p>
            <a:pPr marL="0" indent="0" algn="just">
              <a:buNone/>
            </a:pPr>
            <a:r>
              <a:rPr lang="en-US" sz="2100" dirty="0">
                <a:solidFill>
                  <a:schemeClr val="tx1"/>
                </a:solidFill>
              </a:rPr>
              <a:t>In case of damage to a vessel of her cargo or when the vessel has encountered exceptionally heavy weather during the voyage, which may have caused damage to the vessel or the cargo, the Master will register a protest before the competent authorities. e.g. notary public. or consul. Such a protest may be extended or completed within a certain limit of time after arrival. </a:t>
            </a:r>
          </a:p>
          <a:p>
            <a:pPr marL="0" indent="0" algn="just">
              <a:buNone/>
            </a:pPr>
            <a:r>
              <a:rPr lang="en-US" sz="2100" b="1" dirty="0">
                <a:solidFill>
                  <a:schemeClr val="tx1"/>
                </a:solidFill>
              </a:rPr>
              <a:t>Signed under protest.</a:t>
            </a:r>
          </a:p>
          <a:p>
            <a:pPr marL="0" indent="0" algn="just">
              <a:buNone/>
            </a:pPr>
            <a:r>
              <a:rPr lang="en-US" sz="2100" dirty="0">
                <a:solidFill>
                  <a:schemeClr val="tx1"/>
                </a:solidFill>
              </a:rPr>
              <a:t>If charterers object to the insertion of a certain clause in the </a:t>
            </a:r>
            <a:r>
              <a:rPr lang="en-US" sz="2100" dirty="0" err="1">
                <a:solidFill>
                  <a:schemeClr val="tx1"/>
                </a:solidFill>
              </a:rPr>
              <a:t>Bs</a:t>
            </a:r>
            <a:r>
              <a:rPr lang="en-US" sz="2100" dirty="0">
                <a:solidFill>
                  <a:schemeClr val="tx1"/>
                </a:solidFill>
              </a:rPr>
              <a:t>/L, the master may sign the </a:t>
            </a:r>
            <a:r>
              <a:rPr lang="en-US" sz="2100" dirty="0" err="1">
                <a:solidFill>
                  <a:schemeClr val="tx1"/>
                </a:solidFill>
              </a:rPr>
              <a:t>Bs</a:t>
            </a:r>
            <a:r>
              <a:rPr lang="en-US" sz="2100" dirty="0">
                <a:solidFill>
                  <a:schemeClr val="tx1"/>
                </a:solidFill>
              </a:rPr>
              <a:t>/L under protest. The words “signed under protest” affect the masters signature, so that it cannot be produced as evidence. Should there be any serious doubt as to the correctness of the quantity or weight inserted in the </a:t>
            </a:r>
            <a:r>
              <a:rPr lang="en-US" sz="2100" dirty="0" err="1">
                <a:solidFill>
                  <a:schemeClr val="tx1"/>
                </a:solidFill>
              </a:rPr>
              <a:t>Bs</a:t>
            </a:r>
            <a:r>
              <a:rPr lang="en-US" sz="2100" dirty="0">
                <a:solidFill>
                  <a:schemeClr val="tx1"/>
                </a:solidFill>
              </a:rPr>
              <a:t>/L, it is necessary to include the qualification “signed under protest” in the </a:t>
            </a:r>
            <a:r>
              <a:rPr lang="en-US" sz="2100" dirty="0" err="1">
                <a:solidFill>
                  <a:schemeClr val="tx1"/>
                </a:solidFill>
              </a:rPr>
              <a:t>Bs</a:t>
            </a:r>
            <a:r>
              <a:rPr lang="en-US" sz="2100" dirty="0">
                <a:solidFill>
                  <a:schemeClr val="tx1"/>
                </a:solidFill>
              </a:rPr>
              <a:t>/L or to have an official protest drawn up.</a:t>
            </a:r>
            <a:endParaRPr lang="es-MX" sz="2100" dirty="0">
              <a:solidFill>
                <a:schemeClr val="tx1"/>
              </a:solidFill>
            </a:endParaRPr>
          </a:p>
        </p:txBody>
      </p:sp>
      <p:pic>
        <p:nvPicPr>
          <p:cNvPr id="7" name="Imagen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4648" y="83497"/>
            <a:ext cx="1695679" cy="1695679"/>
          </a:xfrm>
          <a:prstGeom prst="rect">
            <a:avLst/>
          </a:prstGeom>
          <a:ln>
            <a:noFill/>
          </a:ln>
          <a:effectLst>
            <a:outerShdw blurRad="292100" dist="139700" dir="2700000" algn="tl" rotWithShape="0">
              <a:srgbClr val="333333">
                <a:alpha val="65000"/>
              </a:srgbClr>
            </a:outerShdw>
          </a:effectLst>
        </p:spPr>
      </p:pic>
      <p:pic>
        <p:nvPicPr>
          <p:cNvPr id="8" name="Imagen 7">
            <a:hlinkClick r:id="rId5" action="ppaction://hlinksldjump"/>
            <a:extLst>
              <a:ext uri="{FF2B5EF4-FFF2-40B4-BE49-F238E27FC236}">
                <a16:creationId xmlns:a16="http://schemas.microsoft.com/office/drawing/2014/main" id="{A0EFF830-3856-4D90-9B87-FE724725E9A8}"/>
              </a:ext>
            </a:extLst>
          </p:cNvPr>
          <p:cNvPicPr>
            <a:picLocks noChangeAspect="1"/>
          </p:cNvPicPr>
          <p:nvPr/>
        </p:nvPicPr>
        <p:blipFill>
          <a:blip r:embed="rId6"/>
          <a:stretch>
            <a:fillRect/>
          </a:stretch>
        </p:blipFill>
        <p:spPr>
          <a:xfrm>
            <a:off x="986052" y="6132813"/>
            <a:ext cx="554784" cy="554784"/>
          </a:xfrm>
          <a:prstGeom prst="rect">
            <a:avLst/>
          </a:prstGeom>
        </p:spPr>
      </p:pic>
    </p:spTree>
    <p:extLst>
      <p:ext uri="{BB962C8B-B14F-4D97-AF65-F5344CB8AC3E}">
        <p14:creationId xmlns:p14="http://schemas.microsoft.com/office/powerpoint/2010/main" val="1025919188"/>
      </p:ext>
    </p:extLst>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upo 3"/>
          <p:cNvGrpSpPr/>
          <p:nvPr/>
        </p:nvGrpSpPr>
        <p:grpSpPr>
          <a:xfrm>
            <a:off x="4153524" y="1265698"/>
            <a:ext cx="4990476" cy="5592302"/>
            <a:chOff x="4153524" y="1265698"/>
            <a:chExt cx="4990476" cy="5592302"/>
          </a:xfrm>
        </p:grpSpPr>
        <p:pic>
          <p:nvPicPr>
            <p:cNvPr id="5" name="Imagen 4"/>
            <p:cNvPicPr>
              <a:picLocks noChangeAspect="1"/>
            </p:cNvPicPr>
            <p:nvPr/>
          </p:nvPicPr>
          <p:blipFill>
            <a:blip r:embed="rId2">
              <a:lum bright="70000" contrast="-70000"/>
              <a:extLst>
                <a:ext uri="{28A0092B-C50C-407E-A947-70E740481C1C}">
                  <a14:useLocalDpi xmlns:a14="http://schemas.microsoft.com/office/drawing/2010/main" val="0"/>
                </a:ext>
              </a:extLst>
            </a:blip>
            <a:stretch>
              <a:fillRect/>
            </a:stretch>
          </p:blipFill>
          <p:spPr>
            <a:xfrm>
              <a:off x="4153524" y="1265698"/>
              <a:ext cx="4990476" cy="4317460"/>
            </a:xfrm>
            <a:prstGeom prst="rect">
              <a:avLst/>
            </a:prstGeom>
          </p:spPr>
        </p:pic>
        <p:pic>
          <p:nvPicPr>
            <p:cNvPr id="6" name="Imagen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04370" y="5962410"/>
              <a:ext cx="2437701" cy="895590"/>
            </a:xfrm>
            <a:prstGeom prst="rect">
              <a:avLst/>
            </a:prstGeom>
          </p:spPr>
        </p:pic>
      </p:grpSp>
      <p:sp>
        <p:nvSpPr>
          <p:cNvPr id="2" name="Título 1"/>
          <p:cNvSpPr>
            <a:spLocks noGrp="1"/>
          </p:cNvSpPr>
          <p:nvPr>
            <p:ph type="title"/>
          </p:nvPr>
        </p:nvSpPr>
        <p:spPr>
          <a:xfrm>
            <a:off x="0" y="1123838"/>
            <a:ext cx="2609849" cy="4601183"/>
          </a:xfrm>
        </p:spPr>
        <p:txBody>
          <a:bodyPr/>
          <a:lstStyle/>
          <a:p>
            <a:pPr algn="ctr"/>
            <a:r>
              <a:rPr lang="es-MX" dirty="0"/>
              <a:t>GENERAL EXPRESSIONS</a:t>
            </a:r>
          </a:p>
        </p:txBody>
      </p:sp>
      <p:sp>
        <p:nvSpPr>
          <p:cNvPr id="3" name="Marcador de contenido 2"/>
          <p:cNvSpPr>
            <a:spLocks noGrp="1"/>
          </p:cNvSpPr>
          <p:nvPr>
            <p:ph idx="1"/>
          </p:nvPr>
        </p:nvSpPr>
        <p:spPr/>
        <p:txBody>
          <a:bodyPr>
            <a:normAutofit/>
          </a:bodyPr>
          <a:lstStyle/>
          <a:p>
            <a:pPr marL="0" indent="0" algn="just">
              <a:buNone/>
            </a:pPr>
            <a:r>
              <a:rPr lang="en-US" sz="2100" b="1" dirty="0">
                <a:solidFill>
                  <a:schemeClr val="tx1"/>
                </a:solidFill>
              </a:rPr>
              <a:t>Straddle ship. </a:t>
            </a:r>
          </a:p>
          <a:p>
            <a:pPr marL="0" indent="0" algn="just">
              <a:buNone/>
            </a:pPr>
            <a:r>
              <a:rPr lang="en-US" sz="2100" dirty="0">
                <a:solidFill>
                  <a:schemeClr val="tx1"/>
                </a:solidFill>
              </a:rPr>
              <a:t>This expression relates to a vessel offering shipping opportunity in 2 consecutive months. For a vessel arriving on June 30th and sailing on July 1st, June and July </a:t>
            </a:r>
            <a:r>
              <a:rPr lang="en-US" sz="2100" dirty="0" err="1">
                <a:solidFill>
                  <a:schemeClr val="tx1"/>
                </a:solidFill>
              </a:rPr>
              <a:t>Bs</a:t>
            </a:r>
            <a:r>
              <a:rPr lang="en-US" sz="2100" dirty="0">
                <a:solidFill>
                  <a:schemeClr val="tx1"/>
                </a:solidFill>
              </a:rPr>
              <a:t>/L can be issued for the cargo loaded in June or July respectively.</a:t>
            </a:r>
          </a:p>
          <a:p>
            <a:pPr marL="0" indent="0" algn="just">
              <a:buNone/>
            </a:pPr>
            <a:r>
              <a:rPr lang="en-US" sz="2100" b="1" dirty="0">
                <a:solidFill>
                  <a:schemeClr val="tx1"/>
                </a:solidFill>
              </a:rPr>
              <a:t>Tally.</a:t>
            </a:r>
          </a:p>
          <a:p>
            <a:pPr marL="0" indent="0" algn="just">
              <a:buNone/>
            </a:pPr>
            <a:r>
              <a:rPr lang="en-US" sz="2100" dirty="0">
                <a:solidFill>
                  <a:schemeClr val="tx1"/>
                </a:solidFill>
              </a:rPr>
              <a:t> Upon delivery of cargo, the number of packages is checked by tally clerks. If differences arise as to the number of packages. the receipt and </a:t>
            </a:r>
            <a:r>
              <a:rPr lang="en-US" sz="2100" dirty="0" err="1">
                <a:solidFill>
                  <a:schemeClr val="tx1"/>
                </a:solidFill>
              </a:rPr>
              <a:t>Bs</a:t>
            </a:r>
            <a:r>
              <a:rPr lang="en-US" sz="2100" dirty="0">
                <a:solidFill>
                  <a:schemeClr val="tx1"/>
                </a:solidFill>
              </a:rPr>
              <a:t>/L will be </a:t>
            </a:r>
            <a:r>
              <a:rPr lang="en-US" sz="2100" dirty="0" err="1">
                <a:solidFill>
                  <a:schemeClr val="tx1"/>
                </a:solidFill>
              </a:rPr>
              <a:t>claused</a:t>
            </a:r>
            <a:r>
              <a:rPr lang="en-US" sz="2100" dirty="0">
                <a:solidFill>
                  <a:schemeClr val="tx1"/>
                </a:solidFill>
              </a:rPr>
              <a:t>: “.... Package in dispute; if on board, to be delivered”.</a:t>
            </a:r>
            <a:endParaRPr lang="es-MX" sz="2100" dirty="0">
              <a:solidFill>
                <a:schemeClr val="tx1"/>
              </a:solidFill>
            </a:endParaRPr>
          </a:p>
        </p:txBody>
      </p:sp>
      <p:pic>
        <p:nvPicPr>
          <p:cNvPr id="7" name="Imagen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4648" y="83497"/>
            <a:ext cx="1695679" cy="1695679"/>
          </a:xfrm>
          <a:prstGeom prst="rect">
            <a:avLst/>
          </a:prstGeom>
          <a:ln>
            <a:noFill/>
          </a:ln>
          <a:effectLst>
            <a:outerShdw blurRad="292100" dist="139700" dir="2700000" algn="tl" rotWithShape="0">
              <a:srgbClr val="333333">
                <a:alpha val="65000"/>
              </a:srgbClr>
            </a:outerShdw>
          </a:effectLst>
        </p:spPr>
      </p:pic>
      <p:pic>
        <p:nvPicPr>
          <p:cNvPr id="8" name="Imagen 7">
            <a:hlinkClick r:id="rId5" action="ppaction://hlinksldjump"/>
            <a:extLst>
              <a:ext uri="{FF2B5EF4-FFF2-40B4-BE49-F238E27FC236}">
                <a16:creationId xmlns:a16="http://schemas.microsoft.com/office/drawing/2014/main" id="{8C2812D6-A641-4C8F-817D-42E0F9AF97D5}"/>
              </a:ext>
            </a:extLst>
          </p:cNvPr>
          <p:cNvPicPr>
            <a:picLocks noChangeAspect="1"/>
          </p:cNvPicPr>
          <p:nvPr/>
        </p:nvPicPr>
        <p:blipFill>
          <a:blip r:embed="rId6"/>
          <a:stretch>
            <a:fillRect/>
          </a:stretch>
        </p:blipFill>
        <p:spPr>
          <a:xfrm>
            <a:off x="986052" y="6132813"/>
            <a:ext cx="554784" cy="554784"/>
          </a:xfrm>
          <a:prstGeom prst="rect">
            <a:avLst/>
          </a:prstGeom>
        </p:spPr>
      </p:pic>
    </p:spTree>
    <p:extLst>
      <p:ext uri="{BB962C8B-B14F-4D97-AF65-F5344CB8AC3E}">
        <p14:creationId xmlns:p14="http://schemas.microsoft.com/office/powerpoint/2010/main" val="1751644137"/>
      </p:ext>
    </p:extLst>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upo 3"/>
          <p:cNvGrpSpPr/>
          <p:nvPr/>
        </p:nvGrpSpPr>
        <p:grpSpPr>
          <a:xfrm>
            <a:off x="4153524" y="1265698"/>
            <a:ext cx="4990476" cy="5592302"/>
            <a:chOff x="4153524" y="1265698"/>
            <a:chExt cx="4990476" cy="5592302"/>
          </a:xfrm>
        </p:grpSpPr>
        <p:pic>
          <p:nvPicPr>
            <p:cNvPr id="5" name="Imagen 4"/>
            <p:cNvPicPr>
              <a:picLocks noChangeAspect="1"/>
            </p:cNvPicPr>
            <p:nvPr/>
          </p:nvPicPr>
          <p:blipFill>
            <a:blip r:embed="rId2">
              <a:lum bright="70000" contrast="-70000"/>
              <a:extLst>
                <a:ext uri="{28A0092B-C50C-407E-A947-70E740481C1C}">
                  <a14:useLocalDpi xmlns:a14="http://schemas.microsoft.com/office/drawing/2010/main" val="0"/>
                </a:ext>
              </a:extLst>
            </a:blip>
            <a:stretch>
              <a:fillRect/>
            </a:stretch>
          </p:blipFill>
          <p:spPr>
            <a:xfrm>
              <a:off x="4153524" y="1265698"/>
              <a:ext cx="4990476" cy="4317460"/>
            </a:xfrm>
            <a:prstGeom prst="rect">
              <a:avLst/>
            </a:prstGeom>
          </p:spPr>
        </p:pic>
        <p:pic>
          <p:nvPicPr>
            <p:cNvPr id="6" name="Imagen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04370" y="5962410"/>
              <a:ext cx="2437701" cy="895590"/>
            </a:xfrm>
            <a:prstGeom prst="rect">
              <a:avLst/>
            </a:prstGeom>
          </p:spPr>
        </p:pic>
      </p:grpSp>
      <p:sp>
        <p:nvSpPr>
          <p:cNvPr id="2" name="Título 1"/>
          <p:cNvSpPr>
            <a:spLocks noGrp="1"/>
          </p:cNvSpPr>
          <p:nvPr>
            <p:ph type="title"/>
          </p:nvPr>
        </p:nvSpPr>
        <p:spPr>
          <a:xfrm>
            <a:off x="0" y="1123838"/>
            <a:ext cx="2609850" cy="4601183"/>
          </a:xfrm>
        </p:spPr>
        <p:txBody>
          <a:bodyPr/>
          <a:lstStyle/>
          <a:p>
            <a:pPr algn="ctr"/>
            <a:r>
              <a:rPr lang="es-MX" dirty="0"/>
              <a:t>GENERAL EXPRESSIONS</a:t>
            </a:r>
          </a:p>
        </p:txBody>
      </p:sp>
      <p:sp>
        <p:nvSpPr>
          <p:cNvPr id="3" name="Marcador de contenido 2"/>
          <p:cNvSpPr>
            <a:spLocks noGrp="1"/>
          </p:cNvSpPr>
          <p:nvPr>
            <p:ph idx="1"/>
          </p:nvPr>
        </p:nvSpPr>
        <p:spPr/>
        <p:txBody>
          <a:bodyPr>
            <a:normAutofit/>
          </a:bodyPr>
          <a:lstStyle/>
          <a:p>
            <a:pPr marL="0" indent="0" algn="just">
              <a:buNone/>
            </a:pPr>
            <a:r>
              <a:rPr lang="en-US" sz="2100" b="1" dirty="0">
                <a:solidFill>
                  <a:schemeClr val="tx1"/>
                </a:solidFill>
              </a:rPr>
              <a:t>Timber trade certificate. </a:t>
            </a:r>
          </a:p>
          <a:p>
            <a:pPr marL="0" indent="0" algn="just">
              <a:buNone/>
            </a:pPr>
            <a:r>
              <a:rPr lang="en-US" sz="2100" dirty="0">
                <a:solidFill>
                  <a:schemeClr val="tx1"/>
                </a:solidFill>
              </a:rPr>
              <a:t>Under the safety and Load Line conventions Act 1932 special timber load lines have been fired to be used only when a ship carrying a cargo of timber on deck complies with the Regulations and the Load Line Rules. </a:t>
            </a:r>
          </a:p>
          <a:p>
            <a:pPr marL="0" indent="0" algn="just">
              <a:buNone/>
            </a:pPr>
            <a:r>
              <a:rPr lang="en-US" sz="2100" dirty="0">
                <a:solidFill>
                  <a:schemeClr val="tx1"/>
                </a:solidFill>
              </a:rPr>
              <a:t>The timber deck cargo must be compactly stowed, lashed and secured. It must not interfere in any way with the navigation and necessary work of the ship or with tire provision of a safe margin of stability at all stages of the voyage, regard being given to additions of weight such as those due to absorption of water and to losses of weight, such as those due to consumption of fuel and stores.</a:t>
            </a:r>
            <a:endParaRPr lang="es-MX" sz="2100" dirty="0">
              <a:solidFill>
                <a:schemeClr val="tx1"/>
              </a:solidFill>
            </a:endParaRPr>
          </a:p>
        </p:txBody>
      </p:sp>
      <p:pic>
        <p:nvPicPr>
          <p:cNvPr id="7" name="Imagen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4648" y="83497"/>
            <a:ext cx="1695679" cy="1695679"/>
          </a:xfrm>
          <a:prstGeom prst="rect">
            <a:avLst/>
          </a:prstGeom>
          <a:ln>
            <a:noFill/>
          </a:ln>
          <a:effectLst>
            <a:outerShdw blurRad="292100" dist="139700" dir="2700000" algn="tl" rotWithShape="0">
              <a:srgbClr val="333333">
                <a:alpha val="65000"/>
              </a:srgbClr>
            </a:outerShdw>
          </a:effectLst>
        </p:spPr>
      </p:pic>
      <p:pic>
        <p:nvPicPr>
          <p:cNvPr id="8" name="Imagen 7">
            <a:hlinkClick r:id="rId5" action="ppaction://hlinksldjump"/>
            <a:extLst>
              <a:ext uri="{FF2B5EF4-FFF2-40B4-BE49-F238E27FC236}">
                <a16:creationId xmlns:a16="http://schemas.microsoft.com/office/drawing/2014/main" id="{3DAE946A-7AED-4070-AFBA-74F190788D0F}"/>
              </a:ext>
            </a:extLst>
          </p:cNvPr>
          <p:cNvPicPr>
            <a:picLocks noChangeAspect="1"/>
          </p:cNvPicPr>
          <p:nvPr/>
        </p:nvPicPr>
        <p:blipFill>
          <a:blip r:embed="rId6"/>
          <a:stretch>
            <a:fillRect/>
          </a:stretch>
        </p:blipFill>
        <p:spPr>
          <a:xfrm>
            <a:off x="986052" y="6132813"/>
            <a:ext cx="554784" cy="554784"/>
          </a:xfrm>
          <a:prstGeom prst="rect">
            <a:avLst/>
          </a:prstGeom>
        </p:spPr>
      </p:pic>
    </p:spTree>
    <p:extLst>
      <p:ext uri="{BB962C8B-B14F-4D97-AF65-F5344CB8AC3E}">
        <p14:creationId xmlns:p14="http://schemas.microsoft.com/office/powerpoint/2010/main" val="370244573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upo 3"/>
          <p:cNvGrpSpPr/>
          <p:nvPr/>
        </p:nvGrpSpPr>
        <p:grpSpPr>
          <a:xfrm>
            <a:off x="4153524" y="1265698"/>
            <a:ext cx="4990476" cy="5592302"/>
            <a:chOff x="4153524" y="1265698"/>
            <a:chExt cx="4990476" cy="5592302"/>
          </a:xfrm>
        </p:grpSpPr>
        <p:pic>
          <p:nvPicPr>
            <p:cNvPr id="5" name="Imagen 4"/>
            <p:cNvPicPr>
              <a:picLocks noChangeAspect="1"/>
            </p:cNvPicPr>
            <p:nvPr/>
          </p:nvPicPr>
          <p:blipFill>
            <a:blip r:embed="rId2">
              <a:lum bright="70000" contrast="-70000"/>
              <a:extLst>
                <a:ext uri="{28A0092B-C50C-407E-A947-70E740481C1C}">
                  <a14:useLocalDpi xmlns:a14="http://schemas.microsoft.com/office/drawing/2010/main" val="0"/>
                </a:ext>
              </a:extLst>
            </a:blip>
            <a:stretch>
              <a:fillRect/>
            </a:stretch>
          </p:blipFill>
          <p:spPr>
            <a:xfrm>
              <a:off x="4153524" y="1265698"/>
              <a:ext cx="4990476" cy="4317460"/>
            </a:xfrm>
            <a:prstGeom prst="rect">
              <a:avLst/>
            </a:prstGeom>
          </p:spPr>
        </p:pic>
        <p:pic>
          <p:nvPicPr>
            <p:cNvPr id="6" name="Imagen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04370" y="5962410"/>
              <a:ext cx="2437701" cy="895590"/>
            </a:xfrm>
            <a:prstGeom prst="rect">
              <a:avLst/>
            </a:prstGeom>
          </p:spPr>
        </p:pic>
      </p:grpSp>
      <p:sp>
        <p:nvSpPr>
          <p:cNvPr id="2" name="Título 1"/>
          <p:cNvSpPr>
            <a:spLocks noGrp="1"/>
          </p:cNvSpPr>
          <p:nvPr>
            <p:ph type="title"/>
          </p:nvPr>
        </p:nvSpPr>
        <p:spPr/>
        <p:txBody>
          <a:bodyPr/>
          <a:lstStyle/>
          <a:p>
            <a:pPr algn="ctr"/>
            <a:r>
              <a:rPr lang="es-MX" dirty="0"/>
              <a:t>MEASURE OF INDEMNITY</a:t>
            </a:r>
          </a:p>
        </p:txBody>
      </p:sp>
      <p:sp>
        <p:nvSpPr>
          <p:cNvPr id="3" name="Marcador de contenido 2"/>
          <p:cNvSpPr>
            <a:spLocks noGrp="1"/>
          </p:cNvSpPr>
          <p:nvPr>
            <p:ph idx="1"/>
          </p:nvPr>
        </p:nvSpPr>
        <p:spPr>
          <a:xfrm>
            <a:off x="2640169" y="864108"/>
            <a:ext cx="6104586" cy="5120640"/>
          </a:xfrm>
        </p:spPr>
        <p:txBody>
          <a:bodyPr>
            <a:normAutofit/>
          </a:bodyPr>
          <a:lstStyle/>
          <a:p>
            <a:pPr marL="0" indent="0" algn="just">
              <a:buNone/>
            </a:pPr>
            <a:r>
              <a:rPr lang="en-US" sz="2100" dirty="0">
                <a:solidFill>
                  <a:schemeClr val="tx1"/>
                </a:solidFill>
              </a:rPr>
              <a:t>The Marine Insurance act 1906 is reasonably specific on this subject, section 67 (1) and (2) are specific as to the measure of indemnity in valued and unvalued policies.</a:t>
            </a:r>
          </a:p>
          <a:p>
            <a:pPr marL="0" indent="0" algn="just">
              <a:buNone/>
            </a:pPr>
            <a:r>
              <a:rPr lang="en-US" sz="2100" dirty="0">
                <a:solidFill>
                  <a:schemeClr val="tx1"/>
                </a:solidFill>
              </a:rPr>
              <a:t>Pleasure craft hull policies may be either valued or unvalued policies and this may have a significant effect upon the adjustment of the claim and requires careful attention by the surveyor.</a:t>
            </a:r>
          </a:p>
          <a:p>
            <a:pPr marL="0" indent="0" algn="just">
              <a:buNone/>
            </a:pPr>
            <a:r>
              <a:rPr lang="en-US" sz="2100" dirty="0">
                <a:solidFill>
                  <a:schemeClr val="tx1"/>
                </a:solidFill>
              </a:rPr>
              <a:t>Where the loss is less than total, and in situations which usually  confront the surveyor, the Marine Insurance Act 1906 states clearly in section 69 (1) that </a:t>
            </a:r>
          </a:p>
          <a:p>
            <a:pPr marL="0" indent="0" algn="just">
              <a:buNone/>
            </a:pPr>
            <a:r>
              <a:rPr lang="en-US" sz="2100" dirty="0">
                <a:solidFill>
                  <a:schemeClr val="tx1"/>
                </a:solidFill>
              </a:rPr>
              <a:t>“Where the ship has been repaired, the assured is entitled to the reasonable costs of the repairs less the customary deductions, but not exceeding the sum insured in respect of any one casualty”.</a:t>
            </a:r>
            <a:endParaRPr lang="es-MX" sz="2100" dirty="0">
              <a:solidFill>
                <a:schemeClr val="tx1"/>
              </a:solidFill>
            </a:endParaRPr>
          </a:p>
        </p:txBody>
      </p:sp>
      <p:pic>
        <p:nvPicPr>
          <p:cNvPr id="7" name="Imagen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4648" y="83497"/>
            <a:ext cx="1695679" cy="1695679"/>
          </a:xfrm>
          <a:prstGeom prst="rect">
            <a:avLst/>
          </a:prstGeom>
          <a:ln>
            <a:noFill/>
          </a:ln>
          <a:effectLst>
            <a:outerShdw blurRad="292100" dist="139700" dir="2700000" algn="tl" rotWithShape="0">
              <a:srgbClr val="333333">
                <a:alpha val="65000"/>
              </a:srgbClr>
            </a:outerShdw>
          </a:effectLst>
        </p:spPr>
      </p:pic>
      <p:pic>
        <p:nvPicPr>
          <p:cNvPr id="8" name="Imagen 7">
            <a:hlinkClick r:id="rId5" action="ppaction://hlinksldjump"/>
            <a:extLst>
              <a:ext uri="{FF2B5EF4-FFF2-40B4-BE49-F238E27FC236}">
                <a16:creationId xmlns:a16="http://schemas.microsoft.com/office/drawing/2014/main" id="{0CD0F0DD-336D-40BF-9FE3-41B55196B917}"/>
              </a:ext>
            </a:extLst>
          </p:cNvPr>
          <p:cNvPicPr>
            <a:picLocks noChangeAspect="1"/>
          </p:cNvPicPr>
          <p:nvPr/>
        </p:nvPicPr>
        <p:blipFill>
          <a:blip r:embed="rId6"/>
          <a:stretch>
            <a:fillRect/>
          </a:stretch>
        </p:blipFill>
        <p:spPr>
          <a:xfrm>
            <a:off x="986052" y="6132813"/>
            <a:ext cx="554784" cy="554784"/>
          </a:xfrm>
          <a:prstGeom prst="rect">
            <a:avLst/>
          </a:prstGeom>
        </p:spPr>
      </p:pic>
    </p:spTree>
    <p:extLst>
      <p:ext uri="{BB962C8B-B14F-4D97-AF65-F5344CB8AC3E}">
        <p14:creationId xmlns:p14="http://schemas.microsoft.com/office/powerpoint/2010/main" val="3013400899"/>
      </p:ext>
    </p:extLst>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upo 3"/>
          <p:cNvGrpSpPr/>
          <p:nvPr/>
        </p:nvGrpSpPr>
        <p:grpSpPr>
          <a:xfrm>
            <a:off x="4153524" y="1265698"/>
            <a:ext cx="4990476" cy="5592302"/>
            <a:chOff x="4153524" y="1265698"/>
            <a:chExt cx="4990476" cy="5592302"/>
          </a:xfrm>
        </p:grpSpPr>
        <p:pic>
          <p:nvPicPr>
            <p:cNvPr id="5" name="Imagen 4"/>
            <p:cNvPicPr>
              <a:picLocks noChangeAspect="1"/>
            </p:cNvPicPr>
            <p:nvPr/>
          </p:nvPicPr>
          <p:blipFill>
            <a:blip r:embed="rId2">
              <a:lum bright="70000" contrast="-70000"/>
              <a:extLst>
                <a:ext uri="{28A0092B-C50C-407E-A947-70E740481C1C}">
                  <a14:useLocalDpi xmlns:a14="http://schemas.microsoft.com/office/drawing/2010/main" val="0"/>
                </a:ext>
              </a:extLst>
            </a:blip>
            <a:stretch>
              <a:fillRect/>
            </a:stretch>
          </p:blipFill>
          <p:spPr>
            <a:xfrm>
              <a:off x="4153524" y="1265698"/>
              <a:ext cx="4990476" cy="4317460"/>
            </a:xfrm>
            <a:prstGeom prst="rect">
              <a:avLst/>
            </a:prstGeom>
          </p:spPr>
        </p:pic>
        <p:pic>
          <p:nvPicPr>
            <p:cNvPr id="6" name="Imagen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04370" y="5962410"/>
              <a:ext cx="2437701" cy="895590"/>
            </a:xfrm>
            <a:prstGeom prst="rect">
              <a:avLst/>
            </a:prstGeom>
          </p:spPr>
        </p:pic>
      </p:grpSp>
      <p:sp>
        <p:nvSpPr>
          <p:cNvPr id="2" name="Título 1"/>
          <p:cNvSpPr>
            <a:spLocks noGrp="1"/>
          </p:cNvSpPr>
          <p:nvPr>
            <p:ph type="title"/>
          </p:nvPr>
        </p:nvSpPr>
        <p:spPr>
          <a:xfrm>
            <a:off x="0" y="1123838"/>
            <a:ext cx="2628900" cy="4601183"/>
          </a:xfrm>
        </p:spPr>
        <p:txBody>
          <a:bodyPr/>
          <a:lstStyle/>
          <a:p>
            <a:pPr algn="ctr"/>
            <a:r>
              <a:rPr lang="es-MX" dirty="0"/>
              <a:t>GENERAL EXPRESSIONS</a:t>
            </a:r>
          </a:p>
        </p:txBody>
      </p:sp>
      <p:sp>
        <p:nvSpPr>
          <p:cNvPr id="3" name="Marcador de contenido 2"/>
          <p:cNvSpPr>
            <a:spLocks noGrp="1"/>
          </p:cNvSpPr>
          <p:nvPr>
            <p:ph idx="1"/>
          </p:nvPr>
        </p:nvSpPr>
        <p:spPr/>
        <p:txBody>
          <a:bodyPr>
            <a:normAutofit/>
          </a:bodyPr>
          <a:lstStyle/>
          <a:p>
            <a:pPr marL="0" indent="0" algn="just">
              <a:buNone/>
            </a:pPr>
            <a:r>
              <a:rPr lang="en-US" sz="2100" b="1" dirty="0">
                <a:solidFill>
                  <a:schemeClr val="tx1"/>
                </a:solidFill>
              </a:rPr>
              <a:t>Unseaworthiness </a:t>
            </a:r>
          </a:p>
          <a:p>
            <a:pPr marL="0" indent="0" algn="just">
              <a:buNone/>
            </a:pPr>
            <a:r>
              <a:rPr lang="en-US" sz="2100" dirty="0">
                <a:solidFill>
                  <a:schemeClr val="tx1"/>
                </a:solidFill>
              </a:rPr>
              <a:t>If the condition of a vessel is such that she is not reasonably fit ¡n all respects to encounter the ordinary perils of the sea, either by insufficient maintenance and repairs incomplete crew, insufficient equipment or wrong stowage of cargo, etc. she is referred to as being unseaworthy.</a:t>
            </a:r>
            <a:endParaRPr lang="es-MX" sz="2100" dirty="0">
              <a:solidFill>
                <a:schemeClr val="tx1"/>
              </a:solidFill>
            </a:endParaRPr>
          </a:p>
        </p:txBody>
      </p:sp>
      <p:pic>
        <p:nvPicPr>
          <p:cNvPr id="7" name="Imagen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4648" y="83497"/>
            <a:ext cx="1695679" cy="1695679"/>
          </a:xfrm>
          <a:prstGeom prst="rect">
            <a:avLst/>
          </a:prstGeom>
          <a:ln>
            <a:noFill/>
          </a:ln>
          <a:effectLst>
            <a:outerShdw blurRad="292100" dist="139700" dir="2700000" algn="tl" rotWithShape="0">
              <a:srgbClr val="333333">
                <a:alpha val="65000"/>
              </a:srgbClr>
            </a:outerShdw>
          </a:effectLst>
        </p:spPr>
      </p:pic>
      <p:pic>
        <p:nvPicPr>
          <p:cNvPr id="8" name="Imagen 7">
            <a:hlinkClick r:id="rId5" action="ppaction://hlinksldjump"/>
            <a:extLst>
              <a:ext uri="{FF2B5EF4-FFF2-40B4-BE49-F238E27FC236}">
                <a16:creationId xmlns:a16="http://schemas.microsoft.com/office/drawing/2014/main" id="{E2FB1D75-94BD-4943-9F11-EBFA7537B495}"/>
              </a:ext>
            </a:extLst>
          </p:cNvPr>
          <p:cNvPicPr>
            <a:picLocks noChangeAspect="1"/>
          </p:cNvPicPr>
          <p:nvPr/>
        </p:nvPicPr>
        <p:blipFill>
          <a:blip r:embed="rId6"/>
          <a:stretch>
            <a:fillRect/>
          </a:stretch>
        </p:blipFill>
        <p:spPr>
          <a:xfrm>
            <a:off x="986052" y="6132813"/>
            <a:ext cx="554784" cy="554784"/>
          </a:xfrm>
          <a:prstGeom prst="rect">
            <a:avLst/>
          </a:prstGeom>
        </p:spPr>
      </p:pic>
    </p:spTree>
    <p:extLst>
      <p:ext uri="{BB962C8B-B14F-4D97-AF65-F5344CB8AC3E}">
        <p14:creationId xmlns:p14="http://schemas.microsoft.com/office/powerpoint/2010/main" val="3712220679"/>
      </p:ext>
    </p:extLst>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upo 3"/>
          <p:cNvGrpSpPr/>
          <p:nvPr/>
        </p:nvGrpSpPr>
        <p:grpSpPr>
          <a:xfrm>
            <a:off x="4153524" y="1265698"/>
            <a:ext cx="4990476" cy="5592302"/>
            <a:chOff x="4153524" y="1265698"/>
            <a:chExt cx="4990476" cy="5592302"/>
          </a:xfrm>
        </p:grpSpPr>
        <p:pic>
          <p:nvPicPr>
            <p:cNvPr id="5" name="Imagen 4"/>
            <p:cNvPicPr>
              <a:picLocks noChangeAspect="1"/>
            </p:cNvPicPr>
            <p:nvPr/>
          </p:nvPicPr>
          <p:blipFill>
            <a:blip r:embed="rId2">
              <a:lum bright="70000" contrast="-70000"/>
              <a:extLst>
                <a:ext uri="{28A0092B-C50C-407E-A947-70E740481C1C}">
                  <a14:useLocalDpi xmlns:a14="http://schemas.microsoft.com/office/drawing/2010/main" val="0"/>
                </a:ext>
              </a:extLst>
            </a:blip>
            <a:stretch>
              <a:fillRect/>
            </a:stretch>
          </p:blipFill>
          <p:spPr>
            <a:xfrm>
              <a:off x="4153524" y="1265698"/>
              <a:ext cx="4990476" cy="4317460"/>
            </a:xfrm>
            <a:prstGeom prst="rect">
              <a:avLst/>
            </a:prstGeom>
          </p:spPr>
        </p:pic>
        <p:pic>
          <p:nvPicPr>
            <p:cNvPr id="6" name="Imagen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04370" y="5962410"/>
              <a:ext cx="2437701" cy="895590"/>
            </a:xfrm>
            <a:prstGeom prst="rect">
              <a:avLst/>
            </a:prstGeom>
          </p:spPr>
        </p:pic>
      </p:grpSp>
      <p:sp>
        <p:nvSpPr>
          <p:cNvPr id="2" name="Título 1"/>
          <p:cNvSpPr>
            <a:spLocks noGrp="1"/>
          </p:cNvSpPr>
          <p:nvPr>
            <p:ph type="title"/>
          </p:nvPr>
        </p:nvSpPr>
        <p:spPr/>
        <p:txBody>
          <a:bodyPr/>
          <a:lstStyle/>
          <a:p>
            <a:pPr algn="ctr"/>
            <a:r>
              <a:rPr lang="es-MX" dirty="0"/>
              <a:t>SHIPPING TERMS</a:t>
            </a:r>
          </a:p>
        </p:txBody>
      </p:sp>
      <p:sp>
        <p:nvSpPr>
          <p:cNvPr id="3" name="Marcador de contenido 2"/>
          <p:cNvSpPr>
            <a:spLocks noGrp="1"/>
          </p:cNvSpPr>
          <p:nvPr>
            <p:ph idx="1"/>
          </p:nvPr>
        </p:nvSpPr>
        <p:spPr/>
        <p:txBody>
          <a:bodyPr>
            <a:noAutofit/>
          </a:bodyPr>
          <a:lstStyle/>
          <a:p>
            <a:pPr marL="0" indent="0" algn="just">
              <a:buNone/>
            </a:pPr>
            <a:r>
              <a:rPr lang="en-US" sz="2100" b="1" dirty="0">
                <a:solidFill>
                  <a:schemeClr val="tx1"/>
                </a:solidFill>
              </a:rPr>
              <a:t>Broken stowage. </a:t>
            </a:r>
          </a:p>
          <a:p>
            <a:pPr marL="0" indent="0" algn="just">
              <a:buNone/>
            </a:pPr>
            <a:r>
              <a:rPr lang="en-US" sz="2100" dirty="0">
                <a:solidFill>
                  <a:schemeClr val="tx1"/>
                </a:solidFill>
              </a:rPr>
              <a:t>The cargo space which is unavoidably lost when stowing general cargo is called broken stowage. It is obvious that the percentage of waste space depends upon various factors e.g. kind of cargo and packing (bags or cases), space occupied by dunnage, type of vessel (one or more </a:t>
            </a:r>
            <a:r>
              <a:rPr lang="en-US" sz="2100" dirty="0" err="1">
                <a:solidFill>
                  <a:schemeClr val="tx1"/>
                </a:solidFill>
              </a:rPr>
              <a:t>tweendecks</a:t>
            </a:r>
            <a:r>
              <a:rPr lang="en-US" sz="2100" dirty="0">
                <a:solidFill>
                  <a:schemeClr val="tx1"/>
                </a:solidFill>
              </a:rPr>
              <a:t>), number of permanent obstructions e.g. hold pillars, the lines of the ship's hull which affects the shape of the holds in particular nearest to the and stern etc.</a:t>
            </a:r>
          </a:p>
          <a:p>
            <a:pPr marL="0" indent="0" algn="just">
              <a:buNone/>
            </a:pPr>
            <a:r>
              <a:rPr lang="en-US" sz="2100" dirty="0">
                <a:solidFill>
                  <a:schemeClr val="tx1"/>
                </a:solidFill>
              </a:rPr>
              <a:t>The expression “broken stowage” has a second meaning viz. cargo, which is used for filling unoccupied space.</a:t>
            </a:r>
            <a:endParaRPr lang="en-US" sz="2100" b="1" dirty="0">
              <a:solidFill>
                <a:schemeClr val="tx1"/>
              </a:solidFill>
            </a:endParaRPr>
          </a:p>
        </p:txBody>
      </p:sp>
      <p:pic>
        <p:nvPicPr>
          <p:cNvPr id="8" name="Imagen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83764" y="312607"/>
            <a:ext cx="1622461" cy="1622461"/>
          </a:xfrm>
          <a:prstGeom prst="rect">
            <a:avLst/>
          </a:prstGeom>
          <a:ln>
            <a:noFill/>
          </a:ln>
          <a:effectLst>
            <a:outerShdw blurRad="292100" dist="139700" dir="2700000" algn="tl" rotWithShape="0">
              <a:srgbClr val="333333">
                <a:alpha val="65000"/>
              </a:srgbClr>
            </a:outerShdw>
          </a:effectLst>
        </p:spPr>
      </p:pic>
      <p:pic>
        <p:nvPicPr>
          <p:cNvPr id="9" name="Imagen 8">
            <a:hlinkClick r:id="rId5" action="ppaction://hlinksldjump"/>
            <a:extLst>
              <a:ext uri="{FF2B5EF4-FFF2-40B4-BE49-F238E27FC236}">
                <a16:creationId xmlns:a16="http://schemas.microsoft.com/office/drawing/2014/main" id="{6D5BFCE0-C0B6-4808-A444-34654687F803}"/>
              </a:ext>
            </a:extLst>
          </p:cNvPr>
          <p:cNvPicPr>
            <a:picLocks noChangeAspect="1"/>
          </p:cNvPicPr>
          <p:nvPr/>
        </p:nvPicPr>
        <p:blipFill>
          <a:blip r:embed="rId6"/>
          <a:stretch>
            <a:fillRect/>
          </a:stretch>
        </p:blipFill>
        <p:spPr>
          <a:xfrm>
            <a:off x="986052" y="6132813"/>
            <a:ext cx="554784" cy="554784"/>
          </a:xfrm>
          <a:prstGeom prst="rect">
            <a:avLst/>
          </a:prstGeom>
        </p:spPr>
      </p:pic>
    </p:spTree>
    <p:extLst>
      <p:ext uri="{BB962C8B-B14F-4D97-AF65-F5344CB8AC3E}">
        <p14:creationId xmlns:p14="http://schemas.microsoft.com/office/powerpoint/2010/main" val="3364310310"/>
      </p:ext>
    </p:extLst>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upo 3"/>
          <p:cNvGrpSpPr/>
          <p:nvPr/>
        </p:nvGrpSpPr>
        <p:grpSpPr>
          <a:xfrm>
            <a:off x="4153524" y="1265698"/>
            <a:ext cx="4990476" cy="5592302"/>
            <a:chOff x="4153524" y="1265698"/>
            <a:chExt cx="4990476" cy="5592302"/>
          </a:xfrm>
        </p:grpSpPr>
        <p:pic>
          <p:nvPicPr>
            <p:cNvPr id="5" name="Imagen 4"/>
            <p:cNvPicPr>
              <a:picLocks noChangeAspect="1"/>
            </p:cNvPicPr>
            <p:nvPr/>
          </p:nvPicPr>
          <p:blipFill>
            <a:blip r:embed="rId2">
              <a:lum bright="70000" contrast="-70000"/>
              <a:extLst>
                <a:ext uri="{28A0092B-C50C-407E-A947-70E740481C1C}">
                  <a14:useLocalDpi xmlns:a14="http://schemas.microsoft.com/office/drawing/2010/main" val="0"/>
                </a:ext>
              </a:extLst>
            </a:blip>
            <a:stretch>
              <a:fillRect/>
            </a:stretch>
          </p:blipFill>
          <p:spPr>
            <a:xfrm>
              <a:off x="4153524" y="1265698"/>
              <a:ext cx="4990476" cy="4317460"/>
            </a:xfrm>
            <a:prstGeom prst="rect">
              <a:avLst/>
            </a:prstGeom>
          </p:spPr>
        </p:pic>
        <p:pic>
          <p:nvPicPr>
            <p:cNvPr id="6" name="Imagen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04370" y="5962410"/>
              <a:ext cx="2437701" cy="895590"/>
            </a:xfrm>
            <a:prstGeom prst="rect">
              <a:avLst/>
            </a:prstGeom>
          </p:spPr>
        </p:pic>
      </p:grpSp>
      <p:sp>
        <p:nvSpPr>
          <p:cNvPr id="2" name="Título 1"/>
          <p:cNvSpPr>
            <a:spLocks noGrp="1"/>
          </p:cNvSpPr>
          <p:nvPr>
            <p:ph type="title"/>
          </p:nvPr>
        </p:nvSpPr>
        <p:spPr/>
        <p:txBody>
          <a:bodyPr/>
          <a:lstStyle/>
          <a:p>
            <a:pPr algn="ctr"/>
            <a:r>
              <a:rPr lang="es-MX" dirty="0"/>
              <a:t>SHIPPING TERMS</a:t>
            </a:r>
          </a:p>
        </p:txBody>
      </p:sp>
      <p:sp>
        <p:nvSpPr>
          <p:cNvPr id="3" name="Marcador de contenido 2"/>
          <p:cNvSpPr>
            <a:spLocks noGrp="1"/>
          </p:cNvSpPr>
          <p:nvPr>
            <p:ph idx="1"/>
          </p:nvPr>
        </p:nvSpPr>
        <p:spPr/>
        <p:txBody>
          <a:bodyPr>
            <a:noAutofit/>
          </a:bodyPr>
          <a:lstStyle/>
          <a:p>
            <a:pPr marL="0" indent="0" algn="just">
              <a:lnSpc>
                <a:spcPct val="100000"/>
              </a:lnSpc>
              <a:spcBef>
                <a:spcPts val="0"/>
              </a:spcBef>
              <a:buNone/>
            </a:pPr>
            <a:r>
              <a:rPr lang="en-US" sz="2100" b="1" dirty="0">
                <a:solidFill>
                  <a:schemeClr val="tx1"/>
                </a:solidFill>
              </a:rPr>
              <a:t>Builder’s certificate. </a:t>
            </a:r>
          </a:p>
          <a:p>
            <a:pPr marL="0" indent="0" algn="just">
              <a:lnSpc>
                <a:spcPct val="100000"/>
              </a:lnSpc>
              <a:spcBef>
                <a:spcPts val="0"/>
              </a:spcBef>
              <a:buNone/>
            </a:pPr>
            <a:endParaRPr lang="en-US" sz="2100" dirty="0">
              <a:solidFill>
                <a:schemeClr val="tx1"/>
              </a:solidFill>
            </a:endParaRPr>
          </a:p>
          <a:p>
            <a:pPr marL="0" indent="0" algn="just">
              <a:lnSpc>
                <a:spcPct val="100000"/>
              </a:lnSpc>
              <a:spcBef>
                <a:spcPts val="0"/>
              </a:spcBef>
              <a:buNone/>
            </a:pPr>
            <a:r>
              <a:rPr lang="en-US" sz="2100" dirty="0">
                <a:solidFill>
                  <a:schemeClr val="tx1"/>
                </a:solidFill>
              </a:rPr>
              <a:t>As the name indicates this certificate is issued by the shipbuilding yard, containing:</a:t>
            </a:r>
          </a:p>
          <a:p>
            <a:pPr marL="457200" indent="-457200" algn="just">
              <a:lnSpc>
                <a:spcPct val="100000"/>
              </a:lnSpc>
              <a:spcBef>
                <a:spcPts val="0"/>
              </a:spcBef>
              <a:buFont typeface="+mj-lt"/>
              <a:buAutoNum type="arabicPeriod"/>
            </a:pPr>
            <a:r>
              <a:rPr lang="en-US" sz="2100" dirty="0">
                <a:solidFill>
                  <a:schemeClr val="tx1"/>
                </a:solidFill>
              </a:rPr>
              <a:t>A true account of the proper denomination and of the estimated tonnage;</a:t>
            </a:r>
          </a:p>
          <a:p>
            <a:pPr marL="457200" indent="-457200" algn="just">
              <a:lnSpc>
                <a:spcPct val="100000"/>
              </a:lnSpc>
              <a:spcBef>
                <a:spcPts val="0"/>
              </a:spcBef>
              <a:buFont typeface="+mj-lt"/>
              <a:buAutoNum type="arabicPeriod"/>
            </a:pPr>
            <a:r>
              <a:rPr lang="en-US" sz="2100" dirty="0">
                <a:solidFill>
                  <a:schemeClr val="tx1"/>
                </a:solidFill>
              </a:rPr>
              <a:t>Year and place where she was built as well as the name of the owners.</a:t>
            </a:r>
          </a:p>
          <a:p>
            <a:pPr marL="0" indent="0" algn="just">
              <a:lnSpc>
                <a:spcPct val="100000"/>
              </a:lnSpc>
              <a:spcBef>
                <a:spcPts val="0"/>
              </a:spcBef>
              <a:buNone/>
            </a:pPr>
            <a:r>
              <a:rPr lang="en-US" sz="2100" dirty="0">
                <a:solidFill>
                  <a:schemeClr val="tx1"/>
                </a:solidFill>
              </a:rPr>
              <a:t>This certificate is required in addition to the declaration of ownership, on the first registry of a ship.</a:t>
            </a:r>
          </a:p>
        </p:txBody>
      </p:sp>
      <p:pic>
        <p:nvPicPr>
          <p:cNvPr id="8" name="Imagen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83764" y="312607"/>
            <a:ext cx="1622461" cy="1622461"/>
          </a:xfrm>
          <a:prstGeom prst="rect">
            <a:avLst/>
          </a:prstGeom>
          <a:ln>
            <a:noFill/>
          </a:ln>
          <a:effectLst>
            <a:outerShdw blurRad="292100" dist="139700" dir="2700000" algn="tl" rotWithShape="0">
              <a:srgbClr val="333333">
                <a:alpha val="65000"/>
              </a:srgbClr>
            </a:outerShdw>
          </a:effectLst>
        </p:spPr>
      </p:pic>
      <p:pic>
        <p:nvPicPr>
          <p:cNvPr id="9" name="Imagen 8">
            <a:hlinkClick r:id="rId5" action="ppaction://hlinksldjump"/>
            <a:extLst>
              <a:ext uri="{FF2B5EF4-FFF2-40B4-BE49-F238E27FC236}">
                <a16:creationId xmlns:a16="http://schemas.microsoft.com/office/drawing/2014/main" id="{E574BFB8-B4BA-4265-95C2-F3C30E148ED4}"/>
              </a:ext>
            </a:extLst>
          </p:cNvPr>
          <p:cNvPicPr>
            <a:picLocks noChangeAspect="1"/>
          </p:cNvPicPr>
          <p:nvPr/>
        </p:nvPicPr>
        <p:blipFill>
          <a:blip r:embed="rId6"/>
          <a:stretch>
            <a:fillRect/>
          </a:stretch>
        </p:blipFill>
        <p:spPr>
          <a:xfrm>
            <a:off x="986052" y="6132813"/>
            <a:ext cx="554784" cy="554784"/>
          </a:xfrm>
          <a:prstGeom prst="rect">
            <a:avLst/>
          </a:prstGeom>
        </p:spPr>
      </p:pic>
    </p:spTree>
    <p:extLst>
      <p:ext uri="{BB962C8B-B14F-4D97-AF65-F5344CB8AC3E}">
        <p14:creationId xmlns:p14="http://schemas.microsoft.com/office/powerpoint/2010/main" val="1118712619"/>
      </p:ext>
    </p:extLst>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upo 3"/>
          <p:cNvGrpSpPr/>
          <p:nvPr/>
        </p:nvGrpSpPr>
        <p:grpSpPr>
          <a:xfrm>
            <a:off x="4153524" y="1265698"/>
            <a:ext cx="4990476" cy="5592302"/>
            <a:chOff x="4153524" y="1265698"/>
            <a:chExt cx="4990476" cy="5592302"/>
          </a:xfrm>
        </p:grpSpPr>
        <p:pic>
          <p:nvPicPr>
            <p:cNvPr id="5" name="Imagen 4"/>
            <p:cNvPicPr>
              <a:picLocks noChangeAspect="1"/>
            </p:cNvPicPr>
            <p:nvPr/>
          </p:nvPicPr>
          <p:blipFill>
            <a:blip r:embed="rId2">
              <a:lum bright="70000" contrast="-70000"/>
              <a:extLst>
                <a:ext uri="{28A0092B-C50C-407E-A947-70E740481C1C}">
                  <a14:useLocalDpi xmlns:a14="http://schemas.microsoft.com/office/drawing/2010/main" val="0"/>
                </a:ext>
              </a:extLst>
            </a:blip>
            <a:stretch>
              <a:fillRect/>
            </a:stretch>
          </p:blipFill>
          <p:spPr>
            <a:xfrm>
              <a:off x="4153524" y="1265698"/>
              <a:ext cx="4990476" cy="4317460"/>
            </a:xfrm>
            <a:prstGeom prst="rect">
              <a:avLst/>
            </a:prstGeom>
          </p:spPr>
        </p:pic>
        <p:pic>
          <p:nvPicPr>
            <p:cNvPr id="6" name="Imagen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04370" y="5962410"/>
              <a:ext cx="2437701" cy="895590"/>
            </a:xfrm>
            <a:prstGeom prst="rect">
              <a:avLst/>
            </a:prstGeom>
          </p:spPr>
        </p:pic>
      </p:grpSp>
      <p:sp>
        <p:nvSpPr>
          <p:cNvPr id="2" name="Título 1"/>
          <p:cNvSpPr>
            <a:spLocks noGrp="1"/>
          </p:cNvSpPr>
          <p:nvPr>
            <p:ph type="title"/>
          </p:nvPr>
        </p:nvSpPr>
        <p:spPr/>
        <p:txBody>
          <a:bodyPr/>
          <a:lstStyle/>
          <a:p>
            <a:pPr algn="ctr"/>
            <a:r>
              <a:rPr lang="es-MX" dirty="0"/>
              <a:t>SHIPPING TERMS</a:t>
            </a:r>
          </a:p>
        </p:txBody>
      </p:sp>
      <p:sp>
        <p:nvSpPr>
          <p:cNvPr id="3" name="Marcador de contenido 2"/>
          <p:cNvSpPr>
            <a:spLocks noGrp="1"/>
          </p:cNvSpPr>
          <p:nvPr>
            <p:ph idx="1"/>
          </p:nvPr>
        </p:nvSpPr>
        <p:spPr/>
        <p:txBody>
          <a:bodyPr>
            <a:noAutofit/>
          </a:bodyPr>
          <a:lstStyle/>
          <a:p>
            <a:pPr marL="0" indent="0">
              <a:lnSpc>
                <a:spcPct val="100000"/>
              </a:lnSpc>
              <a:spcBef>
                <a:spcPts val="0"/>
              </a:spcBef>
              <a:buNone/>
            </a:pPr>
            <a:r>
              <a:rPr lang="en-US" sz="2100" b="1" dirty="0">
                <a:solidFill>
                  <a:schemeClr val="tx1"/>
                </a:solidFill>
              </a:rPr>
              <a:t>Bulkhead. </a:t>
            </a:r>
          </a:p>
          <a:p>
            <a:pPr marL="0" indent="0">
              <a:lnSpc>
                <a:spcPct val="100000"/>
              </a:lnSpc>
              <a:spcBef>
                <a:spcPts val="0"/>
              </a:spcBef>
              <a:buNone/>
            </a:pPr>
            <a:endParaRPr lang="en-US" sz="2100" dirty="0">
              <a:solidFill>
                <a:schemeClr val="tx1"/>
              </a:solidFill>
            </a:endParaRPr>
          </a:p>
          <a:p>
            <a:pPr marL="0" indent="0">
              <a:lnSpc>
                <a:spcPct val="100000"/>
              </a:lnSpc>
              <a:spcBef>
                <a:spcPts val="0"/>
              </a:spcBef>
              <a:buNone/>
            </a:pPr>
            <a:r>
              <a:rPr lang="en-US" sz="2100" dirty="0">
                <a:solidFill>
                  <a:schemeClr val="tx1"/>
                </a:solidFill>
              </a:rPr>
              <a:t>The function of transverse bulkheads are:</a:t>
            </a:r>
          </a:p>
          <a:p>
            <a:pPr marL="457200" indent="-457200">
              <a:lnSpc>
                <a:spcPct val="100000"/>
              </a:lnSpc>
              <a:spcBef>
                <a:spcPts val="0"/>
              </a:spcBef>
              <a:buFont typeface="+mj-lt"/>
              <a:buAutoNum type="arabicPeriod"/>
            </a:pPr>
            <a:r>
              <a:rPr lang="en-US" sz="2100" dirty="0">
                <a:solidFill>
                  <a:schemeClr val="tx1"/>
                </a:solidFill>
              </a:rPr>
              <a:t>To increase the safety of a ship.</a:t>
            </a:r>
          </a:p>
          <a:p>
            <a:pPr marL="457200" indent="-457200">
              <a:lnSpc>
                <a:spcPct val="100000"/>
              </a:lnSpc>
              <a:spcBef>
                <a:spcPts val="0"/>
              </a:spcBef>
              <a:buFont typeface="+mj-lt"/>
              <a:buAutoNum type="arabicPeriod"/>
            </a:pPr>
            <a:r>
              <a:rPr lang="en-US" sz="2100" dirty="0">
                <a:solidFill>
                  <a:schemeClr val="tx1"/>
                </a:solidFill>
              </a:rPr>
              <a:t>To separate the engine room from the cargo holds.</a:t>
            </a:r>
          </a:p>
          <a:p>
            <a:pPr marL="457200" indent="-457200">
              <a:lnSpc>
                <a:spcPct val="100000"/>
              </a:lnSpc>
              <a:spcBef>
                <a:spcPts val="0"/>
              </a:spcBef>
              <a:buFont typeface="+mj-lt"/>
              <a:buAutoNum type="arabicPeriod"/>
            </a:pPr>
            <a:r>
              <a:rPr lang="en-US" sz="2100" dirty="0">
                <a:solidFill>
                  <a:schemeClr val="tx1"/>
                </a:solidFill>
              </a:rPr>
              <a:t>To increase the transverse strength of a vessel.</a:t>
            </a:r>
          </a:p>
          <a:p>
            <a:pPr marL="457200" indent="-457200">
              <a:lnSpc>
                <a:spcPct val="100000"/>
              </a:lnSpc>
              <a:spcBef>
                <a:spcPts val="0"/>
              </a:spcBef>
              <a:buFont typeface="+mj-lt"/>
              <a:buAutoNum type="arabicPeriod"/>
            </a:pPr>
            <a:r>
              <a:rPr lang="en-US" sz="2100" dirty="0">
                <a:solidFill>
                  <a:schemeClr val="tx1"/>
                </a:solidFill>
              </a:rPr>
              <a:t>To reduce the risk of fire spreading from the compartment of outbreak to other compartments.</a:t>
            </a:r>
            <a:endParaRPr lang="en-US" sz="2100" b="1" dirty="0">
              <a:solidFill>
                <a:schemeClr val="tx1"/>
              </a:solidFill>
            </a:endParaRPr>
          </a:p>
        </p:txBody>
      </p:sp>
      <p:pic>
        <p:nvPicPr>
          <p:cNvPr id="8" name="Imagen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83764" y="312607"/>
            <a:ext cx="1622461" cy="1622461"/>
          </a:xfrm>
          <a:prstGeom prst="rect">
            <a:avLst/>
          </a:prstGeom>
          <a:ln>
            <a:noFill/>
          </a:ln>
          <a:effectLst>
            <a:outerShdw blurRad="292100" dist="139700" dir="2700000" algn="tl" rotWithShape="0">
              <a:srgbClr val="333333">
                <a:alpha val="65000"/>
              </a:srgbClr>
            </a:outerShdw>
          </a:effectLst>
        </p:spPr>
      </p:pic>
      <p:pic>
        <p:nvPicPr>
          <p:cNvPr id="9" name="Imagen 8">
            <a:hlinkClick r:id="rId5" action="ppaction://hlinksldjump"/>
            <a:extLst>
              <a:ext uri="{FF2B5EF4-FFF2-40B4-BE49-F238E27FC236}">
                <a16:creationId xmlns:a16="http://schemas.microsoft.com/office/drawing/2014/main" id="{695E5D8C-92E1-4C58-9C52-40408EB98698}"/>
              </a:ext>
            </a:extLst>
          </p:cNvPr>
          <p:cNvPicPr>
            <a:picLocks noChangeAspect="1"/>
          </p:cNvPicPr>
          <p:nvPr/>
        </p:nvPicPr>
        <p:blipFill>
          <a:blip r:embed="rId6"/>
          <a:stretch>
            <a:fillRect/>
          </a:stretch>
        </p:blipFill>
        <p:spPr>
          <a:xfrm>
            <a:off x="986052" y="6132813"/>
            <a:ext cx="554784" cy="554784"/>
          </a:xfrm>
          <a:prstGeom prst="rect">
            <a:avLst/>
          </a:prstGeom>
        </p:spPr>
      </p:pic>
    </p:spTree>
    <p:extLst>
      <p:ext uri="{BB962C8B-B14F-4D97-AF65-F5344CB8AC3E}">
        <p14:creationId xmlns:p14="http://schemas.microsoft.com/office/powerpoint/2010/main" val="233906444"/>
      </p:ext>
    </p:extLst>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upo 3"/>
          <p:cNvGrpSpPr/>
          <p:nvPr/>
        </p:nvGrpSpPr>
        <p:grpSpPr>
          <a:xfrm>
            <a:off x="4153524" y="1265698"/>
            <a:ext cx="4990476" cy="5592302"/>
            <a:chOff x="4153524" y="1265698"/>
            <a:chExt cx="4990476" cy="5592302"/>
          </a:xfrm>
        </p:grpSpPr>
        <p:pic>
          <p:nvPicPr>
            <p:cNvPr id="5" name="Imagen 4"/>
            <p:cNvPicPr>
              <a:picLocks noChangeAspect="1"/>
            </p:cNvPicPr>
            <p:nvPr/>
          </p:nvPicPr>
          <p:blipFill>
            <a:blip r:embed="rId2">
              <a:lum bright="70000" contrast="-70000"/>
              <a:extLst>
                <a:ext uri="{28A0092B-C50C-407E-A947-70E740481C1C}">
                  <a14:useLocalDpi xmlns:a14="http://schemas.microsoft.com/office/drawing/2010/main" val="0"/>
                </a:ext>
              </a:extLst>
            </a:blip>
            <a:stretch>
              <a:fillRect/>
            </a:stretch>
          </p:blipFill>
          <p:spPr>
            <a:xfrm>
              <a:off x="4153524" y="1265698"/>
              <a:ext cx="4990476" cy="4317460"/>
            </a:xfrm>
            <a:prstGeom prst="rect">
              <a:avLst/>
            </a:prstGeom>
          </p:spPr>
        </p:pic>
        <p:pic>
          <p:nvPicPr>
            <p:cNvPr id="6" name="Imagen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04370" y="5962410"/>
              <a:ext cx="2437701" cy="895590"/>
            </a:xfrm>
            <a:prstGeom prst="rect">
              <a:avLst/>
            </a:prstGeom>
          </p:spPr>
        </p:pic>
      </p:grpSp>
      <p:sp>
        <p:nvSpPr>
          <p:cNvPr id="2" name="Título 1"/>
          <p:cNvSpPr>
            <a:spLocks noGrp="1"/>
          </p:cNvSpPr>
          <p:nvPr>
            <p:ph type="title"/>
          </p:nvPr>
        </p:nvSpPr>
        <p:spPr/>
        <p:txBody>
          <a:bodyPr/>
          <a:lstStyle/>
          <a:p>
            <a:pPr algn="ctr"/>
            <a:r>
              <a:rPr lang="es-MX" dirty="0"/>
              <a:t>SHIPPING TERMS</a:t>
            </a:r>
          </a:p>
        </p:txBody>
      </p:sp>
      <p:sp>
        <p:nvSpPr>
          <p:cNvPr id="3" name="Marcador de contenido 2"/>
          <p:cNvSpPr>
            <a:spLocks noGrp="1"/>
          </p:cNvSpPr>
          <p:nvPr>
            <p:ph idx="1"/>
          </p:nvPr>
        </p:nvSpPr>
        <p:spPr/>
        <p:txBody>
          <a:bodyPr>
            <a:noAutofit/>
          </a:bodyPr>
          <a:lstStyle/>
          <a:p>
            <a:pPr marL="0" indent="0" algn="just">
              <a:lnSpc>
                <a:spcPct val="100000"/>
              </a:lnSpc>
              <a:spcBef>
                <a:spcPts val="0"/>
              </a:spcBef>
              <a:buNone/>
            </a:pPr>
            <a:r>
              <a:rPr lang="en-US" sz="2100" b="1" dirty="0">
                <a:solidFill>
                  <a:schemeClr val="tx1"/>
                </a:solidFill>
              </a:rPr>
              <a:t>Capacity plan. </a:t>
            </a:r>
          </a:p>
          <a:p>
            <a:pPr marL="0" indent="0" algn="just">
              <a:lnSpc>
                <a:spcPct val="100000"/>
              </a:lnSpc>
              <a:spcBef>
                <a:spcPts val="0"/>
              </a:spcBef>
              <a:buNone/>
            </a:pPr>
            <a:endParaRPr lang="en-US" sz="2100" b="1" dirty="0">
              <a:solidFill>
                <a:schemeClr val="tx1"/>
              </a:solidFill>
            </a:endParaRPr>
          </a:p>
          <a:p>
            <a:pPr marL="0" indent="0" algn="just">
              <a:lnSpc>
                <a:spcPct val="100000"/>
              </a:lnSpc>
              <a:spcBef>
                <a:spcPts val="0"/>
              </a:spcBef>
              <a:buNone/>
            </a:pPr>
            <a:r>
              <a:rPr lang="en-US" sz="2100" dirty="0">
                <a:solidFill>
                  <a:schemeClr val="tx1"/>
                </a:solidFill>
              </a:rPr>
              <a:t>The capacity plan shows a longitudinal and transverse profile of the vessel, as well as. the principal particulars, such as:</a:t>
            </a:r>
          </a:p>
          <a:p>
            <a:pPr algn="just">
              <a:lnSpc>
                <a:spcPct val="100000"/>
              </a:lnSpc>
              <a:spcBef>
                <a:spcPts val="0"/>
              </a:spcBef>
            </a:pPr>
            <a:r>
              <a:rPr lang="en-US" sz="2100" dirty="0">
                <a:solidFill>
                  <a:schemeClr val="tx1"/>
                </a:solidFill>
              </a:rPr>
              <a:t>Gross register tonnage;</a:t>
            </a:r>
          </a:p>
          <a:p>
            <a:pPr algn="just">
              <a:lnSpc>
                <a:spcPct val="100000"/>
              </a:lnSpc>
              <a:spcBef>
                <a:spcPts val="0"/>
              </a:spcBef>
            </a:pPr>
            <a:r>
              <a:rPr lang="en-US" sz="2100" dirty="0">
                <a:solidFill>
                  <a:schemeClr val="tx1"/>
                </a:solidFill>
              </a:rPr>
              <a:t>Net register tonnage;</a:t>
            </a:r>
          </a:p>
          <a:p>
            <a:pPr algn="just">
              <a:lnSpc>
                <a:spcPct val="100000"/>
              </a:lnSpc>
              <a:spcBef>
                <a:spcPts val="0"/>
              </a:spcBef>
            </a:pPr>
            <a:r>
              <a:rPr lang="en-US" sz="2100" dirty="0">
                <a:solidFill>
                  <a:schemeClr val="tx1"/>
                </a:solidFill>
              </a:rPr>
              <a:t>Deadweight capacity on winter, summer and tropical </a:t>
            </a:r>
            <a:r>
              <a:rPr lang="en-US" sz="2100" dirty="0" err="1">
                <a:solidFill>
                  <a:schemeClr val="tx1"/>
                </a:solidFill>
              </a:rPr>
              <a:t>loadline</a:t>
            </a:r>
            <a:r>
              <a:rPr lang="en-US" sz="2100" dirty="0">
                <a:solidFill>
                  <a:schemeClr val="tx1"/>
                </a:solidFill>
              </a:rPr>
              <a:t>;</a:t>
            </a:r>
          </a:p>
          <a:p>
            <a:pPr algn="just">
              <a:lnSpc>
                <a:spcPct val="100000"/>
              </a:lnSpc>
              <a:spcBef>
                <a:spcPts val="0"/>
              </a:spcBef>
            </a:pPr>
            <a:r>
              <a:rPr lang="en-US" sz="2100" dirty="0">
                <a:solidFill>
                  <a:schemeClr val="tx1"/>
                </a:solidFill>
              </a:rPr>
              <a:t>Displacement scale on varying draught;</a:t>
            </a:r>
          </a:p>
          <a:p>
            <a:pPr algn="just">
              <a:lnSpc>
                <a:spcPct val="100000"/>
              </a:lnSpc>
              <a:spcBef>
                <a:spcPts val="0"/>
              </a:spcBef>
            </a:pPr>
            <a:r>
              <a:rPr lang="en-US" sz="2100" dirty="0">
                <a:solidFill>
                  <a:schemeClr val="tx1"/>
                </a:solidFill>
              </a:rPr>
              <a:t>Winter, summer and tropical </a:t>
            </a:r>
            <a:r>
              <a:rPr lang="en-US" sz="2100" dirty="0" err="1">
                <a:solidFill>
                  <a:schemeClr val="tx1"/>
                </a:solidFill>
              </a:rPr>
              <a:t>loadline</a:t>
            </a:r>
            <a:r>
              <a:rPr lang="en-US" sz="2100" dirty="0">
                <a:solidFill>
                  <a:schemeClr val="tx1"/>
                </a:solidFill>
              </a:rPr>
              <a:t>;</a:t>
            </a:r>
          </a:p>
          <a:p>
            <a:pPr algn="just">
              <a:lnSpc>
                <a:spcPct val="100000"/>
              </a:lnSpc>
              <a:spcBef>
                <a:spcPts val="0"/>
              </a:spcBef>
            </a:pPr>
            <a:r>
              <a:rPr lang="en-US" sz="2100" dirty="0">
                <a:solidFill>
                  <a:schemeClr val="tx1"/>
                </a:solidFill>
              </a:rPr>
              <a:t>Grain capacity of all cargo spaces in cubic feet;</a:t>
            </a:r>
          </a:p>
          <a:p>
            <a:pPr algn="just">
              <a:lnSpc>
                <a:spcPct val="100000"/>
              </a:lnSpc>
              <a:spcBef>
                <a:spcPts val="0"/>
              </a:spcBef>
            </a:pPr>
            <a:r>
              <a:rPr lang="en-US" sz="2100" dirty="0">
                <a:solidFill>
                  <a:schemeClr val="tx1"/>
                </a:solidFill>
              </a:rPr>
              <a:t>Bale capacity of all cargo spaces in cubic feet;</a:t>
            </a:r>
          </a:p>
          <a:p>
            <a:pPr algn="just">
              <a:lnSpc>
                <a:spcPct val="100000"/>
              </a:lnSpc>
              <a:spcBef>
                <a:spcPts val="0"/>
              </a:spcBef>
            </a:pPr>
            <a:r>
              <a:rPr lang="en-US" sz="2100" dirty="0">
                <a:solidFill>
                  <a:schemeClr val="tx1"/>
                </a:solidFill>
              </a:rPr>
              <a:t>Capacity in tons of double bottom tanks, </a:t>
            </a:r>
            <a:r>
              <a:rPr lang="en-US" sz="2100" dirty="0" err="1">
                <a:solidFill>
                  <a:schemeClr val="tx1"/>
                </a:solidFill>
              </a:rPr>
              <a:t>peaktanks</a:t>
            </a:r>
            <a:r>
              <a:rPr lang="en-US" sz="2100" dirty="0">
                <a:solidFill>
                  <a:schemeClr val="tx1"/>
                </a:solidFill>
              </a:rPr>
              <a:t>, </a:t>
            </a:r>
            <a:r>
              <a:rPr lang="en-US" sz="2100" dirty="0" err="1">
                <a:solidFill>
                  <a:schemeClr val="tx1"/>
                </a:solidFill>
              </a:rPr>
              <a:t>deeptanks</a:t>
            </a:r>
            <a:r>
              <a:rPr lang="en-US" sz="2100" dirty="0">
                <a:solidFill>
                  <a:schemeClr val="tx1"/>
                </a:solidFill>
              </a:rPr>
              <a:t> and fuel tanks.</a:t>
            </a:r>
            <a:endParaRPr lang="en-US" sz="2100" b="1" dirty="0">
              <a:solidFill>
                <a:schemeClr val="tx1"/>
              </a:solidFill>
            </a:endParaRPr>
          </a:p>
        </p:txBody>
      </p:sp>
      <p:pic>
        <p:nvPicPr>
          <p:cNvPr id="8" name="Imagen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83764" y="312607"/>
            <a:ext cx="1622461" cy="1622461"/>
          </a:xfrm>
          <a:prstGeom prst="rect">
            <a:avLst/>
          </a:prstGeom>
          <a:ln>
            <a:noFill/>
          </a:ln>
          <a:effectLst>
            <a:outerShdw blurRad="292100" dist="139700" dir="2700000" algn="tl" rotWithShape="0">
              <a:srgbClr val="333333">
                <a:alpha val="65000"/>
              </a:srgbClr>
            </a:outerShdw>
          </a:effectLst>
        </p:spPr>
      </p:pic>
      <p:pic>
        <p:nvPicPr>
          <p:cNvPr id="9" name="Imagen 8">
            <a:hlinkClick r:id="rId5" action="ppaction://hlinksldjump"/>
            <a:extLst>
              <a:ext uri="{FF2B5EF4-FFF2-40B4-BE49-F238E27FC236}">
                <a16:creationId xmlns:a16="http://schemas.microsoft.com/office/drawing/2014/main" id="{B63A5B2D-0ACA-45BA-BF3E-CA82D66941F0}"/>
              </a:ext>
            </a:extLst>
          </p:cNvPr>
          <p:cNvPicPr>
            <a:picLocks noChangeAspect="1"/>
          </p:cNvPicPr>
          <p:nvPr/>
        </p:nvPicPr>
        <p:blipFill>
          <a:blip r:embed="rId6"/>
          <a:stretch>
            <a:fillRect/>
          </a:stretch>
        </p:blipFill>
        <p:spPr>
          <a:xfrm>
            <a:off x="986052" y="6132813"/>
            <a:ext cx="554784" cy="554784"/>
          </a:xfrm>
          <a:prstGeom prst="rect">
            <a:avLst/>
          </a:prstGeom>
        </p:spPr>
      </p:pic>
    </p:spTree>
    <p:extLst>
      <p:ext uri="{BB962C8B-B14F-4D97-AF65-F5344CB8AC3E}">
        <p14:creationId xmlns:p14="http://schemas.microsoft.com/office/powerpoint/2010/main" val="3340571143"/>
      </p:ext>
    </p:extLst>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upo 3"/>
          <p:cNvGrpSpPr/>
          <p:nvPr/>
        </p:nvGrpSpPr>
        <p:grpSpPr>
          <a:xfrm>
            <a:off x="4153524" y="1265698"/>
            <a:ext cx="4990476" cy="5592302"/>
            <a:chOff x="4153524" y="1265698"/>
            <a:chExt cx="4990476" cy="5592302"/>
          </a:xfrm>
        </p:grpSpPr>
        <p:pic>
          <p:nvPicPr>
            <p:cNvPr id="5" name="Imagen 4"/>
            <p:cNvPicPr>
              <a:picLocks noChangeAspect="1"/>
            </p:cNvPicPr>
            <p:nvPr/>
          </p:nvPicPr>
          <p:blipFill>
            <a:blip r:embed="rId2">
              <a:lum bright="70000" contrast="-70000"/>
              <a:extLst>
                <a:ext uri="{28A0092B-C50C-407E-A947-70E740481C1C}">
                  <a14:useLocalDpi xmlns:a14="http://schemas.microsoft.com/office/drawing/2010/main" val="0"/>
                </a:ext>
              </a:extLst>
            </a:blip>
            <a:stretch>
              <a:fillRect/>
            </a:stretch>
          </p:blipFill>
          <p:spPr>
            <a:xfrm>
              <a:off x="4153524" y="1265698"/>
              <a:ext cx="4990476" cy="4317460"/>
            </a:xfrm>
            <a:prstGeom prst="rect">
              <a:avLst/>
            </a:prstGeom>
          </p:spPr>
        </p:pic>
        <p:pic>
          <p:nvPicPr>
            <p:cNvPr id="6" name="Imagen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04370" y="5962410"/>
              <a:ext cx="2437701" cy="895590"/>
            </a:xfrm>
            <a:prstGeom prst="rect">
              <a:avLst/>
            </a:prstGeom>
          </p:spPr>
        </p:pic>
      </p:grpSp>
      <p:sp>
        <p:nvSpPr>
          <p:cNvPr id="2" name="Título 1"/>
          <p:cNvSpPr>
            <a:spLocks noGrp="1"/>
          </p:cNvSpPr>
          <p:nvPr>
            <p:ph type="title"/>
          </p:nvPr>
        </p:nvSpPr>
        <p:spPr/>
        <p:txBody>
          <a:bodyPr/>
          <a:lstStyle/>
          <a:p>
            <a:pPr algn="ctr"/>
            <a:r>
              <a:rPr lang="es-MX" dirty="0"/>
              <a:t>SHIPPING TERMS</a:t>
            </a:r>
          </a:p>
        </p:txBody>
      </p:sp>
      <p:sp>
        <p:nvSpPr>
          <p:cNvPr id="3" name="Marcador de contenido 2"/>
          <p:cNvSpPr>
            <a:spLocks noGrp="1"/>
          </p:cNvSpPr>
          <p:nvPr>
            <p:ph idx="1"/>
          </p:nvPr>
        </p:nvSpPr>
        <p:spPr/>
        <p:txBody>
          <a:bodyPr>
            <a:noAutofit/>
          </a:bodyPr>
          <a:lstStyle/>
          <a:p>
            <a:pPr marL="0" indent="0" algn="just">
              <a:buNone/>
            </a:pPr>
            <a:r>
              <a:rPr lang="en-US" sz="2100" b="1" dirty="0">
                <a:solidFill>
                  <a:schemeClr val="tx1"/>
                </a:solidFill>
              </a:rPr>
              <a:t>Cargo battens or sparring. </a:t>
            </a:r>
          </a:p>
          <a:p>
            <a:pPr marL="0" indent="0" algn="just">
              <a:buNone/>
            </a:pPr>
            <a:r>
              <a:rPr lang="en-US" sz="2100" dirty="0">
                <a:solidFill>
                  <a:schemeClr val="tx1"/>
                </a:solidFill>
              </a:rPr>
              <a:t>Cargo battens are fitted fore and aft horizontally inside the ship's frames in the holds and </a:t>
            </a:r>
            <a:r>
              <a:rPr lang="en-US" sz="2100" dirty="0" err="1">
                <a:solidFill>
                  <a:schemeClr val="tx1"/>
                </a:solidFill>
              </a:rPr>
              <a:t>tweendecks</a:t>
            </a:r>
            <a:r>
              <a:rPr lang="en-US" sz="2100" dirty="0">
                <a:solidFill>
                  <a:schemeClr val="tx1"/>
                </a:solidFill>
              </a:rPr>
              <a:t> at a regular distance of approximately 12 inches to prevent contact between the cargo and the frame plating. The cargo battens keep the cargo free from moisture or sweat, which may condense on the ship’s sides.</a:t>
            </a:r>
          </a:p>
          <a:p>
            <a:pPr marL="0" indent="0" algn="just">
              <a:buNone/>
            </a:pPr>
            <a:r>
              <a:rPr lang="en-US" sz="2100" b="1" dirty="0">
                <a:solidFill>
                  <a:schemeClr val="tx1"/>
                </a:solidFill>
              </a:rPr>
              <a:t>Cargo plan or stowage plan. </a:t>
            </a:r>
          </a:p>
          <a:p>
            <a:pPr marL="0" indent="0" algn="just">
              <a:buNone/>
            </a:pPr>
            <a:r>
              <a:rPr lang="en-US" sz="2100" dirty="0">
                <a:solidFill>
                  <a:schemeClr val="tx1"/>
                </a:solidFill>
              </a:rPr>
              <a:t>In the regular trade it is customary to draw up a stowage plan, showing in different colours the part of the ship in which the various parcels ha been stowed, stating at the same time marks and destination</a:t>
            </a:r>
            <a:endParaRPr lang="en-US" sz="2100" b="1" dirty="0">
              <a:solidFill>
                <a:schemeClr val="tx1"/>
              </a:solidFill>
            </a:endParaRPr>
          </a:p>
        </p:txBody>
      </p:sp>
      <p:pic>
        <p:nvPicPr>
          <p:cNvPr id="8" name="Imagen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83764" y="312607"/>
            <a:ext cx="1622461" cy="1622461"/>
          </a:xfrm>
          <a:prstGeom prst="rect">
            <a:avLst/>
          </a:prstGeom>
          <a:ln>
            <a:noFill/>
          </a:ln>
          <a:effectLst>
            <a:outerShdw blurRad="292100" dist="139700" dir="2700000" algn="tl" rotWithShape="0">
              <a:srgbClr val="333333">
                <a:alpha val="65000"/>
              </a:srgbClr>
            </a:outerShdw>
          </a:effectLst>
        </p:spPr>
      </p:pic>
      <p:pic>
        <p:nvPicPr>
          <p:cNvPr id="9" name="Imagen 8">
            <a:hlinkClick r:id="rId5" action="ppaction://hlinksldjump"/>
            <a:extLst>
              <a:ext uri="{FF2B5EF4-FFF2-40B4-BE49-F238E27FC236}">
                <a16:creationId xmlns:a16="http://schemas.microsoft.com/office/drawing/2014/main" id="{72AD50E8-49DF-4945-9567-03E995C99AEC}"/>
              </a:ext>
            </a:extLst>
          </p:cNvPr>
          <p:cNvPicPr>
            <a:picLocks noChangeAspect="1"/>
          </p:cNvPicPr>
          <p:nvPr/>
        </p:nvPicPr>
        <p:blipFill>
          <a:blip r:embed="rId6"/>
          <a:stretch>
            <a:fillRect/>
          </a:stretch>
        </p:blipFill>
        <p:spPr>
          <a:xfrm>
            <a:off x="986052" y="6132813"/>
            <a:ext cx="554784" cy="554784"/>
          </a:xfrm>
          <a:prstGeom prst="rect">
            <a:avLst/>
          </a:prstGeom>
        </p:spPr>
      </p:pic>
    </p:spTree>
    <p:extLst>
      <p:ext uri="{BB962C8B-B14F-4D97-AF65-F5344CB8AC3E}">
        <p14:creationId xmlns:p14="http://schemas.microsoft.com/office/powerpoint/2010/main" val="2588569751"/>
      </p:ext>
    </p:extLst>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upo 3"/>
          <p:cNvGrpSpPr/>
          <p:nvPr/>
        </p:nvGrpSpPr>
        <p:grpSpPr>
          <a:xfrm>
            <a:off x="4153524" y="1265698"/>
            <a:ext cx="4990476" cy="5592302"/>
            <a:chOff x="4153524" y="1265698"/>
            <a:chExt cx="4990476" cy="5592302"/>
          </a:xfrm>
        </p:grpSpPr>
        <p:pic>
          <p:nvPicPr>
            <p:cNvPr id="5" name="Imagen 4"/>
            <p:cNvPicPr>
              <a:picLocks noChangeAspect="1"/>
            </p:cNvPicPr>
            <p:nvPr/>
          </p:nvPicPr>
          <p:blipFill>
            <a:blip r:embed="rId2">
              <a:lum bright="70000" contrast="-70000"/>
              <a:extLst>
                <a:ext uri="{28A0092B-C50C-407E-A947-70E740481C1C}">
                  <a14:useLocalDpi xmlns:a14="http://schemas.microsoft.com/office/drawing/2010/main" val="0"/>
                </a:ext>
              </a:extLst>
            </a:blip>
            <a:stretch>
              <a:fillRect/>
            </a:stretch>
          </p:blipFill>
          <p:spPr>
            <a:xfrm>
              <a:off x="4153524" y="1265698"/>
              <a:ext cx="4990476" cy="4317460"/>
            </a:xfrm>
            <a:prstGeom prst="rect">
              <a:avLst/>
            </a:prstGeom>
          </p:spPr>
        </p:pic>
        <p:pic>
          <p:nvPicPr>
            <p:cNvPr id="6" name="Imagen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04370" y="5962410"/>
              <a:ext cx="2437701" cy="895590"/>
            </a:xfrm>
            <a:prstGeom prst="rect">
              <a:avLst/>
            </a:prstGeom>
          </p:spPr>
        </p:pic>
      </p:grpSp>
      <p:sp>
        <p:nvSpPr>
          <p:cNvPr id="2" name="Título 1"/>
          <p:cNvSpPr>
            <a:spLocks noGrp="1"/>
          </p:cNvSpPr>
          <p:nvPr>
            <p:ph type="title"/>
          </p:nvPr>
        </p:nvSpPr>
        <p:spPr/>
        <p:txBody>
          <a:bodyPr/>
          <a:lstStyle/>
          <a:p>
            <a:pPr algn="ctr"/>
            <a:r>
              <a:rPr lang="es-MX" dirty="0"/>
              <a:t>SHIPPING TERMS</a:t>
            </a:r>
          </a:p>
        </p:txBody>
      </p:sp>
      <p:sp>
        <p:nvSpPr>
          <p:cNvPr id="3" name="Marcador de contenido 2"/>
          <p:cNvSpPr>
            <a:spLocks noGrp="1"/>
          </p:cNvSpPr>
          <p:nvPr>
            <p:ph idx="1"/>
          </p:nvPr>
        </p:nvSpPr>
        <p:spPr/>
        <p:txBody>
          <a:bodyPr>
            <a:noAutofit/>
          </a:bodyPr>
          <a:lstStyle/>
          <a:p>
            <a:pPr marL="0" indent="0" algn="just">
              <a:buNone/>
            </a:pPr>
            <a:r>
              <a:rPr lang="en-US" sz="2100" b="1" dirty="0">
                <a:solidFill>
                  <a:schemeClr val="tx1"/>
                </a:solidFill>
              </a:rPr>
              <a:t>Ceiling. </a:t>
            </a:r>
          </a:p>
          <a:p>
            <a:pPr marL="0" indent="0" algn="just">
              <a:buNone/>
            </a:pPr>
            <a:r>
              <a:rPr lang="en-US" sz="2100" dirty="0">
                <a:solidFill>
                  <a:schemeClr val="tx1"/>
                </a:solidFill>
              </a:rPr>
              <a:t>The ceiling consists of wooden planks laid on top of the double bottom tanks. The planks are laid longitudinally and prevent contact between the cargo and the double bottom.</a:t>
            </a:r>
          </a:p>
          <a:p>
            <a:pPr marL="0" indent="0" algn="just">
              <a:buNone/>
            </a:pPr>
            <a:r>
              <a:rPr lang="en-US" sz="2100" b="1" dirty="0" err="1">
                <a:solidFill>
                  <a:schemeClr val="tx1"/>
                </a:solidFill>
              </a:rPr>
              <a:t>Centreline</a:t>
            </a:r>
            <a:r>
              <a:rPr lang="en-US" sz="2100" b="1" dirty="0">
                <a:solidFill>
                  <a:schemeClr val="tx1"/>
                </a:solidFill>
              </a:rPr>
              <a:t> bulkhead.</a:t>
            </a:r>
          </a:p>
          <a:p>
            <a:pPr marL="0" indent="0" algn="just">
              <a:buNone/>
            </a:pPr>
            <a:r>
              <a:rPr lang="en-US" sz="2100" dirty="0">
                <a:solidFill>
                  <a:schemeClr val="tx1"/>
                </a:solidFill>
              </a:rPr>
              <a:t>As a rule modern tramp vessels are fitted with </a:t>
            </a:r>
            <a:r>
              <a:rPr lang="en-US" sz="2100" dirty="0" err="1">
                <a:solidFill>
                  <a:schemeClr val="tx1"/>
                </a:solidFill>
              </a:rPr>
              <a:t>centreline</a:t>
            </a:r>
            <a:r>
              <a:rPr lang="en-US" sz="2100" dirty="0">
                <a:solidFill>
                  <a:schemeClr val="tx1"/>
                </a:solidFill>
              </a:rPr>
              <a:t> bulkheads extending from the bulkheads to the hatchways. Apart from increasing the longitudinal strength, such </a:t>
            </a:r>
            <a:r>
              <a:rPr lang="en-US" sz="2100" dirty="0" err="1">
                <a:solidFill>
                  <a:schemeClr val="tx1"/>
                </a:solidFill>
              </a:rPr>
              <a:t>centreline</a:t>
            </a:r>
            <a:r>
              <a:rPr lang="en-US" sz="2100" dirty="0">
                <a:solidFill>
                  <a:schemeClr val="tx1"/>
                </a:solidFill>
              </a:rPr>
              <a:t> bulkheads mean a considerable saving in expenses for shifting boards required by vessels carrying grain in bulk.</a:t>
            </a:r>
            <a:endParaRPr lang="en-US" sz="2100" b="1" dirty="0">
              <a:solidFill>
                <a:schemeClr val="tx1"/>
              </a:solidFill>
            </a:endParaRPr>
          </a:p>
        </p:txBody>
      </p:sp>
      <p:pic>
        <p:nvPicPr>
          <p:cNvPr id="8" name="Imagen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83764" y="312607"/>
            <a:ext cx="1622461" cy="1622461"/>
          </a:xfrm>
          <a:prstGeom prst="rect">
            <a:avLst/>
          </a:prstGeom>
          <a:ln>
            <a:noFill/>
          </a:ln>
          <a:effectLst>
            <a:outerShdw blurRad="292100" dist="139700" dir="2700000" algn="tl" rotWithShape="0">
              <a:srgbClr val="333333">
                <a:alpha val="65000"/>
              </a:srgbClr>
            </a:outerShdw>
          </a:effectLst>
        </p:spPr>
      </p:pic>
      <p:pic>
        <p:nvPicPr>
          <p:cNvPr id="9" name="Imagen 8">
            <a:hlinkClick r:id="rId5" action="ppaction://hlinksldjump"/>
            <a:extLst>
              <a:ext uri="{FF2B5EF4-FFF2-40B4-BE49-F238E27FC236}">
                <a16:creationId xmlns:a16="http://schemas.microsoft.com/office/drawing/2014/main" id="{F3172F74-4204-4775-B073-A220180E83D5}"/>
              </a:ext>
            </a:extLst>
          </p:cNvPr>
          <p:cNvPicPr>
            <a:picLocks noChangeAspect="1"/>
          </p:cNvPicPr>
          <p:nvPr/>
        </p:nvPicPr>
        <p:blipFill>
          <a:blip r:embed="rId6"/>
          <a:stretch>
            <a:fillRect/>
          </a:stretch>
        </p:blipFill>
        <p:spPr>
          <a:xfrm>
            <a:off x="986052" y="6132813"/>
            <a:ext cx="554784" cy="554784"/>
          </a:xfrm>
          <a:prstGeom prst="rect">
            <a:avLst/>
          </a:prstGeom>
        </p:spPr>
      </p:pic>
    </p:spTree>
    <p:extLst>
      <p:ext uri="{BB962C8B-B14F-4D97-AF65-F5344CB8AC3E}">
        <p14:creationId xmlns:p14="http://schemas.microsoft.com/office/powerpoint/2010/main" val="4184782690"/>
      </p:ext>
    </p:extLst>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upo 3"/>
          <p:cNvGrpSpPr/>
          <p:nvPr/>
        </p:nvGrpSpPr>
        <p:grpSpPr>
          <a:xfrm>
            <a:off x="4153524" y="1265698"/>
            <a:ext cx="4990476" cy="5592302"/>
            <a:chOff x="4153524" y="1265698"/>
            <a:chExt cx="4990476" cy="5592302"/>
          </a:xfrm>
        </p:grpSpPr>
        <p:pic>
          <p:nvPicPr>
            <p:cNvPr id="5" name="Imagen 4"/>
            <p:cNvPicPr>
              <a:picLocks noChangeAspect="1"/>
            </p:cNvPicPr>
            <p:nvPr/>
          </p:nvPicPr>
          <p:blipFill>
            <a:blip r:embed="rId2">
              <a:lum bright="70000" contrast="-70000"/>
              <a:extLst>
                <a:ext uri="{28A0092B-C50C-407E-A947-70E740481C1C}">
                  <a14:useLocalDpi xmlns:a14="http://schemas.microsoft.com/office/drawing/2010/main" val="0"/>
                </a:ext>
              </a:extLst>
            </a:blip>
            <a:stretch>
              <a:fillRect/>
            </a:stretch>
          </p:blipFill>
          <p:spPr>
            <a:xfrm>
              <a:off x="4153524" y="1265698"/>
              <a:ext cx="4990476" cy="4317460"/>
            </a:xfrm>
            <a:prstGeom prst="rect">
              <a:avLst/>
            </a:prstGeom>
          </p:spPr>
        </p:pic>
        <p:pic>
          <p:nvPicPr>
            <p:cNvPr id="6" name="Imagen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04370" y="5962410"/>
              <a:ext cx="2437701" cy="895590"/>
            </a:xfrm>
            <a:prstGeom prst="rect">
              <a:avLst/>
            </a:prstGeom>
          </p:spPr>
        </p:pic>
      </p:grpSp>
      <p:sp>
        <p:nvSpPr>
          <p:cNvPr id="2" name="Título 1"/>
          <p:cNvSpPr>
            <a:spLocks noGrp="1"/>
          </p:cNvSpPr>
          <p:nvPr>
            <p:ph type="title"/>
          </p:nvPr>
        </p:nvSpPr>
        <p:spPr/>
        <p:txBody>
          <a:bodyPr/>
          <a:lstStyle/>
          <a:p>
            <a:pPr algn="ctr"/>
            <a:r>
              <a:rPr lang="es-MX" dirty="0"/>
              <a:t>SHIPPING TERMS</a:t>
            </a:r>
          </a:p>
        </p:txBody>
      </p:sp>
      <p:sp>
        <p:nvSpPr>
          <p:cNvPr id="3" name="Marcador de contenido 2"/>
          <p:cNvSpPr>
            <a:spLocks noGrp="1"/>
          </p:cNvSpPr>
          <p:nvPr>
            <p:ph idx="1"/>
          </p:nvPr>
        </p:nvSpPr>
        <p:spPr/>
        <p:txBody>
          <a:bodyPr>
            <a:noAutofit/>
          </a:bodyPr>
          <a:lstStyle/>
          <a:p>
            <a:pPr marL="0" indent="0" algn="just">
              <a:buNone/>
            </a:pPr>
            <a:r>
              <a:rPr lang="en-US" sz="2100" b="1" dirty="0">
                <a:solidFill>
                  <a:schemeClr val="tx1"/>
                </a:solidFill>
              </a:rPr>
              <a:t>Coefficient of loading. </a:t>
            </a:r>
          </a:p>
          <a:p>
            <a:pPr marL="0" indent="0" algn="just">
              <a:buNone/>
            </a:pPr>
            <a:endParaRPr lang="en-US" sz="2100" b="1" dirty="0">
              <a:solidFill>
                <a:schemeClr val="tx1"/>
              </a:solidFill>
            </a:endParaRPr>
          </a:p>
          <a:p>
            <a:pPr marL="0" indent="0" algn="just">
              <a:buNone/>
            </a:pPr>
            <a:r>
              <a:rPr lang="en-US" sz="2100" dirty="0">
                <a:solidFill>
                  <a:schemeClr val="tx1"/>
                </a:solidFill>
              </a:rPr>
              <a:t>The coefficient of loading of a ship indicates the relationship between the deadweight of the cargo carrying capacity and the cargo space. </a:t>
            </a:r>
          </a:p>
          <a:p>
            <a:pPr marL="0" indent="0" algn="just">
              <a:buNone/>
            </a:pPr>
            <a:r>
              <a:rPr lang="en-US" sz="2100" dirty="0">
                <a:solidFill>
                  <a:schemeClr val="tx1"/>
                </a:solidFill>
              </a:rPr>
              <a:t>As soon as the weight of bunkers, fresh water, provisions, stores and spare parts, which a vessel will have on board on the contemplated voyage, is known, it will be possible to determine the coefficient of loading.</a:t>
            </a:r>
            <a:endParaRPr lang="en-US" sz="2100" b="1" dirty="0">
              <a:solidFill>
                <a:schemeClr val="tx1"/>
              </a:solidFill>
            </a:endParaRPr>
          </a:p>
        </p:txBody>
      </p:sp>
      <p:pic>
        <p:nvPicPr>
          <p:cNvPr id="8" name="Imagen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83764" y="312607"/>
            <a:ext cx="1622461" cy="1622461"/>
          </a:xfrm>
          <a:prstGeom prst="rect">
            <a:avLst/>
          </a:prstGeom>
          <a:ln>
            <a:noFill/>
          </a:ln>
          <a:effectLst>
            <a:outerShdw blurRad="292100" dist="139700" dir="2700000" algn="tl" rotWithShape="0">
              <a:srgbClr val="333333">
                <a:alpha val="65000"/>
              </a:srgbClr>
            </a:outerShdw>
          </a:effectLst>
        </p:spPr>
      </p:pic>
      <p:pic>
        <p:nvPicPr>
          <p:cNvPr id="9" name="Imagen 8">
            <a:hlinkClick r:id="rId5" action="ppaction://hlinksldjump"/>
            <a:extLst>
              <a:ext uri="{FF2B5EF4-FFF2-40B4-BE49-F238E27FC236}">
                <a16:creationId xmlns:a16="http://schemas.microsoft.com/office/drawing/2014/main" id="{C8CF3839-3E35-42EC-AFAB-3F2DCE57543A}"/>
              </a:ext>
            </a:extLst>
          </p:cNvPr>
          <p:cNvPicPr>
            <a:picLocks noChangeAspect="1"/>
          </p:cNvPicPr>
          <p:nvPr/>
        </p:nvPicPr>
        <p:blipFill>
          <a:blip r:embed="rId6"/>
          <a:stretch>
            <a:fillRect/>
          </a:stretch>
        </p:blipFill>
        <p:spPr>
          <a:xfrm>
            <a:off x="986052" y="6132813"/>
            <a:ext cx="554784" cy="554784"/>
          </a:xfrm>
          <a:prstGeom prst="rect">
            <a:avLst/>
          </a:prstGeom>
        </p:spPr>
      </p:pic>
    </p:spTree>
    <p:extLst>
      <p:ext uri="{BB962C8B-B14F-4D97-AF65-F5344CB8AC3E}">
        <p14:creationId xmlns:p14="http://schemas.microsoft.com/office/powerpoint/2010/main" val="2885793742"/>
      </p:ext>
    </p:extLst>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upo 3"/>
          <p:cNvGrpSpPr/>
          <p:nvPr/>
        </p:nvGrpSpPr>
        <p:grpSpPr>
          <a:xfrm>
            <a:off x="4153524" y="1265698"/>
            <a:ext cx="4990476" cy="5592302"/>
            <a:chOff x="4153524" y="1265698"/>
            <a:chExt cx="4990476" cy="5592302"/>
          </a:xfrm>
        </p:grpSpPr>
        <p:pic>
          <p:nvPicPr>
            <p:cNvPr id="5" name="Imagen 4"/>
            <p:cNvPicPr>
              <a:picLocks noChangeAspect="1"/>
            </p:cNvPicPr>
            <p:nvPr/>
          </p:nvPicPr>
          <p:blipFill>
            <a:blip r:embed="rId2">
              <a:lum bright="70000" contrast="-70000"/>
              <a:extLst>
                <a:ext uri="{28A0092B-C50C-407E-A947-70E740481C1C}">
                  <a14:useLocalDpi xmlns:a14="http://schemas.microsoft.com/office/drawing/2010/main" val="0"/>
                </a:ext>
              </a:extLst>
            </a:blip>
            <a:stretch>
              <a:fillRect/>
            </a:stretch>
          </p:blipFill>
          <p:spPr>
            <a:xfrm>
              <a:off x="4153524" y="1265698"/>
              <a:ext cx="4990476" cy="4317460"/>
            </a:xfrm>
            <a:prstGeom prst="rect">
              <a:avLst/>
            </a:prstGeom>
          </p:spPr>
        </p:pic>
        <p:pic>
          <p:nvPicPr>
            <p:cNvPr id="6" name="Imagen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04370" y="5962410"/>
              <a:ext cx="2437701" cy="895590"/>
            </a:xfrm>
            <a:prstGeom prst="rect">
              <a:avLst/>
            </a:prstGeom>
          </p:spPr>
        </p:pic>
      </p:grpSp>
      <p:sp>
        <p:nvSpPr>
          <p:cNvPr id="2" name="Título 1"/>
          <p:cNvSpPr>
            <a:spLocks noGrp="1"/>
          </p:cNvSpPr>
          <p:nvPr>
            <p:ph type="title"/>
          </p:nvPr>
        </p:nvSpPr>
        <p:spPr/>
        <p:txBody>
          <a:bodyPr/>
          <a:lstStyle/>
          <a:p>
            <a:pPr algn="ctr"/>
            <a:r>
              <a:rPr lang="es-MX" dirty="0"/>
              <a:t>SHIPPING TERMS</a:t>
            </a:r>
          </a:p>
        </p:txBody>
      </p:sp>
      <p:sp>
        <p:nvSpPr>
          <p:cNvPr id="3" name="Marcador de contenido 2"/>
          <p:cNvSpPr>
            <a:spLocks noGrp="1"/>
          </p:cNvSpPr>
          <p:nvPr>
            <p:ph idx="1"/>
          </p:nvPr>
        </p:nvSpPr>
        <p:spPr/>
        <p:txBody>
          <a:bodyPr>
            <a:noAutofit/>
          </a:bodyPr>
          <a:lstStyle/>
          <a:p>
            <a:pPr marL="0" indent="0" algn="just">
              <a:buNone/>
            </a:pPr>
            <a:r>
              <a:rPr lang="en-US" sz="2000" b="1" dirty="0">
                <a:solidFill>
                  <a:schemeClr val="tx1"/>
                </a:solidFill>
              </a:rPr>
              <a:t>Cofferdam. </a:t>
            </a:r>
          </a:p>
          <a:p>
            <a:pPr marL="0" indent="0" algn="just">
              <a:buNone/>
            </a:pPr>
            <a:r>
              <a:rPr lang="en-US" sz="2000" dirty="0">
                <a:solidFill>
                  <a:schemeClr val="tx1"/>
                </a:solidFill>
              </a:rPr>
              <a:t>In oil tankers the oil tanks are separated from the engine room by means of a cofferdam formed by two transverse bulkheads. The cofferdam extends over the entire breadth of the vessel and prevents leakage from the </a:t>
            </a:r>
            <a:r>
              <a:rPr lang="en-US" sz="2000" dirty="0" err="1">
                <a:solidFill>
                  <a:schemeClr val="tx1"/>
                </a:solidFill>
              </a:rPr>
              <a:t>oiltanks</a:t>
            </a:r>
            <a:r>
              <a:rPr lang="en-US" sz="2000" dirty="0">
                <a:solidFill>
                  <a:schemeClr val="tx1"/>
                </a:solidFill>
              </a:rPr>
              <a:t> to the engine room or diesel oil. The pump rooms are also separated from adjacent tanks by cofferdams.</a:t>
            </a:r>
          </a:p>
          <a:p>
            <a:pPr marL="0" indent="0" algn="just">
              <a:buNone/>
            </a:pPr>
            <a:r>
              <a:rPr lang="en-US" sz="2000" b="1" dirty="0">
                <a:solidFill>
                  <a:schemeClr val="tx1"/>
                </a:solidFill>
              </a:rPr>
              <a:t>Collision bulkhead. </a:t>
            </a:r>
          </a:p>
          <a:p>
            <a:pPr marL="0" indent="0" algn="just">
              <a:buNone/>
            </a:pPr>
            <a:r>
              <a:rPr lang="en-US" sz="2000" dirty="0">
                <a:solidFill>
                  <a:schemeClr val="tx1"/>
                </a:solidFill>
              </a:rPr>
              <a:t>According to the Rules of the London Conference of 1929 for the Safety of life at Sea, all ocean going vessels must be fitted with a collision bulkhead, which is carried up to, the </a:t>
            </a:r>
            <a:r>
              <a:rPr lang="en-US" sz="2000" dirty="0" err="1">
                <a:solidFill>
                  <a:schemeClr val="tx1"/>
                </a:solidFill>
              </a:rPr>
              <a:t>maindeck</a:t>
            </a:r>
            <a:r>
              <a:rPr lang="en-US" sz="2000" dirty="0">
                <a:solidFill>
                  <a:schemeClr val="tx1"/>
                </a:solidFill>
              </a:rPr>
              <a:t> in full scantling vessels and up to the </a:t>
            </a:r>
            <a:r>
              <a:rPr lang="en-US" sz="2000" dirty="0" err="1">
                <a:solidFill>
                  <a:schemeClr val="tx1"/>
                </a:solidFill>
              </a:rPr>
              <a:t>shelterdeck</a:t>
            </a:r>
            <a:r>
              <a:rPr lang="en-US" sz="2000" dirty="0">
                <a:solidFill>
                  <a:schemeClr val="tx1"/>
                </a:solidFill>
              </a:rPr>
              <a:t> in </a:t>
            </a:r>
            <a:r>
              <a:rPr lang="en-US" sz="2000" dirty="0" err="1">
                <a:solidFill>
                  <a:schemeClr val="tx1"/>
                </a:solidFill>
              </a:rPr>
              <a:t>shelterdeck</a:t>
            </a:r>
            <a:r>
              <a:rPr lang="en-US" sz="2000" dirty="0">
                <a:solidFill>
                  <a:schemeClr val="tx1"/>
                </a:solidFill>
              </a:rPr>
              <a:t> vessels. This transverse watertight bulkhead must be fitted at a distance from the stem equal to minimum 5% of the ship's length.</a:t>
            </a:r>
            <a:endParaRPr lang="en-US" sz="2000" b="1" dirty="0">
              <a:solidFill>
                <a:schemeClr val="tx1"/>
              </a:solidFill>
            </a:endParaRPr>
          </a:p>
        </p:txBody>
      </p:sp>
      <p:pic>
        <p:nvPicPr>
          <p:cNvPr id="8" name="Imagen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83764" y="312607"/>
            <a:ext cx="1622461" cy="1622461"/>
          </a:xfrm>
          <a:prstGeom prst="rect">
            <a:avLst/>
          </a:prstGeom>
          <a:ln>
            <a:noFill/>
          </a:ln>
          <a:effectLst>
            <a:outerShdw blurRad="292100" dist="139700" dir="2700000" algn="tl" rotWithShape="0">
              <a:srgbClr val="333333">
                <a:alpha val="65000"/>
              </a:srgbClr>
            </a:outerShdw>
          </a:effectLst>
        </p:spPr>
      </p:pic>
      <p:pic>
        <p:nvPicPr>
          <p:cNvPr id="9" name="Imagen 8">
            <a:hlinkClick r:id="rId5" action="ppaction://hlinksldjump"/>
            <a:extLst>
              <a:ext uri="{FF2B5EF4-FFF2-40B4-BE49-F238E27FC236}">
                <a16:creationId xmlns:a16="http://schemas.microsoft.com/office/drawing/2014/main" id="{52DD69A1-8A5A-499C-960B-E4297DA04D14}"/>
              </a:ext>
            </a:extLst>
          </p:cNvPr>
          <p:cNvPicPr>
            <a:picLocks noChangeAspect="1"/>
          </p:cNvPicPr>
          <p:nvPr/>
        </p:nvPicPr>
        <p:blipFill>
          <a:blip r:embed="rId6"/>
          <a:stretch>
            <a:fillRect/>
          </a:stretch>
        </p:blipFill>
        <p:spPr>
          <a:xfrm>
            <a:off x="986052" y="6132813"/>
            <a:ext cx="554784" cy="554784"/>
          </a:xfrm>
          <a:prstGeom prst="rect">
            <a:avLst/>
          </a:prstGeom>
        </p:spPr>
      </p:pic>
    </p:spTree>
    <p:extLst>
      <p:ext uri="{BB962C8B-B14F-4D97-AF65-F5344CB8AC3E}">
        <p14:creationId xmlns:p14="http://schemas.microsoft.com/office/powerpoint/2010/main" val="234386185"/>
      </p:ext>
    </p:extLst>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upo 3"/>
          <p:cNvGrpSpPr/>
          <p:nvPr/>
        </p:nvGrpSpPr>
        <p:grpSpPr>
          <a:xfrm>
            <a:off x="4153524" y="1265698"/>
            <a:ext cx="4990476" cy="5592302"/>
            <a:chOff x="4153524" y="1265698"/>
            <a:chExt cx="4990476" cy="5592302"/>
          </a:xfrm>
        </p:grpSpPr>
        <p:pic>
          <p:nvPicPr>
            <p:cNvPr id="5" name="Imagen 4"/>
            <p:cNvPicPr>
              <a:picLocks noChangeAspect="1"/>
            </p:cNvPicPr>
            <p:nvPr/>
          </p:nvPicPr>
          <p:blipFill>
            <a:blip r:embed="rId2">
              <a:lum bright="70000" contrast="-70000"/>
              <a:extLst>
                <a:ext uri="{28A0092B-C50C-407E-A947-70E740481C1C}">
                  <a14:useLocalDpi xmlns:a14="http://schemas.microsoft.com/office/drawing/2010/main" val="0"/>
                </a:ext>
              </a:extLst>
            </a:blip>
            <a:stretch>
              <a:fillRect/>
            </a:stretch>
          </p:blipFill>
          <p:spPr>
            <a:xfrm>
              <a:off x="4153524" y="1265698"/>
              <a:ext cx="4990476" cy="4317460"/>
            </a:xfrm>
            <a:prstGeom prst="rect">
              <a:avLst/>
            </a:prstGeom>
          </p:spPr>
        </p:pic>
        <p:pic>
          <p:nvPicPr>
            <p:cNvPr id="6" name="Imagen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04370" y="5962410"/>
              <a:ext cx="2437701" cy="895590"/>
            </a:xfrm>
            <a:prstGeom prst="rect">
              <a:avLst/>
            </a:prstGeom>
          </p:spPr>
        </p:pic>
      </p:grpSp>
      <p:sp>
        <p:nvSpPr>
          <p:cNvPr id="2" name="Título 1"/>
          <p:cNvSpPr>
            <a:spLocks noGrp="1"/>
          </p:cNvSpPr>
          <p:nvPr>
            <p:ph type="title"/>
          </p:nvPr>
        </p:nvSpPr>
        <p:spPr/>
        <p:txBody>
          <a:bodyPr/>
          <a:lstStyle/>
          <a:p>
            <a:pPr algn="ctr"/>
            <a:r>
              <a:rPr lang="es-MX" dirty="0"/>
              <a:t>SHIPPING TERMS</a:t>
            </a:r>
          </a:p>
        </p:txBody>
      </p:sp>
      <p:sp>
        <p:nvSpPr>
          <p:cNvPr id="3" name="Marcador de contenido 2"/>
          <p:cNvSpPr>
            <a:spLocks noGrp="1"/>
          </p:cNvSpPr>
          <p:nvPr>
            <p:ph idx="1"/>
          </p:nvPr>
        </p:nvSpPr>
        <p:spPr/>
        <p:txBody>
          <a:bodyPr>
            <a:noAutofit/>
          </a:bodyPr>
          <a:lstStyle/>
          <a:p>
            <a:pPr marL="0" indent="0" algn="just">
              <a:buNone/>
            </a:pPr>
            <a:r>
              <a:rPr lang="en-US" sz="2100" b="1" dirty="0">
                <a:solidFill>
                  <a:schemeClr val="tx1"/>
                </a:solidFill>
              </a:rPr>
              <a:t>Deadweight capacity.</a:t>
            </a:r>
          </a:p>
          <a:p>
            <a:pPr marL="0" indent="0" algn="just">
              <a:buNone/>
            </a:pPr>
            <a:r>
              <a:rPr lang="en-US" sz="2100" dirty="0">
                <a:solidFill>
                  <a:schemeClr val="tx1"/>
                </a:solidFill>
              </a:rPr>
              <a:t> The deadweight capacity or the carrying capacity of a vessel is the total weight of cargo, bunkers, dunnage, provisions, water, stores and </a:t>
            </a:r>
            <a:r>
              <a:rPr lang="en-US" sz="2100" dirty="0" err="1">
                <a:solidFill>
                  <a:schemeClr val="tx1"/>
                </a:solidFill>
              </a:rPr>
              <a:t>spareparts</a:t>
            </a:r>
            <a:r>
              <a:rPr lang="en-US" sz="2100" dirty="0">
                <a:solidFill>
                  <a:schemeClr val="tx1"/>
                </a:solidFill>
              </a:rPr>
              <a:t>, expressed in tons.</a:t>
            </a:r>
          </a:p>
          <a:p>
            <a:pPr marL="0" indent="0" algn="just">
              <a:buNone/>
            </a:pPr>
            <a:r>
              <a:rPr lang="en-US" sz="2100" b="1" dirty="0" err="1">
                <a:solidFill>
                  <a:schemeClr val="tx1"/>
                </a:solidFill>
              </a:rPr>
              <a:t>Deeptanks</a:t>
            </a:r>
            <a:r>
              <a:rPr lang="en-US" sz="2100" b="1" dirty="0">
                <a:solidFill>
                  <a:schemeClr val="tx1"/>
                </a:solidFill>
              </a:rPr>
              <a:t>. </a:t>
            </a:r>
          </a:p>
          <a:p>
            <a:pPr marL="0" indent="0" algn="just">
              <a:buNone/>
            </a:pPr>
            <a:r>
              <a:rPr lang="en-US" sz="2100" dirty="0">
                <a:solidFill>
                  <a:schemeClr val="tx1"/>
                </a:solidFill>
              </a:rPr>
              <a:t>In order to increase the water ballast capacity, many cargo ships are equipped with </a:t>
            </a:r>
            <a:r>
              <a:rPr lang="en-US" sz="2100" dirty="0" err="1">
                <a:solidFill>
                  <a:schemeClr val="tx1"/>
                </a:solidFill>
              </a:rPr>
              <a:t>deeptanks</a:t>
            </a:r>
            <a:r>
              <a:rPr lang="en-US" sz="2100" dirty="0">
                <a:solidFill>
                  <a:schemeClr val="tx1"/>
                </a:solidFill>
              </a:rPr>
              <a:t> running from the </a:t>
            </a:r>
            <a:r>
              <a:rPr lang="en-US" sz="2100" dirty="0" err="1">
                <a:solidFill>
                  <a:schemeClr val="tx1"/>
                </a:solidFill>
              </a:rPr>
              <a:t>tanktop</a:t>
            </a:r>
            <a:r>
              <a:rPr lang="en-US" sz="2100" dirty="0">
                <a:solidFill>
                  <a:schemeClr val="tx1"/>
                </a:solidFill>
              </a:rPr>
              <a:t> of the double bottom to the lower or upper </a:t>
            </a:r>
            <a:r>
              <a:rPr lang="en-US" sz="2100" dirty="0" err="1">
                <a:solidFill>
                  <a:schemeClr val="tx1"/>
                </a:solidFill>
              </a:rPr>
              <a:t>tweendeck</a:t>
            </a:r>
            <a:r>
              <a:rPr lang="en-US" sz="2100" dirty="0">
                <a:solidFill>
                  <a:schemeClr val="tx1"/>
                </a:solidFill>
              </a:rPr>
              <a:t> and extending over the entire breadth. As a rule the </a:t>
            </a:r>
            <a:r>
              <a:rPr lang="en-US" sz="2100" dirty="0" err="1">
                <a:solidFill>
                  <a:schemeClr val="tx1"/>
                </a:solidFill>
              </a:rPr>
              <a:t>deeptanks</a:t>
            </a:r>
            <a:r>
              <a:rPr lang="en-US" sz="2100" dirty="0">
                <a:solidFill>
                  <a:schemeClr val="tx1"/>
                </a:solidFill>
              </a:rPr>
              <a:t> are constructed amidships forward of the engine room or at both ends.</a:t>
            </a:r>
          </a:p>
          <a:p>
            <a:endParaRPr lang="en-US" sz="2000" b="1" dirty="0">
              <a:solidFill>
                <a:schemeClr val="tx1"/>
              </a:solidFill>
            </a:endParaRPr>
          </a:p>
        </p:txBody>
      </p:sp>
      <p:pic>
        <p:nvPicPr>
          <p:cNvPr id="7" name="Imagen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83764" y="312607"/>
            <a:ext cx="1622461" cy="1622461"/>
          </a:xfrm>
          <a:prstGeom prst="rect">
            <a:avLst/>
          </a:prstGeom>
          <a:ln>
            <a:noFill/>
          </a:ln>
          <a:effectLst>
            <a:outerShdw blurRad="292100" dist="139700" dir="2700000" algn="tl" rotWithShape="0">
              <a:srgbClr val="333333">
                <a:alpha val="65000"/>
              </a:srgbClr>
            </a:outerShdw>
          </a:effectLst>
        </p:spPr>
      </p:pic>
      <p:pic>
        <p:nvPicPr>
          <p:cNvPr id="8" name="Imagen 7">
            <a:hlinkClick r:id="rId5" action="ppaction://hlinksldjump"/>
            <a:extLst>
              <a:ext uri="{FF2B5EF4-FFF2-40B4-BE49-F238E27FC236}">
                <a16:creationId xmlns:a16="http://schemas.microsoft.com/office/drawing/2014/main" id="{565F8A97-FEFF-46C3-8796-AA436348AF36}"/>
              </a:ext>
            </a:extLst>
          </p:cNvPr>
          <p:cNvPicPr>
            <a:picLocks noChangeAspect="1"/>
          </p:cNvPicPr>
          <p:nvPr/>
        </p:nvPicPr>
        <p:blipFill>
          <a:blip r:embed="rId6"/>
          <a:stretch>
            <a:fillRect/>
          </a:stretch>
        </p:blipFill>
        <p:spPr>
          <a:xfrm>
            <a:off x="986052" y="6132813"/>
            <a:ext cx="554784" cy="554784"/>
          </a:xfrm>
          <a:prstGeom prst="rect">
            <a:avLst/>
          </a:prstGeom>
        </p:spPr>
      </p:pic>
    </p:spTree>
    <p:extLst>
      <p:ext uri="{BB962C8B-B14F-4D97-AF65-F5344CB8AC3E}">
        <p14:creationId xmlns:p14="http://schemas.microsoft.com/office/powerpoint/2010/main" val="317682287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upo 3"/>
          <p:cNvGrpSpPr/>
          <p:nvPr/>
        </p:nvGrpSpPr>
        <p:grpSpPr>
          <a:xfrm>
            <a:off x="4153524" y="1265698"/>
            <a:ext cx="4990476" cy="5592302"/>
            <a:chOff x="4153524" y="1265698"/>
            <a:chExt cx="4990476" cy="5592302"/>
          </a:xfrm>
        </p:grpSpPr>
        <p:pic>
          <p:nvPicPr>
            <p:cNvPr id="5" name="Imagen 4"/>
            <p:cNvPicPr>
              <a:picLocks noChangeAspect="1"/>
            </p:cNvPicPr>
            <p:nvPr/>
          </p:nvPicPr>
          <p:blipFill>
            <a:blip r:embed="rId2">
              <a:lum bright="70000" contrast="-70000"/>
              <a:extLst>
                <a:ext uri="{28A0092B-C50C-407E-A947-70E740481C1C}">
                  <a14:useLocalDpi xmlns:a14="http://schemas.microsoft.com/office/drawing/2010/main" val="0"/>
                </a:ext>
              </a:extLst>
            </a:blip>
            <a:stretch>
              <a:fillRect/>
            </a:stretch>
          </p:blipFill>
          <p:spPr>
            <a:xfrm>
              <a:off x="4153524" y="1265698"/>
              <a:ext cx="4990476" cy="4317460"/>
            </a:xfrm>
            <a:prstGeom prst="rect">
              <a:avLst/>
            </a:prstGeom>
          </p:spPr>
        </p:pic>
        <p:pic>
          <p:nvPicPr>
            <p:cNvPr id="6" name="Imagen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04370" y="5962410"/>
              <a:ext cx="2437701" cy="895590"/>
            </a:xfrm>
            <a:prstGeom prst="rect">
              <a:avLst/>
            </a:prstGeom>
          </p:spPr>
        </p:pic>
      </p:grpSp>
      <p:sp>
        <p:nvSpPr>
          <p:cNvPr id="2" name="Título 1"/>
          <p:cNvSpPr>
            <a:spLocks noGrp="1"/>
          </p:cNvSpPr>
          <p:nvPr>
            <p:ph type="title"/>
          </p:nvPr>
        </p:nvSpPr>
        <p:spPr/>
        <p:txBody>
          <a:bodyPr/>
          <a:lstStyle/>
          <a:p>
            <a:r>
              <a:rPr lang="es-MX" dirty="0"/>
              <a:t>MEASURE OF INDEMNITY</a:t>
            </a:r>
          </a:p>
        </p:txBody>
      </p:sp>
      <p:sp>
        <p:nvSpPr>
          <p:cNvPr id="3" name="Marcador de contenido 2"/>
          <p:cNvSpPr>
            <a:spLocks noGrp="1"/>
          </p:cNvSpPr>
          <p:nvPr>
            <p:ph idx="1"/>
          </p:nvPr>
        </p:nvSpPr>
        <p:spPr/>
        <p:txBody>
          <a:bodyPr>
            <a:normAutofit/>
          </a:bodyPr>
          <a:lstStyle/>
          <a:p>
            <a:pPr marL="0" indent="0" algn="just">
              <a:buNone/>
            </a:pPr>
            <a:r>
              <a:rPr lang="en-US" sz="2000" dirty="0">
                <a:solidFill>
                  <a:schemeClr val="tx1"/>
                </a:solidFill>
              </a:rPr>
              <a:t>Note the words “reasonable cost of repairs”. However, the determination of what is “reasonable” is something very much less specific. Also note the important words which appear at the beginning of section 68 “subject to the provisions of this act and to any express provisions of the policy”, because many policies clearly do make express provisions concerning the customary deductions i.e. Institute Time Clauses (Hulls), Institute Fishing Vessel Clauses and Institute Yacht Clauses, all of which delete or limit “new for old” deductions.</a:t>
            </a:r>
            <a:endParaRPr lang="es-MX" sz="2000" dirty="0">
              <a:solidFill>
                <a:schemeClr val="tx1"/>
              </a:solidFill>
            </a:endParaRPr>
          </a:p>
        </p:txBody>
      </p:sp>
      <p:pic>
        <p:nvPicPr>
          <p:cNvPr id="7" name="Imagen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4648" y="83497"/>
            <a:ext cx="1695679" cy="1695679"/>
          </a:xfrm>
          <a:prstGeom prst="rect">
            <a:avLst/>
          </a:prstGeom>
          <a:ln>
            <a:noFill/>
          </a:ln>
          <a:effectLst>
            <a:outerShdw blurRad="292100" dist="139700" dir="2700000" algn="tl" rotWithShape="0">
              <a:srgbClr val="333333">
                <a:alpha val="65000"/>
              </a:srgbClr>
            </a:outerShdw>
          </a:effectLst>
        </p:spPr>
      </p:pic>
      <p:pic>
        <p:nvPicPr>
          <p:cNvPr id="8" name="Imagen 7">
            <a:hlinkClick r:id="rId5" action="ppaction://hlinksldjump"/>
            <a:extLst>
              <a:ext uri="{FF2B5EF4-FFF2-40B4-BE49-F238E27FC236}">
                <a16:creationId xmlns:a16="http://schemas.microsoft.com/office/drawing/2014/main" id="{E966B159-4FEA-497F-BB36-36A6EE021102}"/>
              </a:ext>
            </a:extLst>
          </p:cNvPr>
          <p:cNvPicPr>
            <a:picLocks noChangeAspect="1"/>
          </p:cNvPicPr>
          <p:nvPr/>
        </p:nvPicPr>
        <p:blipFill>
          <a:blip r:embed="rId6"/>
          <a:stretch>
            <a:fillRect/>
          </a:stretch>
        </p:blipFill>
        <p:spPr>
          <a:xfrm>
            <a:off x="986052" y="6132813"/>
            <a:ext cx="554784" cy="554784"/>
          </a:xfrm>
          <a:prstGeom prst="rect">
            <a:avLst/>
          </a:prstGeom>
        </p:spPr>
      </p:pic>
    </p:spTree>
    <p:extLst>
      <p:ext uri="{BB962C8B-B14F-4D97-AF65-F5344CB8AC3E}">
        <p14:creationId xmlns:p14="http://schemas.microsoft.com/office/powerpoint/2010/main" val="287450625"/>
      </p:ext>
    </p:extLst>
  </p:cSld>
  <p:clrMapOvr>
    <a:masterClrMapping/>
  </p:clrMapOvr>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upo 3"/>
          <p:cNvGrpSpPr/>
          <p:nvPr/>
        </p:nvGrpSpPr>
        <p:grpSpPr>
          <a:xfrm>
            <a:off x="4153524" y="1265698"/>
            <a:ext cx="4990476" cy="5592302"/>
            <a:chOff x="4153524" y="1265698"/>
            <a:chExt cx="4990476" cy="5592302"/>
          </a:xfrm>
        </p:grpSpPr>
        <p:pic>
          <p:nvPicPr>
            <p:cNvPr id="5" name="Imagen 4"/>
            <p:cNvPicPr>
              <a:picLocks noChangeAspect="1"/>
            </p:cNvPicPr>
            <p:nvPr/>
          </p:nvPicPr>
          <p:blipFill>
            <a:blip r:embed="rId2">
              <a:lum bright="70000" contrast="-70000"/>
              <a:extLst>
                <a:ext uri="{28A0092B-C50C-407E-A947-70E740481C1C}">
                  <a14:useLocalDpi xmlns:a14="http://schemas.microsoft.com/office/drawing/2010/main" val="0"/>
                </a:ext>
              </a:extLst>
            </a:blip>
            <a:stretch>
              <a:fillRect/>
            </a:stretch>
          </p:blipFill>
          <p:spPr>
            <a:xfrm>
              <a:off x="4153524" y="1265698"/>
              <a:ext cx="4990476" cy="4317460"/>
            </a:xfrm>
            <a:prstGeom prst="rect">
              <a:avLst/>
            </a:prstGeom>
          </p:spPr>
        </p:pic>
        <p:pic>
          <p:nvPicPr>
            <p:cNvPr id="6" name="Imagen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04370" y="5962410"/>
              <a:ext cx="2437701" cy="895590"/>
            </a:xfrm>
            <a:prstGeom prst="rect">
              <a:avLst/>
            </a:prstGeom>
          </p:spPr>
        </p:pic>
      </p:grpSp>
      <p:sp>
        <p:nvSpPr>
          <p:cNvPr id="2" name="Título 1"/>
          <p:cNvSpPr>
            <a:spLocks noGrp="1"/>
          </p:cNvSpPr>
          <p:nvPr>
            <p:ph type="title"/>
          </p:nvPr>
        </p:nvSpPr>
        <p:spPr/>
        <p:txBody>
          <a:bodyPr/>
          <a:lstStyle/>
          <a:p>
            <a:pPr algn="ctr"/>
            <a:r>
              <a:rPr lang="es-MX" dirty="0"/>
              <a:t>SHIPPING TERMS</a:t>
            </a:r>
          </a:p>
        </p:txBody>
      </p:sp>
      <p:sp>
        <p:nvSpPr>
          <p:cNvPr id="3" name="Marcador de contenido 2"/>
          <p:cNvSpPr>
            <a:spLocks noGrp="1"/>
          </p:cNvSpPr>
          <p:nvPr>
            <p:ph idx="1"/>
          </p:nvPr>
        </p:nvSpPr>
        <p:spPr/>
        <p:txBody>
          <a:bodyPr>
            <a:normAutofit fontScale="92500" lnSpcReduction="10000"/>
          </a:bodyPr>
          <a:lstStyle/>
          <a:p>
            <a:pPr marL="0" indent="0" algn="just">
              <a:lnSpc>
                <a:spcPct val="110000"/>
              </a:lnSpc>
              <a:spcBef>
                <a:spcPts val="0"/>
              </a:spcBef>
              <a:buNone/>
            </a:pPr>
            <a:r>
              <a:rPr lang="en-US" b="1" dirty="0">
                <a:solidFill>
                  <a:schemeClr val="tx1"/>
                </a:solidFill>
              </a:rPr>
              <a:t>Depth </a:t>
            </a:r>
            <a:r>
              <a:rPr lang="en-US" b="1" dirty="0" err="1">
                <a:solidFill>
                  <a:schemeClr val="tx1"/>
                </a:solidFill>
              </a:rPr>
              <a:t>moulded</a:t>
            </a:r>
            <a:r>
              <a:rPr lang="en-US" b="1" dirty="0">
                <a:solidFill>
                  <a:schemeClr val="tx1"/>
                </a:solidFill>
              </a:rPr>
              <a:t>. </a:t>
            </a:r>
          </a:p>
          <a:p>
            <a:pPr marL="0" indent="0" algn="just">
              <a:lnSpc>
                <a:spcPct val="110000"/>
              </a:lnSpc>
              <a:spcBef>
                <a:spcPts val="0"/>
              </a:spcBef>
              <a:buNone/>
            </a:pPr>
            <a:r>
              <a:rPr lang="en-US" dirty="0">
                <a:solidFill>
                  <a:schemeClr val="tx1"/>
                </a:solidFill>
              </a:rPr>
              <a:t>The </a:t>
            </a:r>
            <a:r>
              <a:rPr lang="en-US" dirty="0" err="1">
                <a:solidFill>
                  <a:schemeClr val="tx1"/>
                </a:solidFill>
              </a:rPr>
              <a:t>moulded</a:t>
            </a:r>
            <a:r>
              <a:rPr lang="en-US" dirty="0">
                <a:solidFill>
                  <a:schemeClr val="tx1"/>
                </a:solidFill>
              </a:rPr>
              <a:t> depth is the vertical distance measured from top of keel to the </a:t>
            </a:r>
            <a:r>
              <a:rPr lang="en-US" dirty="0" err="1">
                <a:solidFill>
                  <a:schemeClr val="tx1"/>
                </a:solidFill>
              </a:rPr>
              <a:t>upperside</a:t>
            </a:r>
            <a:r>
              <a:rPr lang="en-US" dirty="0">
                <a:solidFill>
                  <a:schemeClr val="tx1"/>
                </a:solidFill>
              </a:rPr>
              <a:t> of the </a:t>
            </a:r>
            <a:r>
              <a:rPr lang="en-US" dirty="0" err="1">
                <a:solidFill>
                  <a:schemeClr val="tx1"/>
                </a:solidFill>
              </a:rPr>
              <a:t>deckbeams</a:t>
            </a:r>
            <a:r>
              <a:rPr lang="en-US" dirty="0">
                <a:solidFill>
                  <a:schemeClr val="tx1"/>
                </a:solidFill>
              </a:rPr>
              <a:t>, which support the uppermost continuous deck. This distance is measured at the ship's side at the middle of the length between perpendiculars.</a:t>
            </a:r>
          </a:p>
          <a:p>
            <a:pPr marL="0" indent="0" algn="just">
              <a:lnSpc>
                <a:spcPct val="110000"/>
              </a:lnSpc>
              <a:spcBef>
                <a:spcPts val="0"/>
              </a:spcBef>
              <a:buNone/>
            </a:pPr>
            <a:endParaRPr lang="en-US" dirty="0">
              <a:solidFill>
                <a:schemeClr val="tx1"/>
              </a:solidFill>
            </a:endParaRPr>
          </a:p>
          <a:p>
            <a:pPr marL="0" indent="0" algn="just">
              <a:lnSpc>
                <a:spcPct val="110000"/>
              </a:lnSpc>
              <a:spcBef>
                <a:spcPts val="0"/>
              </a:spcBef>
              <a:buNone/>
            </a:pPr>
            <a:r>
              <a:rPr lang="en-US" b="1" dirty="0">
                <a:solidFill>
                  <a:schemeClr val="tx1"/>
                </a:solidFill>
              </a:rPr>
              <a:t>Displacement. </a:t>
            </a:r>
          </a:p>
          <a:p>
            <a:pPr marL="0" indent="0" algn="just">
              <a:lnSpc>
                <a:spcPct val="110000"/>
              </a:lnSpc>
              <a:spcBef>
                <a:spcPts val="0"/>
              </a:spcBef>
              <a:buNone/>
            </a:pPr>
            <a:r>
              <a:rPr lang="en-US" dirty="0">
                <a:solidFill>
                  <a:schemeClr val="tx1"/>
                </a:solidFill>
              </a:rPr>
              <a:t>The expression displacement has 2 meanings:</a:t>
            </a:r>
          </a:p>
          <a:p>
            <a:pPr marL="457200" indent="-457200" algn="just">
              <a:lnSpc>
                <a:spcPct val="110000"/>
              </a:lnSpc>
              <a:spcBef>
                <a:spcPts val="0"/>
              </a:spcBef>
              <a:buFont typeface="+mj-lt"/>
              <a:buAutoNum type="alphaUcPeriod"/>
            </a:pPr>
            <a:r>
              <a:rPr lang="en-US" dirty="0">
                <a:solidFill>
                  <a:schemeClr val="tx1"/>
                </a:solidFill>
              </a:rPr>
              <a:t>The volume of water, displaced by the vessel, measured in cubic feet (volume of displacement).</a:t>
            </a:r>
          </a:p>
          <a:p>
            <a:pPr marL="457200" indent="-457200" algn="just">
              <a:lnSpc>
                <a:spcPct val="110000"/>
              </a:lnSpc>
              <a:spcBef>
                <a:spcPts val="0"/>
              </a:spcBef>
              <a:buFont typeface="+mj-lt"/>
              <a:buAutoNum type="alphaUcPeriod"/>
            </a:pPr>
            <a:r>
              <a:rPr lang="en-US" dirty="0">
                <a:solidFill>
                  <a:schemeClr val="tx1"/>
                </a:solidFill>
              </a:rPr>
              <a:t>The weight of the quantity of water displaced by the vessel expressed in tons of 20 cwt. (weight of displacement).</a:t>
            </a:r>
          </a:p>
          <a:p>
            <a:pPr marL="0" indent="0" algn="just">
              <a:lnSpc>
                <a:spcPct val="110000"/>
              </a:lnSpc>
              <a:spcBef>
                <a:spcPts val="0"/>
              </a:spcBef>
              <a:buNone/>
            </a:pPr>
            <a:r>
              <a:rPr lang="en-US" dirty="0">
                <a:solidFill>
                  <a:schemeClr val="tx1"/>
                </a:solidFill>
              </a:rPr>
              <a:t>The term “displacement” without any qualification relates to the weight of displacement (sub b) being equal to the weight of the complete ship in tons of 2240 lbs.</a:t>
            </a:r>
            <a:endParaRPr lang="es-MX" dirty="0">
              <a:solidFill>
                <a:schemeClr val="tx1"/>
              </a:solidFill>
            </a:endParaRPr>
          </a:p>
        </p:txBody>
      </p:sp>
      <p:pic>
        <p:nvPicPr>
          <p:cNvPr id="7" name="Imagen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83764" y="312607"/>
            <a:ext cx="1622461" cy="1622461"/>
          </a:xfrm>
          <a:prstGeom prst="rect">
            <a:avLst/>
          </a:prstGeom>
          <a:ln>
            <a:noFill/>
          </a:ln>
          <a:effectLst>
            <a:outerShdw blurRad="292100" dist="139700" dir="2700000" algn="tl" rotWithShape="0">
              <a:srgbClr val="333333">
                <a:alpha val="65000"/>
              </a:srgbClr>
            </a:outerShdw>
          </a:effectLst>
        </p:spPr>
      </p:pic>
      <p:pic>
        <p:nvPicPr>
          <p:cNvPr id="8" name="Imagen 7">
            <a:hlinkClick r:id="rId5" action="ppaction://hlinksldjump"/>
            <a:extLst>
              <a:ext uri="{FF2B5EF4-FFF2-40B4-BE49-F238E27FC236}">
                <a16:creationId xmlns:a16="http://schemas.microsoft.com/office/drawing/2014/main" id="{481C0F81-2E03-46B9-AD25-CDC97625CD9A}"/>
              </a:ext>
            </a:extLst>
          </p:cNvPr>
          <p:cNvPicPr>
            <a:picLocks noChangeAspect="1"/>
          </p:cNvPicPr>
          <p:nvPr/>
        </p:nvPicPr>
        <p:blipFill>
          <a:blip r:embed="rId6"/>
          <a:stretch>
            <a:fillRect/>
          </a:stretch>
        </p:blipFill>
        <p:spPr>
          <a:xfrm>
            <a:off x="986052" y="6132813"/>
            <a:ext cx="554784" cy="554784"/>
          </a:xfrm>
          <a:prstGeom prst="rect">
            <a:avLst/>
          </a:prstGeom>
        </p:spPr>
      </p:pic>
    </p:spTree>
    <p:extLst>
      <p:ext uri="{BB962C8B-B14F-4D97-AF65-F5344CB8AC3E}">
        <p14:creationId xmlns:p14="http://schemas.microsoft.com/office/powerpoint/2010/main" val="514001566"/>
      </p:ext>
    </p:extLst>
  </p:cSld>
  <p:clrMapOvr>
    <a:masterClrMapping/>
  </p:clrMapOvr>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upo 3"/>
          <p:cNvGrpSpPr/>
          <p:nvPr/>
        </p:nvGrpSpPr>
        <p:grpSpPr>
          <a:xfrm>
            <a:off x="4153524" y="1265698"/>
            <a:ext cx="4990476" cy="5592302"/>
            <a:chOff x="4153524" y="1265698"/>
            <a:chExt cx="4990476" cy="5592302"/>
          </a:xfrm>
        </p:grpSpPr>
        <p:pic>
          <p:nvPicPr>
            <p:cNvPr id="5" name="Imagen 4"/>
            <p:cNvPicPr>
              <a:picLocks noChangeAspect="1"/>
            </p:cNvPicPr>
            <p:nvPr/>
          </p:nvPicPr>
          <p:blipFill>
            <a:blip r:embed="rId2">
              <a:lum bright="70000" contrast="-70000"/>
              <a:extLst>
                <a:ext uri="{28A0092B-C50C-407E-A947-70E740481C1C}">
                  <a14:useLocalDpi xmlns:a14="http://schemas.microsoft.com/office/drawing/2010/main" val="0"/>
                </a:ext>
              </a:extLst>
            </a:blip>
            <a:stretch>
              <a:fillRect/>
            </a:stretch>
          </p:blipFill>
          <p:spPr>
            <a:xfrm>
              <a:off x="4153524" y="1265698"/>
              <a:ext cx="4990476" cy="4317460"/>
            </a:xfrm>
            <a:prstGeom prst="rect">
              <a:avLst/>
            </a:prstGeom>
          </p:spPr>
        </p:pic>
        <p:pic>
          <p:nvPicPr>
            <p:cNvPr id="6" name="Imagen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04370" y="5962410"/>
              <a:ext cx="2437701" cy="895590"/>
            </a:xfrm>
            <a:prstGeom prst="rect">
              <a:avLst/>
            </a:prstGeom>
          </p:spPr>
        </p:pic>
      </p:grpSp>
      <p:sp>
        <p:nvSpPr>
          <p:cNvPr id="2" name="Título 1"/>
          <p:cNvSpPr>
            <a:spLocks noGrp="1"/>
          </p:cNvSpPr>
          <p:nvPr>
            <p:ph type="title"/>
          </p:nvPr>
        </p:nvSpPr>
        <p:spPr/>
        <p:txBody>
          <a:bodyPr/>
          <a:lstStyle/>
          <a:p>
            <a:pPr algn="ctr"/>
            <a:r>
              <a:rPr lang="es-MX" dirty="0"/>
              <a:t>SHIPPING TERMS</a:t>
            </a:r>
          </a:p>
        </p:txBody>
      </p:sp>
      <p:sp>
        <p:nvSpPr>
          <p:cNvPr id="3" name="Marcador de contenido 2"/>
          <p:cNvSpPr>
            <a:spLocks noGrp="1"/>
          </p:cNvSpPr>
          <p:nvPr>
            <p:ph idx="1"/>
          </p:nvPr>
        </p:nvSpPr>
        <p:spPr/>
        <p:txBody>
          <a:bodyPr>
            <a:noAutofit/>
          </a:bodyPr>
          <a:lstStyle/>
          <a:p>
            <a:pPr marL="0" indent="0" algn="just">
              <a:lnSpc>
                <a:spcPct val="110000"/>
              </a:lnSpc>
              <a:spcBef>
                <a:spcPts val="0"/>
              </a:spcBef>
              <a:buNone/>
            </a:pPr>
            <a:r>
              <a:rPr lang="en-US" sz="1850" b="1" dirty="0">
                <a:solidFill>
                  <a:schemeClr val="tx1"/>
                </a:solidFill>
              </a:rPr>
              <a:t>Displacement scale.</a:t>
            </a:r>
            <a:r>
              <a:rPr lang="en-US" sz="1850" dirty="0">
                <a:solidFill>
                  <a:schemeClr val="tx1"/>
                </a:solidFill>
              </a:rPr>
              <a:t> </a:t>
            </a:r>
          </a:p>
          <a:p>
            <a:pPr marL="0" indent="0" algn="just">
              <a:lnSpc>
                <a:spcPct val="110000"/>
              </a:lnSpc>
              <a:spcBef>
                <a:spcPts val="0"/>
              </a:spcBef>
              <a:buNone/>
            </a:pPr>
            <a:r>
              <a:rPr lang="en-US" sz="1850" dirty="0">
                <a:solidFill>
                  <a:schemeClr val="tx1"/>
                </a:solidFill>
              </a:rPr>
              <a:t>The displacement scale indicates:</a:t>
            </a:r>
          </a:p>
          <a:p>
            <a:pPr marL="457200" indent="-457200" algn="just">
              <a:lnSpc>
                <a:spcPct val="110000"/>
              </a:lnSpc>
              <a:spcBef>
                <a:spcPts val="0"/>
              </a:spcBef>
              <a:buFont typeface="+mj-lt"/>
              <a:buAutoNum type="arabicPeriod"/>
            </a:pPr>
            <a:r>
              <a:rPr lang="en-US" sz="1850" dirty="0">
                <a:solidFill>
                  <a:schemeClr val="tx1"/>
                </a:solidFill>
              </a:rPr>
              <a:t>Displacement of the ship on her light draught </a:t>
            </a:r>
            <a:r>
              <a:rPr lang="en-US" sz="1850" dirty="0" err="1">
                <a:solidFill>
                  <a:schemeClr val="tx1"/>
                </a:solidFill>
              </a:rPr>
              <a:t>viz</a:t>
            </a:r>
            <a:r>
              <a:rPr lang="en-US" sz="1850" dirty="0">
                <a:solidFill>
                  <a:schemeClr val="tx1"/>
                </a:solidFill>
              </a:rPr>
              <a:t>, the weight of the ship, ready for use, including normal deck stores and engine room spare parts and liquids in machinery and boilers </a:t>
            </a:r>
          </a:p>
          <a:p>
            <a:pPr marL="457200" indent="-457200" algn="just">
              <a:lnSpc>
                <a:spcPct val="110000"/>
              </a:lnSpc>
              <a:spcBef>
                <a:spcPts val="0"/>
              </a:spcBef>
              <a:buFont typeface="+mj-lt"/>
              <a:buAutoNum type="arabicPeriod"/>
            </a:pPr>
            <a:r>
              <a:rPr lang="en-US" sz="1850" dirty="0">
                <a:solidFill>
                  <a:schemeClr val="tx1"/>
                </a:solidFill>
              </a:rPr>
              <a:t>Displacement at varying draughts and the number of tons required to put down the ship one inch at the various draughts. This number of tons per inch is not a fixed number but varies according to the draught. In light condition fewer tons are required to put down a ship one inch on account of the fine lines of the ship's structure.</a:t>
            </a:r>
          </a:p>
          <a:p>
            <a:pPr marL="457200" indent="-457200" algn="just">
              <a:lnSpc>
                <a:spcPct val="110000"/>
              </a:lnSpc>
              <a:spcBef>
                <a:spcPts val="0"/>
              </a:spcBef>
              <a:buFont typeface="+mj-lt"/>
              <a:buAutoNum type="arabicPeriod"/>
            </a:pPr>
            <a:r>
              <a:rPr lang="en-US" sz="1850" dirty="0">
                <a:solidFill>
                  <a:schemeClr val="tx1"/>
                </a:solidFill>
              </a:rPr>
              <a:t>Deadweight capacity in tons of 20 cwt. With different draughts.</a:t>
            </a:r>
          </a:p>
          <a:p>
            <a:pPr marL="457200" indent="-457200" algn="just">
              <a:lnSpc>
                <a:spcPct val="110000"/>
              </a:lnSpc>
              <a:spcBef>
                <a:spcPts val="0"/>
              </a:spcBef>
              <a:buFont typeface="+mj-lt"/>
              <a:buAutoNum type="arabicPeriod"/>
            </a:pPr>
            <a:r>
              <a:rPr lang="en-US" sz="1850" dirty="0">
                <a:solidFill>
                  <a:schemeClr val="tx1"/>
                </a:solidFill>
              </a:rPr>
              <a:t>Maximum draughts on winter, summer and tropical </a:t>
            </a:r>
            <a:r>
              <a:rPr lang="en-US" sz="1850" dirty="0" err="1">
                <a:solidFill>
                  <a:schemeClr val="tx1"/>
                </a:solidFill>
              </a:rPr>
              <a:t>loadlines</a:t>
            </a:r>
            <a:r>
              <a:rPr lang="en-US" sz="1850" dirty="0">
                <a:solidFill>
                  <a:schemeClr val="tx1"/>
                </a:solidFill>
              </a:rPr>
              <a:t>.</a:t>
            </a:r>
            <a:endParaRPr lang="es-MX" sz="1850" dirty="0">
              <a:solidFill>
                <a:schemeClr val="tx1"/>
              </a:solidFill>
            </a:endParaRPr>
          </a:p>
        </p:txBody>
      </p:sp>
      <p:pic>
        <p:nvPicPr>
          <p:cNvPr id="7" name="Imagen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83764" y="312607"/>
            <a:ext cx="1622461" cy="1622461"/>
          </a:xfrm>
          <a:prstGeom prst="rect">
            <a:avLst/>
          </a:prstGeom>
          <a:ln>
            <a:noFill/>
          </a:ln>
          <a:effectLst>
            <a:outerShdw blurRad="292100" dist="139700" dir="2700000" algn="tl" rotWithShape="0">
              <a:srgbClr val="333333">
                <a:alpha val="65000"/>
              </a:srgbClr>
            </a:outerShdw>
          </a:effectLst>
        </p:spPr>
      </p:pic>
      <p:pic>
        <p:nvPicPr>
          <p:cNvPr id="8" name="Imagen 7">
            <a:hlinkClick r:id="rId5" action="ppaction://hlinksldjump"/>
            <a:extLst>
              <a:ext uri="{FF2B5EF4-FFF2-40B4-BE49-F238E27FC236}">
                <a16:creationId xmlns:a16="http://schemas.microsoft.com/office/drawing/2014/main" id="{DF6027BF-5D15-4D64-BBAE-67B1E5B1EA0C}"/>
              </a:ext>
            </a:extLst>
          </p:cNvPr>
          <p:cNvPicPr>
            <a:picLocks noChangeAspect="1"/>
          </p:cNvPicPr>
          <p:nvPr/>
        </p:nvPicPr>
        <p:blipFill>
          <a:blip r:embed="rId6"/>
          <a:stretch>
            <a:fillRect/>
          </a:stretch>
        </p:blipFill>
        <p:spPr>
          <a:xfrm>
            <a:off x="986052" y="6132813"/>
            <a:ext cx="554784" cy="554784"/>
          </a:xfrm>
          <a:prstGeom prst="rect">
            <a:avLst/>
          </a:prstGeom>
        </p:spPr>
      </p:pic>
    </p:spTree>
    <p:extLst>
      <p:ext uri="{BB962C8B-B14F-4D97-AF65-F5344CB8AC3E}">
        <p14:creationId xmlns:p14="http://schemas.microsoft.com/office/powerpoint/2010/main" val="4054193201"/>
      </p:ext>
    </p:extLst>
  </p:cSld>
  <p:clrMapOvr>
    <a:masterClrMapping/>
  </p:clrMapOvr>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upo 3"/>
          <p:cNvGrpSpPr/>
          <p:nvPr/>
        </p:nvGrpSpPr>
        <p:grpSpPr>
          <a:xfrm>
            <a:off x="4153524" y="1265698"/>
            <a:ext cx="4990476" cy="5592302"/>
            <a:chOff x="4153524" y="1265698"/>
            <a:chExt cx="4990476" cy="5592302"/>
          </a:xfrm>
        </p:grpSpPr>
        <p:pic>
          <p:nvPicPr>
            <p:cNvPr id="5" name="Imagen 4"/>
            <p:cNvPicPr>
              <a:picLocks noChangeAspect="1"/>
            </p:cNvPicPr>
            <p:nvPr/>
          </p:nvPicPr>
          <p:blipFill>
            <a:blip r:embed="rId2">
              <a:lum bright="70000" contrast="-70000"/>
              <a:extLst>
                <a:ext uri="{28A0092B-C50C-407E-A947-70E740481C1C}">
                  <a14:useLocalDpi xmlns:a14="http://schemas.microsoft.com/office/drawing/2010/main" val="0"/>
                </a:ext>
              </a:extLst>
            </a:blip>
            <a:stretch>
              <a:fillRect/>
            </a:stretch>
          </p:blipFill>
          <p:spPr>
            <a:xfrm>
              <a:off x="4153524" y="1265698"/>
              <a:ext cx="4990476" cy="4317460"/>
            </a:xfrm>
            <a:prstGeom prst="rect">
              <a:avLst/>
            </a:prstGeom>
          </p:spPr>
        </p:pic>
        <p:pic>
          <p:nvPicPr>
            <p:cNvPr id="6" name="Imagen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04370" y="5962410"/>
              <a:ext cx="2437701" cy="895590"/>
            </a:xfrm>
            <a:prstGeom prst="rect">
              <a:avLst/>
            </a:prstGeom>
          </p:spPr>
        </p:pic>
      </p:grpSp>
      <p:sp>
        <p:nvSpPr>
          <p:cNvPr id="2" name="Título 1"/>
          <p:cNvSpPr>
            <a:spLocks noGrp="1"/>
          </p:cNvSpPr>
          <p:nvPr>
            <p:ph type="title"/>
          </p:nvPr>
        </p:nvSpPr>
        <p:spPr/>
        <p:txBody>
          <a:bodyPr/>
          <a:lstStyle/>
          <a:p>
            <a:pPr algn="ctr"/>
            <a:r>
              <a:rPr lang="es-MX" dirty="0"/>
              <a:t>SHIPPING TERMS</a:t>
            </a:r>
          </a:p>
        </p:txBody>
      </p:sp>
      <p:sp>
        <p:nvSpPr>
          <p:cNvPr id="3" name="Marcador de contenido 2"/>
          <p:cNvSpPr>
            <a:spLocks noGrp="1"/>
          </p:cNvSpPr>
          <p:nvPr>
            <p:ph idx="1"/>
          </p:nvPr>
        </p:nvSpPr>
        <p:spPr/>
        <p:txBody>
          <a:bodyPr>
            <a:noAutofit/>
          </a:bodyPr>
          <a:lstStyle/>
          <a:p>
            <a:pPr marL="0" indent="0" algn="just">
              <a:buNone/>
            </a:pPr>
            <a:r>
              <a:rPr lang="en-US" sz="1950" b="1" dirty="0">
                <a:solidFill>
                  <a:schemeClr val="tx1"/>
                </a:solidFill>
              </a:rPr>
              <a:t>Down by the head. - Down by the stern - On even keel</a:t>
            </a:r>
          </a:p>
          <a:p>
            <a:pPr marL="0" indent="0" algn="just">
              <a:buNone/>
            </a:pPr>
            <a:r>
              <a:rPr lang="en-US" sz="1950" dirty="0">
                <a:solidFill>
                  <a:schemeClr val="tx1"/>
                </a:solidFill>
              </a:rPr>
              <a:t> These expressions mean:</a:t>
            </a:r>
          </a:p>
          <a:p>
            <a:pPr marL="457200" indent="-457200" algn="just">
              <a:buFont typeface="+mj-lt"/>
              <a:buAutoNum type="arabicPeriod"/>
            </a:pPr>
            <a:r>
              <a:rPr lang="en-US" sz="1950" dirty="0">
                <a:solidFill>
                  <a:schemeClr val="tx1"/>
                </a:solidFill>
              </a:rPr>
              <a:t>The draught forward exceeds the draught aft. As a rule such a position will have a detrimental effect upon the ship's speed and steering.</a:t>
            </a:r>
          </a:p>
          <a:p>
            <a:pPr marL="457200" indent="-457200" algn="just">
              <a:buFont typeface="+mj-lt"/>
              <a:buAutoNum type="arabicPeriod"/>
            </a:pPr>
            <a:r>
              <a:rPr lang="en-US" sz="1950" dirty="0">
                <a:solidFill>
                  <a:schemeClr val="tx1"/>
                </a:solidFill>
              </a:rPr>
              <a:t>The draught aft exceeds the draught forward. In most cases a certain drag is preferable in connection with the steering of the ship. Too much drag may result in loss of speed. Ships sailing in ballast will have to be trimmed by the stern 4 to 5 feet, so that the propeller will be sufficiently immersed say at least two thirds of the diameter otherwise the power developed will be wasted to a considerable extent</a:t>
            </a:r>
          </a:p>
          <a:p>
            <a:pPr marL="457200" indent="-457200" algn="just">
              <a:buFont typeface="+mj-lt"/>
              <a:buAutoNum type="arabicPeriod"/>
            </a:pPr>
            <a:r>
              <a:rPr lang="en-US" sz="1950" dirty="0">
                <a:solidFill>
                  <a:schemeClr val="tx1"/>
                </a:solidFill>
              </a:rPr>
              <a:t>The draughts forward and aft are equal.</a:t>
            </a:r>
          </a:p>
        </p:txBody>
      </p:sp>
      <p:pic>
        <p:nvPicPr>
          <p:cNvPr id="7" name="Imagen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83764" y="312607"/>
            <a:ext cx="1622461" cy="1622461"/>
          </a:xfrm>
          <a:prstGeom prst="rect">
            <a:avLst/>
          </a:prstGeom>
          <a:ln>
            <a:noFill/>
          </a:ln>
          <a:effectLst>
            <a:outerShdw blurRad="292100" dist="139700" dir="2700000" algn="tl" rotWithShape="0">
              <a:srgbClr val="333333">
                <a:alpha val="65000"/>
              </a:srgbClr>
            </a:outerShdw>
          </a:effectLst>
        </p:spPr>
      </p:pic>
      <p:pic>
        <p:nvPicPr>
          <p:cNvPr id="8" name="Imagen 7">
            <a:hlinkClick r:id="rId5" action="ppaction://hlinksldjump"/>
            <a:extLst>
              <a:ext uri="{FF2B5EF4-FFF2-40B4-BE49-F238E27FC236}">
                <a16:creationId xmlns:a16="http://schemas.microsoft.com/office/drawing/2014/main" id="{C0414CDB-C32C-4A29-BEDB-346E113041B7}"/>
              </a:ext>
            </a:extLst>
          </p:cNvPr>
          <p:cNvPicPr>
            <a:picLocks noChangeAspect="1"/>
          </p:cNvPicPr>
          <p:nvPr/>
        </p:nvPicPr>
        <p:blipFill>
          <a:blip r:embed="rId6"/>
          <a:stretch>
            <a:fillRect/>
          </a:stretch>
        </p:blipFill>
        <p:spPr>
          <a:xfrm>
            <a:off x="986052" y="6132813"/>
            <a:ext cx="554784" cy="554784"/>
          </a:xfrm>
          <a:prstGeom prst="rect">
            <a:avLst/>
          </a:prstGeom>
        </p:spPr>
      </p:pic>
    </p:spTree>
    <p:extLst>
      <p:ext uri="{BB962C8B-B14F-4D97-AF65-F5344CB8AC3E}">
        <p14:creationId xmlns:p14="http://schemas.microsoft.com/office/powerpoint/2010/main" val="2772131145"/>
      </p:ext>
    </p:extLst>
  </p:cSld>
  <p:clrMapOvr>
    <a:masterClrMapping/>
  </p:clrMapOvr>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upo 3"/>
          <p:cNvGrpSpPr/>
          <p:nvPr/>
        </p:nvGrpSpPr>
        <p:grpSpPr>
          <a:xfrm>
            <a:off x="4153524" y="1265698"/>
            <a:ext cx="4990476" cy="5592302"/>
            <a:chOff x="4153524" y="1265698"/>
            <a:chExt cx="4990476" cy="5592302"/>
          </a:xfrm>
        </p:grpSpPr>
        <p:pic>
          <p:nvPicPr>
            <p:cNvPr id="5" name="Imagen 4"/>
            <p:cNvPicPr>
              <a:picLocks noChangeAspect="1"/>
            </p:cNvPicPr>
            <p:nvPr/>
          </p:nvPicPr>
          <p:blipFill>
            <a:blip r:embed="rId2">
              <a:lum bright="70000" contrast="-70000"/>
              <a:extLst>
                <a:ext uri="{28A0092B-C50C-407E-A947-70E740481C1C}">
                  <a14:useLocalDpi xmlns:a14="http://schemas.microsoft.com/office/drawing/2010/main" val="0"/>
                </a:ext>
              </a:extLst>
            </a:blip>
            <a:stretch>
              <a:fillRect/>
            </a:stretch>
          </p:blipFill>
          <p:spPr>
            <a:xfrm>
              <a:off x="4153524" y="1265698"/>
              <a:ext cx="4990476" cy="4317460"/>
            </a:xfrm>
            <a:prstGeom prst="rect">
              <a:avLst/>
            </a:prstGeom>
          </p:spPr>
        </p:pic>
        <p:pic>
          <p:nvPicPr>
            <p:cNvPr id="6" name="Imagen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04370" y="5962410"/>
              <a:ext cx="2437701" cy="895590"/>
            </a:xfrm>
            <a:prstGeom prst="rect">
              <a:avLst/>
            </a:prstGeom>
          </p:spPr>
        </p:pic>
      </p:grpSp>
      <p:sp>
        <p:nvSpPr>
          <p:cNvPr id="2" name="Título 1"/>
          <p:cNvSpPr>
            <a:spLocks noGrp="1"/>
          </p:cNvSpPr>
          <p:nvPr>
            <p:ph type="title"/>
          </p:nvPr>
        </p:nvSpPr>
        <p:spPr/>
        <p:txBody>
          <a:bodyPr/>
          <a:lstStyle/>
          <a:p>
            <a:pPr algn="ctr"/>
            <a:r>
              <a:rPr lang="es-MX" dirty="0"/>
              <a:t>SHIPPING TERMS</a:t>
            </a:r>
          </a:p>
        </p:txBody>
      </p:sp>
      <p:sp>
        <p:nvSpPr>
          <p:cNvPr id="3" name="Marcador de contenido 2"/>
          <p:cNvSpPr>
            <a:spLocks noGrp="1"/>
          </p:cNvSpPr>
          <p:nvPr>
            <p:ph idx="1"/>
          </p:nvPr>
        </p:nvSpPr>
        <p:spPr>
          <a:xfrm>
            <a:off x="2628900" y="864108"/>
            <a:ext cx="6213171" cy="5120640"/>
          </a:xfrm>
        </p:spPr>
        <p:txBody>
          <a:bodyPr>
            <a:normAutofit/>
          </a:bodyPr>
          <a:lstStyle/>
          <a:p>
            <a:pPr marL="0" indent="0" algn="just">
              <a:buNone/>
            </a:pPr>
            <a:r>
              <a:rPr lang="en-US" sz="2000" b="1" dirty="0">
                <a:solidFill>
                  <a:schemeClr val="tx1"/>
                </a:solidFill>
              </a:rPr>
              <a:t>Down to her marks. </a:t>
            </a:r>
          </a:p>
          <a:p>
            <a:pPr marL="0" indent="0" algn="just">
              <a:buNone/>
            </a:pPr>
            <a:r>
              <a:rPr lang="en-US" sz="2000" dirty="0">
                <a:solidFill>
                  <a:schemeClr val="tx1"/>
                </a:solidFill>
              </a:rPr>
              <a:t>This expression means that the vessel has been loaded to her maximum permissible draught, either winter, summer or tropical </a:t>
            </a:r>
            <a:r>
              <a:rPr lang="en-US" sz="2000" dirty="0" err="1">
                <a:solidFill>
                  <a:schemeClr val="tx1"/>
                </a:solidFill>
              </a:rPr>
              <a:t>loadline</a:t>
            </a:r>
            <a:r>
              <a:rPr lang="en-US" sz="2000" dirty="0">
                <a:solidFill>
                  <a:schemeClr val="tx1"/>
                </a:solidFill>
              </a:rPr>
              <a:t> as the case may be. It does not imply that all cargo space has been filled. If both deadweight and cargo space have been fully utilized the ship is “full and down”</a:t>
            </a:r>
          </a:p>
          <a:p>
            <a:pPr marL="0" indent="0" algn="just">
              <a:buNone/>
            </a:pPr>
            <a:r>
              <a:rPr lang="en-US" sz="2000" b="1" dirty="0">
                <a:solidFill>
                  <a:schemeClr val="tx1"/>
                </a:solidFill>
              </a:rPr>
              <a:t>Double bottom. </a:t>
            </a:r>
          </a:p>
          <a:p>
            <a:pPr marL="0" indent="0" algn="just">
              <a:buNone/>
            </a:pPr>
            <a:r>
              <a:rPr lang="en-US" sz="2000" dirty="0">
                <a:solidFill>
                  <a:schemeClr val="tx1"/>
                </a:solidFill>
              </a:rPr>
              <a:t>The double bottom, extending from the forepeak to </a:t>
            </a:r>
            <a:r>
              <a:rPr lang="en-US" sz="2000" dirty="0" err="1">
                <a:solidFill>
                  <a:schemeClr val="tx1"/>
                </a:solidFill>
              </a:rPr>
              <a:t>afterpeak</a:t>
            </a:r>
            <a:r>
              <a:rPr lang="en-US" sz="2000" dirty="0">
                <a:solidFill>
                  <a:schemeClr val="tx1"/>
                </a:solidFill>
              </a:rPr>
              <a:t> tank, considerably, increases the safety of the vessel in case of serious bottom damage by grounding, which might otherwise result in flooding of the </a:t>
            </a:r>
            <a:r>
              <a:rPr lang="en-US" sz="2000" dirty="0" err="1">
                <a:solidFill>
                  <a:schemeClr val="tx1"/>
                </a:solidFill>
              </a:rPr>
              <a:t>cargoholds</a:t>
            </a:r>
            <a:r>
              <a:rPr lang="en-US" sz="2000" dirty="0">
                <a:solidFill>
                  <a:schemeClr val="tx1"/>
                </a:solidFill>
              </a:rPr>
              <a:t> or </a:t>
            </a:r>
            <a:r>
              <a:rPr lang="en-US" sz="2000" dirty="0" err="1">
                <a:solidFill>
                  <a:schemeClr val="tx1"/>
                </a:solidFill>
              </a:rPr>
              <a:t>engineroom</a:t>
            </a:r>
            <a:r>
              <a:rPr lang="en-US" sz="2000" dirty="0">
                <a:solidFill>
                  <a:schemeClr val="tx1"/>
                </a:solidFill>
              </a:rPr>
              <a:t>. Moreover the double bottom, which is subdivided into a number of tanks, is suitable for the carriage of water ballast, fuel oil, fresh water, etc. and increase the longitudinal strength of the vessel.</a:t>
            </a:r>
          </a:p>
          <a:p>
            <a:endParaRPr lang="en-US" dirty="0"/>
          </a:p>
        </p:txBody>
      </p:sp>
      <p:pic>
        <p:nvPicPr>
          <p:cNvPr id="7" name="Imagen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83764" y="312607"/>
            <a:ext cx="1622461" cy="1622461"/>
          </a:xfrm>
          <a:prstGeom prst="rect">
            <a:avLst/>
          </a:prstGeom>
          <a:ln>
            <a:noFill/>
          </a:ln>
          <a:effectLst>
            <a:outerShdw blurRad="292100" dist="139700" dir="2700000" algn="tl" rotWithShape="0">
              <a:srgbClr val="333333">
                <a:alpha val="65000"/>
              </a:srgbClr>
            </a:outerShdw>
          </a:effectLst>
        </p:spPr>
      </p:pic>
      <p:pic>
        <p:nvPicPr>
          <p:cNvPr id="8" name="Imagen 7">
            <a:hlinkClick r:id="rId5" action="ppaction://hlinksldjump"/>
            <a:extLst>
              <a:ext uri="{FF2B5EF4-FFF2-40B4-BE49-F238E27FC236}">
                <a16:creationId xmlns:a16="http://schemas.microsoft.com/office/drawing/2014/main" id="{6E2E3E05-0BCF-4543-BB92-0BAF38DB7A16}"/>
              </a:ext>
            </a:extLst>
          </p:cNvPr>
          <p:cNvPicPr>
            <a:picLocks noChangeAspect="1"/>
          </p:cNvPicPr>
          <p:nvPr/>
        </p:nvPicPr>
        <p:blipFill>
          <a:blip r:embed="rId6"/>
          <a:stretch>
            <a:fillRect/>
          </a:stretch>
        </p:blipFill>
        <p:spPr>
          <a:xfrm>
            <a:off x="986052" y="6132813"/>
            <a:ext cx="554784" cy="554784"/>
          </a:xfrm>
          <a:prstGeom prst="rect">
            <a:avLst/>
          </a:prstGeom>
        </p:spPr>
      </p:pic>
    </p:spTree>
    <p:extLst>
      <p:ext uri="{BB962C8B-B14F-4D97-AF65-F5344CB8AC3E}">
        <p14:creationId xmlns:p14="http://schemas.microsoft.com/office/powerpoint/2010/main" val="3637206537"/>
      </p:ext>
    </p:extLst>
  </p:cSld>
  <p:clrMapOvr>
    <a:masterClrMapping/>
  </p:clrMapOvr>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upo 3"/>
          <p:cNvGrpSpPr/>
          <p:nvPr/>
        </p:nvGrpSpPr>
        <p:grpSpPr>
          <a:xfrm>
            <a:off x="4153524" y="1265698"/>
            <a:ext cx="4990476" cy="5592302"/>
            <a:chOff x="4153524" y="1265698"/>
            <a:chExt cx="4990476" cy="5592302"/>
          </a:xfrm>
        </p:grpSpPr>
        <p:pic>
          <p:nvPicPr>
            <p:cNvPr id="5" name="Imagen 4"/>
            <p:cNvPicPr>
              <a:picLocks noChangeAspect="1"/>
            </p:cNvPicPr>
            <p:nvPr/>
          </p:nvPicPr>
          <p:blipFill>
            <a:blip r:embed="rId2">
              <a:lum bright="70000" contrast="-70000"/>
              <a:extLst>
                <a:ext uri="{28A0092B-C50C-407E-A947-70E740481C1C}">
                  <a14:useLocalDpi xmlns:a14="http://schemas.microsoft.com/office/drawing/2010/main" val="0"/>
                </a:ext>
              </a:extLst>
            </a:blip>
            <a:stretch>
              <a:fillRect/>
            </a:stretch>
          </p:blipFill>
          <p:spPr>
            <a:xfrm>
              <a:off x="4153524" y="1265698"/>
              <a:ext cx="4990476" cy="4317460"/>
            </a:xfrm>
            <a:prstGeom prst="rect">
              <a:avLst/>
            </a:prstGeom>
          </p:spPr>
        </p:pic>
        <p:pic>
          <p:nvPicPr>
            <p:cNvPr id="6" name="Imagen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04370" y="5962410"/>
              <a:ext cx="2437701" cy="895590"/>
            </a:xfrm>
            <a:prstGeom prst="rect">
              <a:avLst/>
            </a:prstGeom>
          </p:spPr>
        </p:pic>
      </p:grpSp>
      <p:sp>
        <p:nvSpPr>
          <p:cNvPr id="2" name="Título 1"/>
          <p:cNvSpPr>
            <a:spLocks noGrp="1"/>
          </p:cNvSpPr>
          <p:nvPr>
            <p:ph type="title"/>
          </p:nvPr>
        </p:nvSpPr>
        <p:spPr/>
        <p:txBody>
          <a:bodyPr/>
          <a:lstStyle/>
          <a:p>
            <a:pPr algn="ctr"/>
            <a:r>
              <a:rPr lang="es-MX" dirty="0"/>
              <a:t>SHIPPING TERMS</a:t>
            </a:r>
          </a:p>
        </p:txBody>
      </p:sp>
      <p:sp>
        <p:nvSpPr>
          <p:cNvPr id="3" name="Marcador de contenido 2"/>
          <p:cNvSpPr>
            <a:spLocks noGrp="1"/>
          </p:cNvSpPr>
          <p:nvPr>
            <p:ph idx="1"/>
          </p:nvPr>
        </p:nvSpPr>
        <p:spPr/>
        <p:txBody>
          <a:bodyPr>
            <a:normAutofit/>
          </a:bodyPr>
          <a:lstStyle/>
          <a:p>
            <a:pPr marL="0" indent="0" algn="just">
              <a:buNone/>
            </a:pPr>
            <a:r>
              <a:rPr lang="en-US" b="1" dirty="0">
                <a:solidFill>
                  <a:schemeClr val="tx1"/>
                </a:solidFill>
              </a:rPr>
              <a:t>Draught. </a:t>
            </a:r>
          </a:p>
          <a:p>
            <a:pPr marL="0" indent="0" algn="just">
              <a:buNone/>
            </a:pPr>
            <a:r>
              <a:rPr lang="en-US" dirty="0">
                <a:solidFill>
                  <a:schemeClr val="tx1"/>
                </a:solidFill>
              </a:rPr>
              <a:t>The draught of a vessel is the vertical distance between the water line and the keel. During construction of the vessel, the marks showing the draught are cut into each side of the stem and sternpost and clearly painted from a certain distance below the light draught to a certain distance above the loaded draught. </a:t>
            </a:r>
          </a:p>
          <a:p>
            <a:pPr marL="0" indent="0" algn="just">
              <a:buNone/>
            </a:pPr>
            <a:r>
              <a:rPr lang="en-US" dirty="0">
                <a:solidFill>
                  <a:schemeClr val="tx1"/>
                </a:solidFill>
              </a:rPr>
              <a:t>Sometimes the draught is also indicated on both sides amidships near the </a:t>
            </a:r>
            <a:r>
              <a:rPr lang="en-US" dirty="0" err="1">
                <a:solidFill>
                  <a:schemeClr val="tx1"/>
                </a:solidFill>
              </a:rPr>
              <a:t>Plimsoll</a:t>
            </a:r>
            <a:r>
              <a:rPr lang="en-US" dirty="0">
                <a:solidFill>
                  <a:schemeClr val="tx1"/>
                </a:solidFill>
              </a:rPr>
              <a:t> mark, so that if the vessel should show signs of sagging in the course of loading, this can be noticed immediately by comparing the draught fore and aft with the draught amidships. The draught is indicated in feet and/or decimeters. </a:t>
            </a:r>
          </a:p>
        </p:txBody>
      </p:sp>
      <p:pic>
        <p:nvPicPr>
          <p:cNvPr id="7" name="Imagen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83764" y="312607"/>
            <a:ext cx="1622461" cy="1622461"/>
          </a:xfrm>
          <a:prstGeom prst="rect">
            <a:avLst/>
          </a:prstGeom>
          <a:ln>
            <a:noFill/>
          </a:ln>
          <a:effectLst>
            <a:outerShdw blurRad="292100" dist="139700" dir="2700000" algn="tl" rotWithShape="0">
              <a:srgbClr val="333333">
                <a:alpha val="65000"/>
              </a:srgbClr>
            </a:outerShdw>
          </a:effectLst>
        </p:spPr>
      </p:pic>
      <p:pic>
        <p:nvPicPr>
          <p:cNvPr id="8" name="Imagen 7">
            <a:hlinkClick r:id="rId5" action="ppaction://hlinksldjump"/>
            <a:extLst>
              <a:ext uri="{FF2B5EF4-FFF2-40B4-BE49-F238E27FC236}">
                <a16:creationId xmlns:a16="http://schemas.microsoft.com/office/drawing/2014/main" id="{703322C3-CB2F-4C82-B4AB-0158A35216DA}"/>
              </a:ext>
            </a:extLst>
          </p:cNvPr>
          <p:cNvPicPr>
            <a:picLocks noChangeAspect="1"/>
          </p:cNvPicPr>
          <p:nvPr/>
        </p:nvPicPr>
        <p:blipFill>
          <a:blip r:embed="rId6"/>
          <a:stretch>
            <a:fillRect/>
          </a:stretch>
        </p:blipFill>
        <p:spPr>
          <a:xfrm>
            <a:off x="986052" y="6132813"/>
            <a:ext cx="554784" cy="554784"/>
          </a:xfrm>
          <a:prstGeom prst="rect">
            <a:avLst/>
          </a:prstGeom>
        </p:spPr>
      </p:pic>
    </p:spTree>
    <p:extLst>
      <p:ext uri="{BB962C8B-B14F-4D97-AF65-F5344CB8AC3E}">
        <p14:creationId xmlns:p14="http://schemas.microsoft.com/office/powerpoint/2010/main" val="2573627104"/>
      </p:ext>
    </p:extLst>
  </p:cSld>
  <p:clrMapOvr>
    <a:masterClrMapping/>
  </p:clrMapOvr>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upo 3"/>
          <p:cNvGrpSpPr/>
          <p:nvPr/>
        </p:nvGrpSpPr>
        <p:grpSpPr>
          <a:xfrm>
            <a:off x="4153524" y="1265698"/>
            <a:ext cx="4990476" cy="5592302"/>
            <a:chOff x="4153524" y="1265698"/>
            <a:chExt cx="4990476" cy="5592302"/>
          </a:xfrm>
        </p:grpSpPr>
        <p:pic>
          <p:nvPicPr>
            <p:cNvPr id="5" name="Imagen 4"/>
            <p:cNvPicPr>
              <a:picLocks noChangeAspect="1"/>
            </p:cNvPicPr>
            <p:nvPr/>
          </p:nvPicPr>
          <p:blipFill>
            <a:blip r:embed="rId2">
              <a:lum bright="70000" contrast="-70000"/>
              <a:extLst>
                <a:ext uri="{28A0092B-C50C-407E-A947-70E740481C1C}">
                  <a14:useLocalDpi xmlns:a14="http://schemas.microsoft.com/office/drawing/2010/main" val="0"/>
                </a:ext>
              </a:extLst>
            </a:blip>
            <a:stretch>
              <a:fillRect/>
            </a:stretch>
          </p:blipFill>
          <p:spPr>
            <a:xfrm>
              <a:off x="4153524" y="1265698"/>
              <a:ext cx="4990476" cy="4317460"/>
            </a:xfrm>
            <a:prstGeom prst="rect">
              <a:avLst/>
            </a:prstGeom>
          </p:spPr>
        </p:pic>
        <p:pic>
          <p:nvPicPr>
            <p:cNvPr id="6" name="Imagen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04370" y="5962410"/>
              <a:ext cx="2437701" cy="895590"/>
            </a:xfrm>
            <a:prstGeom prst="rect">
              <a:avLst/>
            </a:prstGeom>
          </p:spPr>
        </p:pic>
      </p:grpSp>
      <p:sp>
        <p:nvSpPr>
          <p:cNvPr id="2" name="Título 1"/>
          <p:cNvSpPr>
            <a:spLocks noGrp="1"/>
          </p:cNvSpPr>
          <p:nvPr>
            <p:ph type="title"/>
          </p:nvPr>
        </p:nvSpPr>
        <p:spPr/>
        <p:txBody>
          <a:bodyPr/>
          <a:lstStyle/>
          <a:p>
            <a:pPr algn="ctr"/>
            <a:r>
              <a:rPr lang="es-MX" dirty="0"/>
              <a:t>SHIPPING TERMS</a:t>
            </a:r>
          </a:p>
        </p:txBody>
      </p:sp>
      <p:sp>
        <p:nvSpPr>
          <p:cNvPr id="3" name="Marcador de contenido 2"/>
          <p:cNvSpPr>
            <a:spLocks noGrp="1"/>
          </p:cNvSpPr>
          <p:nvPr>
            <p:ph idx="1"/>
          </p:nvPr>
        </p:nvSpPr>
        <p:spPr>
          <a:xfrm>
            <a:off x="2702859" y="864108"/>
            <a:ext cx="6024282" cy="5120640"/>
          </a:xfrm>
        </p:spPr>
        <p:txBody>
          <a:bodyPr>
            <a:normAutofit/>
          </a:bodyPr>
          <a:lstStyle/>
          <a:p>
            <a:pPr marL="0" indent="0" algn="just">
              <a:buNone/>
            </a:pPr>
            <a:r>
              <a:rPr lang="en-US" sz="2100" b="1" dirty="0">
                <a:solidFill>
                  <a:schemeClr val="tx1"/>
                </a:solidFill>
              </a:rPr>
              <a:t>Dunnage.</a:t>
            </a:r>
          </a:p>
          <a:p>
            <a:pPr marL="0" indent="0" algn="just">
              <a:buNone/>
            </a:pPr>
            <a:r>
              <a:rPr lang="en-US" sz="2100" dirty="0">
                <a:solidFill>
                  <a:schemeClr val="tx1"/>
                </a:solidFill>
              </a:rPr>
              <a:t> The use of sufficient dunnage is one of the principal precautions against damage to cargo. Various articles, which are not affected by moisture, are used as dunnage e.g. boards, matting, burlap, rattans. Dunnage is laid on the ceiling and along the permanent wooden cargo battens, in brief, in all places where necessary. The main object of </a:t>
            </a:r>
            <a:r>
              <a:rPr lang="en-US" sz="2100" dirty="0" err="1">
                <a:solidFill>
                  <a:schemeClr val="tx1"/>
                </a:solidFill>
              </a:rPr>
              <a:t>dunnaging</a:t>
            </a:r>
            <a:r>
              <a:rPr lang="en-US" sz="2100" dirty="0">
                <a:solidFill>
                  <a:schemeClr val="tx1"/>
                </a:solidFill>
              </a:rPr>
              <a:t> is to prevent or limit damage by sweat, breakage, chafing, crushing, moisture, contact with hold pillars, etc.</a:t>
            </a:r>
          </a:p>
        </p:txBody>
      </p:sp>
      <p:pic>
        <p:nvPicPr>
          <p:cNvPr id="7" name="Imagen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83764" y="312607"/>
            <a:ext cx="1622461" cy="1622461"/>
          </a:xfrm>
          <a:prstGeom prst="rect">
            <a:avLst/>
          </a:prstGeom>
          <a:ln>
            <a:noFill/>
          </a:ln>
          <a:effectLst>
            <a:outerShdw blurRad="292100" dist="139700" dir="2700000" algn="tl" rotWithShape="0">
              <a:srgbClr val="333333">
                <a:alpha val="65000"/>
              </a:srgbClr>
            </a:outerShdw>
          </a:effectLst>
        </p:spPr>
      </p:pic>
      <p:pic>
        <p:nvPicPr>
          <p:cNvPr id="8" name="Imagen 7">
            <a:hlinkClick r:id="rId5" action="ppaction://hlinksldjump"/>
            <a:extLst>
              <a:ext uri="{FF2B5EF4-FFF2-40B4-BE49-F238E27FC236}">
                <a16:creationId xmlns:a16="http://schemas.microsoft.com/office/drawing/2014/main" id="{41BA2CC2-3DC4-499F-80B5-2282CFE9E909}"/>
              </a:ext>
            </a:extLst>
          </p:cNvPr>
          <p:cNvPicPr>
            <a:picLocks noChangeAspect="1"/>
          </p:cNvPicPr>
          <p:nvPr/>
        </p:nvPicPr>
        <p:blipFill>
          <a:blip r:embed="rId6"/>
          <a:stretch>
            <a:fillRect/>
          </a:stretch>
        </p:blipFill>
        <p:spPr>
          <a:xfrm>
            <a:off x="986052" y="6132813"/>
            <a:ext cx="554784" cy="554784"/>
          </a:xfrm>
          <a:prstGeom prst="rect">
            <a:avLst/>
          </a:prstGeom>
        </p:spPr>
      </p:pic>
    </p:spTree>
    <p:extLst>
      <p:ext uri="{BB962C8B-B14F-4D97-AF65-F5344CB8AC3E}">
        <p14:creationId xmlns:p14="http://schemas.microsoft.com/office/powerpoint/2010/main" val="795422303"/>
      </p:ext>
    </p:extLst>
  </p:cSld>
  <p:clrMapOvr>
    <a:masterClrMapping/>
  </p:clrMapOvr>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upo 3"/>
          <p:cNvGrpSpPr/>
          <p:nvPr/>
        </p:nvGrpSpPr>
        <p:grpSpPr>
          <a:xfrm>
            <a:off x="4153524" y="1265698"/>
            <a:ext cx="4990476" cy="5592302"/>
            <a:chOff x="4153524" y="1265698"/>
            <a:chExt cx="4990476" cy="5592302"/>
          </a:xfrm>
        </p:grpSpPr>
        <p:pic>
          <p:nvPicPr>
            <p:cNvPr id="5" name="Imagen 4"/>
            <p:cNvPicPr>
              <a:picLocks noChangeAspect="1"/>
            </p:cNvPicPr>
            <p:nvPr/>
          </p:nvPicPr>
          <p:blipFill>
            <a:blip r:embed="rId2">
              <a:lum bright="70000" contrast="-70000"/>
              <a:extLst>
                <a:ext uri="{28A0092B-C50C-407E-A947-70E740481C1C}">
                  <a14:useLocalDpi xmlns:a14="http://schemas.microsoft.com/office/drawing/2010/main" val="0"/>
                </a:ext>
              </a:extLst>
            </a:blip>
            <a:stretch>
              <a:fillRect/>
            </a:stretch>
          </p:blipFill>
          <p:spPr>
            <a:xfrm>
              <a:off x="4153524" y="1265698"/>
              <a:ext cx="4990476" cy="4317460"/>
            </a:xfrm>
            <a:prstGeom prst="rect">
              <a:avLst/>
            </a:prstGeom>
          </p:spPr>
        </p:pic>
        <p:pic>
          <p:nvPicPr>
            <p:cNvPr id="6" name="Imagen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04370" y="5962410"/>
              <a:ext cx="2437701" cy="895590"/>
            </a:xfrm>
            <a:prstGeom prst="rect">
              <a:avLst/>
            </a:prstGeom>
          </p:spPr>
        </p:pic>
      </p:grpSp>
      <p:sp>
        <p:nvSpPr>
          <p:cNvPr id="2" name="Título 1"/>
          <p:cNvSpPr>
            <a:spLocks noGrp="1"/>
          </p:cNvSpPr>
          <p:nvPr>
            <p:ph type="title"/>
          </p:nvPr>
        </p:nvSpPr>
        <p:spPr/>
        <p:txBody>
          <a:bodyPr/>
          <a:lstStyle/>
          <a:p>
            <a:pPr algn="ctr"/>
            <a:r>
              <a:rPr lang="es-MX" dirty="0"/>
              <a:t>SHIPPING TERMS</a:t>
            </a:r>
          </a:p>
        </p:txBody>
      </p:sp>
      <p:sp>
        <p:nvSpPr>
          <p:cNvPr id="3" name="Marcador de contenido 2"/>
          <p:cNvSpPr>
            <a:spLocks noGrp="1"/>
          </p:cNvSpPr>
          <p:nvPr>
            <p:ph idx="1"/>
          </p:nvPr>
        </p:nvSpPr>
        <p:spPr>
          <a:xfrm>
            <a:off x="2628900" y="781050"/>
            <a:ext cx="6213171" cy="5353050"/>
          </a:xfrm>
        </p:spPr>
        <p:txBody>
          <a:bodyPr>
            <a:noAutofit/>
          </a:bodyPr>
          <a:lstStyle/>
          <a:p>
            <a:pPr marL="0" indent="0" algn="just">
              <a:buNone/>
            </a:pPr>
            <a:r>
              <a:rPr lang="en-US" b="1" dirty="0">
                <a:solidFill>
                  <a:schemeClr val="tx1"/>
                </a:solidFill>
              </a:rPr>
              <a:t>Feeders. </a:t>
            </a:r>
          </a:p>
          <a:p>
            <a:pPr marL="0" indent="0" algn="just">
              <a:buNone/>
            </a:pPr>
            <a:r>
              <a:rPr lang="en-US" dirty="0">
                <a:solidFill>
                  <a:schemeClr val="tx1"/>
                </a:solidFill>
              </a:rPr>
              <a:t>When grain is carried in bulk, feeders are erected to feed the different ports of the holds or, compartments thereby filling any free space which might result from the settling of cargo during the voyage. Grain in bulk may settle as much as 5% during a voyage; therefore, measures should be taken to prevent the shifting of grain in bulk resulting in a list to the ship.</a:t>
            </a:r>
          </a:p>
          <a:p>
            <a:pPr marL="0" indent="0" algn="just">
              <a:buNone/>
            </a:pPr>
            <a:r>
              <a:rPr lang="en-US" b="1" dirty="0" err="1">
                <a:solidFill>
                  <a:schemeClr val="tx1"/>
                </a:solidFill>
              </a:rPr>
              <a:t>Freehoard</a:t>
            </a:r>
            <a:r>
              <a:rPr lang="en-US" b="1" dirty="0">
                <a:solidFill>
                  <a:schemeClr val="tx1"/>
                </a:solidFill>
              </a:rPr>
              <a:t>.</a:t>
            </a:r>
          </a:p>
          <a:p>
            <a:pPr marL="0" indent="0" algn="just">
              <a:buNone/>
            </a:pPr>
            <a:r>
              <a:rPr lang="en-US" dirty="0">
                <a:solidFill>
                  <a:schemeClr val="tx1"/>
                </a:solidFill>
              </a:rPr>
              <a:t>The minimum freeboard of a vessel is the vertical distance from the freeboard-deck to the </a:t>
            </a:r>
            <a:r>
              <a:rPr lang="en-US" dirty="0" err="1">
                <a:solidFill>
                  <a:schemeClr val="tx1"/>
                </a:solidFill>
              </a:rPr>
              <a:t>loadlines</a:t>
            </a:r>
            <a:r>
              <a:rPr lang="en-US" dirty="0">
                <a:solidFill>
                  <a:schemeClr val="tx1"/>
                </a:solidFill>
              </a:rPr>
              <a:t>, indicating the maximum permissible draught, measured at the middle of the ship's length.</a:t>
            </a:r>
          </a:p>
          <a:p>
            <a:pPr marL="0" indent="0" algn="just">
              <a:buNone/>
            </a:pPr>
            <a:r>
              <a:rPr lang="en-US" dirty="0">
                <a:solidFill>
                  <a:schemeClr val="tx1"/>
                </a:solidFill>
              </a:rPr>
              <a:t>The freeboard deck is the uppermost continuous deck equipped with permanent means of closing all openings which are exposed to the elements. This uppermost continuous deck is indicated on the ship's side by a small horizontal line (</a:t>
            </a:r>
            <a:r>
              <a:rPr lang="en-US" dirty="0" err="1">
                <a:solidFill>
                  <a:schemeClr val="tx1"/>
                </a:solidFill>
              </a:rPr>
              <a:t>deckline</a:t>
            </a:r>
            <a:r>
              <a:rPr lang="en-US" dirty="0">
                <a:solidFill>
                  <a:schemeClr val="tx1"/>
                </a:solidFill>
              </a:rPr>
              <a:t> above the </a:t>
            </a:r>
            <a:r>
              <a:rPr lang="en-US" dirty="0" err="1">
                <a:solidFill>
                  <a:schemeClr val="tx1"/>
                </a:solidFill>
              </a:rPr>
              <a:t>Plimsoll</a:t>
            </a:r>
            <a:r>
              <a:rPr lang="en-US" dirty="0">
                <a:solidFill>
                  <a:schemeClr val="tx1"/>
                </a:solidFill>
              </a:rPr>
              <a:t> mark.)</a:t>
            </a:r>
          </a:p>
        </p:txBody>
      </p:sp>
      <p:pic>
        <p:nvPicPr>
          <p:cNvPr id="7" name="Imagen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83764" y="312607"/>
            <a:ext cx="1622461" cy="1622461"/>
          </a:xfrm>
          <a:prstGeom prst="rect">
            <a:avLst/>
          </a:prstGeom>
          <a:ln>
            <a:noFill/>
          </a:ln>
          <a:effectLst>
            <a:outerShdw blurRad="292100" dist="139700" dir="2700000" algn="tl" rotWithShape="0">
              <a:srgbClr val="333333">
                <a:alpha val="65000"/>
              </a:srgbClr>
            </a:outerShdw>
          </a:effectLst>
        </p:spPr>
      </p:pic>
      <p:pic>
        <p:nvPicPr>
          <p:cNvPr id="8" name="Imagen 7">
            <a:hlinkClick r:id="rId5" action="ppaction://hlinksldjump"/>
            <a:extLst>
              <a:ext uri="{FF2B5EF4-FFF2-40B4-BE49-F238E27FC236}">
                <a16:creationId xmlns:a16="http://schemas.microsoft.com/office/drawing/2014/main" id="{C6FFCCC8-E725-48A9-9D98-49EE1C5FD373}"/>
              </a:ext>
            </a:extLst>
          </p:cNvPr>
          <p:cNvPicPr>
            <a:picLocks noChangeAspect="1"/>
          </p:cNvPicPr>
          <p:nvPr/>
        </p:nvPicPr>
        <p:blipFill>
          <a:blip r:embed="rId6"/>
          <a:stretch>
            <a:fillRect/>
          </a:stretch>
        </p:blipFill>
        <p:spPr>
          <a:xfrm>
            <a:off x="986052" y="6132813"/>
            <a:ext cx="554784" cy="554784"/>
          </a:xfrm>
          <a:prstGeom prst="rect">
            <a:avLst/>
          </a:prstGeom>
        </p:spPr>
      </p:pic>
    </p:spTree>
    <p:extLst>
      <p:ext uri="{BB962C8B-B14F-4D97-AF65-F5344CB8AC3E}">
        <p14:creationId xmlns:p14="http://schemas.microsoft.com/office/powerpoint/2010/main" val="3247987110"/>
      </p:ext>
    </p:extLst>
  </p:cSld>
  <p:clrMapOvr>
    <a:masterClrMapping/>
  </p:clrMapOvr>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upo 3"/>
          <p:cNvGrpSpPr/>
          <p:nvPr/>
        </p:nvGrpSpPr>
        <p:grpSpPr>
          <a:xfrm>
            <a:off x="4153524" y="1265698"/>
            <a:ext cx="4990476" cy="5592302"/>
            <a:chOff x="4153524" y="1265698"/>
            <a:chExt cx="4990476" cy="5592302"/>
          </a:xfrm>
        </p:grpSpPr>
        <p:pic>
          <p:nvPicPr>
            <p:cNvPr id="5" name="Imagen 4"/>
            <p:cNvPicPr>
              <a:picLocks noChangeAspect="1"/>
            </p:cNvPicPr>
            <p:nvPr/>
          </p:nvPicPr>
          <p:blipFill>
            <a:blip r:embed="rId2">
              <a:lum bright="70000" contrast="-70000"/>
              <a:extLst>
                <a:ext uri="{28A0092B-C50C-407E-A947-70E740481C1C}">
                  <a14:useLocalDpi xmlns:a14="http://schemas.microsoft.com/office/drawing/2010/main" val="0"/>
                </a:ext>
              </a:extLst>
            </a:blip>
            <a:stretch>
              <a:fillRect/>
            </a:stretch>
          </p:blipFill>
          <p:spPr>
            <a:xfrm>
              <a:off x="4153524" y="1265698"/>
              <a:ext cx="4990476" cy="4317460"/>
            </a:xfrm>
            <a:prstGeom prst="rect">
              <a:avLst/>
            </a:prstGeom>
          </p:spPr>
        </p:pic>
        <p:pic>
          <p:nvPicPr>
            <p:cNvPr id="6" name="Imagen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04370" y="5962410"/>
              <a:ext cx="2437701" cy="895590"/>
            </a:xfrm>
            <a:prstGeom prst="rect">
              <a:avLst/>
            </a:prstGeom>
          </p:spPr>
        </p:pic>
      </p:grpSp>
      <p:sp>
        <p:nvSpPr>
          <p:cNvPr id="2" name="Título 1"/>
          <p:cNvSpPr>
            <a:spLocks noGrp="1"/>
          </p:cNvSpPr>
          <p:nvPr>
            <p:ph type="title"/>
          </p:nvPr>
        </p:nvSpPr>
        <p:spPr/>
        <p:txBody>
          <a:bodyPr/>
          <a:lstStyle/>
          <a:p>
            <a:pPr algn="ctr"/>
            <a:r>
              <a:rPr lang="es-MX" dirty="0"/>
              <a:t>SHIPPING TERMS</a:t>
            </a:r>
          </a:p>
        </p:txBody>
      </p:sp>
      <p:sp>
        <p:nvSpPr>
          <p:cNvPr id="3" name="Marcador de contenido 2"/>
          <p:cNvSpPr>
            <a:spLocks noGrp="1"/>
          </p:cNvSpPr>
          <p:nvPr>
            <p:ph idx="1"/>
          </p:nvPr>
        </p:nvSpPr>
        <p:spPr/>
        <p:txBody>
          <a:bodyPr>
            <a:normAutofit lnSpcReduction="10000"/>
          </a:bodyPr>
          <a:lstStyle/>
          <a:p>
            <a:pPr marL="0" indent="0" algn="just">
              <a:buNone/>
            </a:pPr>
            <a:r>
              <a:rPr lang="en-US" sz="2100" b="1" dirty="0">
                <a:solidFill>
                  <a:schemeClr val="tx1"/>
                </a:solidFill>
              </a:rPr>
              <a:t>Evaporator. </a:t>
            </a:r>
          </a:p>
          <a:p>
            <a:pPr marL="0" indent="0" algn="just">
              <a:buNone/>
            </a:pPr>
            <a:r>
              <a:rPr lang="en-US" sz="2100" dirty="0">
                <a:solidFill>
                  <a:schemeClr val="tx1"/>
                </a:solidFill>
              </a:rPr>
              <a:t>Modern vessels are fitted with a fresh water distilling plant. This installation is particularly useful on long voyages where heavy cargo is carried, as it results in considerable savings on the quantity of fresh water required, thereby increasing the deadweight capacity for cargo correspondingly. </a:t>
            </a:r>
          </a:p>
          <a:p>
            <a:pPr marL="0" indent="0" algn="just">
              <a:buNone/>
            </a:pPr>
            <a:r>
              <a:rPr lang="en-US" sz="2100" b="1" dirty="0">
                <a:solidFill>
                  <a:schemeClr val="tx1"/>
                </a:solidFill>
              </a:rPr>
              <a:t>Full and down. </a:t>
            </a:r>
          </a:p>
          <a:p>
            <a:pPr marL="0" indent="0" algn="just">
              <a:buNone/>
            </a:pPr>
            <a:r>
              <a:rPr lang="en-US" sz="2100" dirty="0">
                <a:solidFill>
                  <a:schemeClr val="tx1"/>
                </a:solidFill>
              </a:rPr>
              <a:t>A vessel is said to be "full and down" when loaded in such a way that upon sailing she is down to her marks -either winter, summer or tropical </a:t>
            </a:r>
            <a:r>
              <a:rPr lang="en-US" sz="2100" dirty="0" err="1">
                <a:solidFill>
                  <a:schemeClr val="tx1"/>
                </a:solidFill>
              </a:rPr>
              <a:t>loadline</a:t>
            </a:r>
            <a:r>
              <a:rPr lang="en-US" sz="2100" dirty="0">
                <a:solidFill>
                  <a:schemeClr val="tx1"/>
                </a:solidFill>
              </a:rPr>
              <a:t> - whilst the cargo space has been fully utilized. Unless rates of freight for heavy and light cargo vary considerably, best results, from a revenue standpoint, are obtained by loading a ship full and down.</a:t>
            </a:r>
          </a:p>
        </p:txBody>
      </p:sp>
      <p:pic>
        <p:nvPicPr>
          <p:cNvPr id="7" name="Imagen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83764" y="312607"/>
            <a:ext cx="1622461" cy="1622461"/>
          </a:xfrm>
          <a:prstGeom prst="rect">
            <a:avLst/>
          </a:prstGeom>
          <a:ln>
            <a:noFill/>
          </a:ln>
          <a:effectLst>
            <a:outerShdw blurRad="292100" dist="139700" dir="2700000" algn="tl" rotWithShape="0">
              <a:srgbClr val="333333">
                <a:alpha val="65000"/>
              </a:srgbClr>
            </a:outerShdw>
          </a:effectLst>
        </p:spPr>
      </p:pic>
      <p:pic>
        <p:nvPicPr>
          <p:cNvPr id="8" name="Imagen 7">
            <a:hlinkClick r:id="rId5" action="ppaction://hlinksldjump"/>
            <a:extLst>
              <a:ext uri="{FF2B5EF4-FFF2-40B4-BE49-F238E27FC236}">
                <a16:creationId xmlns:a16="http://schemas.microsoft.com/office/drawing/2014/main" id="{6BF8979F-30FF-42E7-B0A3-2F1B5610965B}"/>
              </a:ext>
            </a:extLst>
          </p:cNvPr>
          <p:cNvPicPr>
            <a:picLocks noChangeAspect="1"/>
          </p:cNvPicPr>
          <p:nvPr/>
        </p:nvPicPr>
        <p:blipFill>
          <a:blip r:embed="rId6"/>
          <a:stretch>
            <a:fillRect/>
          </a:stretch>
        </p:blipFill>
        <p:spPr>
          <a:xfrm>
            <a:off x="986052" y="6132813"/>
            <a:ext cx="554784" cy="554784"/>
          </a:xfrm>
          <a:prstGeom prst="rect">
            <a:avLst/>
          </a:prstGeom>
        </p:spPr>
      </p:pic>
    </p:spTree>
    <p:extLst>
      <p:ext uri="{BB962C8B-B14F-4D97-AF65-F5344CB8AC3E}">
        <p14:creationId xmlns:p14="http://schemas.microsoft.com/office/powerpoint/2010/main" val="667369574"/>
      </p:ext>
    </p:extLst>
  </p:cSld>
  <p:clrMapOvr>
    <a:masterClrMapping/>
  </p:clrMapOvr>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upo 3"/>
          <p:cNvGrpSpPr/>
          <p:nvPr/>
        </p:nvGrpSpPr>
        <p:grpSpPr>
          <a:xfrm>
            <a:off x="4153524" y="1265698"/>
            <a:ext cx="4990476" cy="5592302"/>
            <a:chOff x="4153524" y="1265698"/>
            <a:chExt cx="4990476" cy="5592302"/>
          </a:xfrm>
        </p:grpSpPr>
        <p:pic>
          <p:nvPicPr>
            <p:cNvPr id="5" name="Imagen 4"/>
            <p:cNvPicPr>
              <a:picLocks noChangeAspect="1"/>
            </p:cNvPicPr>
            <p:nvPr/>
          </p:nvPicPr>
          <p:blipFill>
            <a:blip r:embed="rId2">
              <a:lum bright="70000" contrast="-70000"/>
              <a:extLst>
                <a:ext uri="{28A0092B-C50C-407E-A947-70E740481C1C}">
                  <a14:useLocalDpi xmlns:a14="http://schemas.microsoft.com/office/drawing/2010/main" val="0"/>
                </a:ext>
              </a:extLst>
            </a:blip>
            <a:stretch>
              <a:fillRect/>
            </a:stretch>
          </p:blipFill>
          <p:spPr>
            <a:xfrm>
              <a:off x="4153524" y="1265698"/>
              <a:ext cx="4990476" cy="4317460"/>
            </a:xfrm>
            <a:prstGeom prst="rect">
              <a:avLst/>
            </a:prstGeom>
          </p:spPr>
        </p:pic>
        <p:pic>
          <p:nvPicPr>
            <p:cNvPr id="6" name="Imagen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04370" y="5962410"/>
              <a:ext cx="2437701" cy="895590"/>
            </a:xfrm>
            <a:prstGeom prst="rect">
              <a:avLst/>
            </a:prstGeom>
          </p:spPr>
        </p:pic>
      </p:grpSp>
      <p:sp>
        <p:nvSpPr>
          <p:cNvPr id="2" name="Título 1"/>
          <p:cNvSpPr>
            <a:spLocks noGrp="1"/>
          </p:cNvSpPr>
          <p:nvPr>
            <p:ph type="title"/>
          </p:nvPr>
        </p:nvSpPr>
        <p:spPr/>
        <p:txBody>
          <a:bodyPr/>
          <a:lstStyle/>
          <a:p>
            <a:r>
              <a:rPr lang="es-MX" dirty="0"/>
              <a:t>TONNAGE OF SHIPS</a:t>
            </a:r>
          </a:p>
        </p:txBody>
      </p:sp>
      <p:sp>
        <p:nvSpPr>
          <p:cNvPr id="3" name="Marcador de contenido 2"/>
          <p:cNvSpPr>
            <a:spLocks noGrp="1"/>
          </p:cNvSpPr>
          <p:nvPr>
            <p:ph idx="1"/>
          </p:nvPr>
        </p:nvSpPr>
        <p:spPr/>
        <p:txBody>
          <a:bodyPr>
            <a:normAutofit fontScale="92500" lnSpcReduction="20000"/>
          </a:bodyPr>
          <a:lstStyle/>
          <a:p>
            <a:r>
              <a:rPr lang="en-US" dirty="0" err="1"/>
              <a:t>lIeating</a:t>
            </a:r>
            <a:r>
              <a:rPr lang="en-US" dirty="0"/>
              <a:t> </a:t>
            </a:r>
            <a:r>
              <a:rPr lang="en-US" dirty="0" err="1"/>
              <a:t>coits</a:t>
            </a:r>
            <a:r>
              <a:rPr lang="en-US" dirty="0"/>
              <a:t>' Vessels </a:t>
            </a:r>
            <a:r>
              <a:rPr lang="en-US" dirty="0" err="1"/>
              <a:t>canying</a:t>
            </a:r>
            <a:r>
              <a:rPr lang="en-US" dirty="0"/>
              <a:t> vegetable oil in bulk in </a:t>
            </a:r>
            <a:r>
              <a:rPr lang="en-US" dirty="0" err="1"/>
              <a:t>deeptanks</a:t>
            </a:r>
            <a:endParaRPr lang="en-US" dirty="0"/>
          </a:p>
          <a:p>
            <a:r>
              <a:rPr lang="en-US" dirty="0"/>
              <a:t>. ale fitted with </a:t>
            </a:r>
            <a:r>
              <a:rPr lang="en-US" dirty="0" err="1"/>
              <a:t>iteam</a:t>
            </a:r>
            <a:r>
              <a:rPr lang="en-US" dirty="0"/>
              <a:t> </a:t>
            </a:r>
            <a:r>
              <a:rPr lang="en-US" dirty="0" err="1"/>
              <a:t>heatingcoils</a:t>
            </a:r>
            <a:r>
              <a:rPr lang="en-US" dirty="0"/>
              <a:t> in order to maintain the required</a:t>
            </a:r>
          </a:p>
          <a:p>
            <a:r>
              <a:rPr lang="en-US" dirty="0" err="1"/>
              <a:t>tempereture</a:t>
            </a:r>
            <a:r>
              <a:rPr lang="en-US" dirty="0"/>
              <a:t> for pumping. By </a:t>
            </a:r>
            <a:r>
              <a:rPr lang="en-US" dirty="0" err="1"/>
              <a:t>circulatlng</a:t>
            </a:r>
            <a:r>
              <a:rPr lang="en-US" dirty="0"/>
              <a:t> steam through the coils it</a:t>
            </a:r>
          </a:p>
          <a:p>
            <a:r>
              <a:rPr lang="en-US" dirty="0"/>
              <a:t>is possible.to </a:t>
            </a:r>
            <a:r>
              <a:rPr lang="en-US" dirty="0" err="1"/>
              <a:t>lacrease</a:t>
            </a:r>
            <a:r>
              <a:rPr lang="en-US" dirty="0"/>
              <a:t> the temperature gradually to the </a:t>
            </a:r>
            <a:r>
              <a:rPr lang="en-US" dirty="0" err="1"/>
              <a:t>regulred</a:t>
            </a:r>
            <a:endParaRPr lang="en-US" dirty="0"/>
          </a:p>
          <a:p>
            <a:r>
              <a:rPr lang="en-US" dirty="0"/>
              <a:t>level.</a:t>
            </a:r>
          </a:p>
          <a:p>
            <a:r>
              <a:rPr lang="en-US" dirty="0"/>
              <a:t>Fuel oil tad&lt;s are also </a:t>
            </a:r>
            <a:r>
              <a:rPr lang="en-US" dirty="0" err="1"/>
              <a:t>eguipped</a:t>
            </a:r>
            <a:r>
              <a:rPr lang="en-US" dirty="0"/>
              <a:t> </a:t>
            </a:r>
            <a:r>
              <a:rPr lang="en-US" dirty="0" err="1"/>
              <a:t>wtth</a:t>
            </a:r>
            <a:r>
              <a:rPr lang="en-US" dirty="0"/>
              <a:t> </a:t>
            </a:r>
            <a:r>
              <a:rPr lang="en-US" dirty="0" err="1"/>
              <a:t>tle</a:t>
            </a:r>
            <a:r>
              <a:rPr lang="en-US" dirty="0"/>
              <a:t> necessary </a:t>
            </a:r>
            <a:r>
              <a:rPr lang="en-US" dirty="0" err="1"/>
              <a:t>heatiag</a:t>
            </a:r>
            <a:r>
              <a:rPr lang="en-US" dirty="0"/>
              <a:t> coils,</a:t>
            </a:r>
          </a:p>
          <a:p>
            <a:r>
              <a:rPr lang="en-US" dirty="0"/>
              <a:t>in order to </a:t>
            </a:r>
            <a:r>
              <a:rPr lang="en-US" dirty="0" err="1"/>
              <a:t>ensuie</a:t>
            </a:r>
            <a:r>
              <a:rPr lang="en-US" dirty="0"/>
              <a:t> sufficient liquid </a:t>
            </a:r>
            <a:r>
              <a:rPr lang="en-US" dirty="0" err="1"/>
              <a:t>riobility</a:t>
            </a:r>
            <a:r>
              <a:rPr lang="en-US" dirty="0"/>
              <a:t> for pumping at all times.</a:t>
            </a:r>
          </a:p>
          <a:p>
            <a:r>
              <a:rPr lang="en-US" dirty="0"/>
              <a:t>[</a:t>
            </a:r>
            <a:r>
              <a:rPr lang="en-US" dirty="0" err="1"/>
              <a:t>ength</a:t>
            </a:r>
            <a:r>
              <a:rPr lang="en-US" dirty="0"/>
              <a:t> between </a:t>
            </a:r>
            <a:r>
              <a:rPr lang="en-US" dirty="0" err="1"/>
              <a:t>perpendiculare</a:t>
            </a:r>
            <a:r>
              <a:rPr lang="en-US" dirty="0"/>
              <a:t>. The </a:t>
            </a:r>
            <a:r>
              <a:rPr lang="en-US" dirty="0" err="1"/>
              <a:t>leagth</a:t>
            </a:r>
            <a:r>
              <a:rPr lang="en-US" dirty="0"/>
              <a:t> :between </a:t>
            </a:r>
            <a:r>
              <a:rPr lang="en-US" dirty="0" err="1"/>
              <a:t>perpencliculars</a:t>
            </a:r>
            <a:endParaRPr lang="en-US" dirty="0"/>
          </a:p>
          <a:p>
            <a:r>
              <a:rPr lang="en-US" dirty="0"/>
              <a:t>is the length between </a:t>
            </a:r>
            <a:r>
              <a:rPr lang="en-US" dirty="0" err="1"/>
              <a:t>tüe</a:t>
            </a:r>
            <a:r>
              <a:rPr lang="en-US" dirty="0"/>
              <a:t> fore side of the stem and the after side ' of the sternpost at the vessel's summer </a:t>
            </a:r>
            <a:r>
              <a:rPr lang="en-US" dirty="0" err="1"/>
              <a:t>loadliire</a:t>
            </a:r>
            <a:r>
              <a:rPr lang="en-US" dirty="0"/>
              <a:t>.</a:t>
            </a:r>
          </a:p>
        </p:txBody>
      </p:sp>
      <p:pic>
        <p:nvPicPr>
          <p:cNvPr id="8" name="Imagen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4648" y="83497"/>
            <a:ext cx="1695679" cy="1695679"/>
          </a:xfrm>
          <a:prstGeom prst="rect">
            <a:avLst/>
          </a:prstGeom>
          <a:ln>
            <a:noFill/>
          </a:ln>
          <a:effectLst>
            <a:outerShdw blurRad="292100" dist="139700" dir="2700000" algn="tl" rotWithShape="0">
              <a:srgbClr val="333333">
                <a:alpha val="65000"/>
              </a:srgbClr>
            </a:outerShdw>
          </a:effectLst>
        </p:spPr>
      </p:pic>
      <p:pic>
        <p:nvPicPr>
          <p:cNvPr id="9" name="Imagen 8">
            <a:hlinkClick r:id="rId5" action="ppaction://hlinksldjump"/>
            <a:extLst>
              <a:ext uri="{FF2B5EF4-FFF2-40B4-BE49-F238E27FC236}">
                <a16:creationId xmlns:a16="http://schemas.microsoft.com/office/drawing/2014/main" id="{DD8E1C18-5F32-4266-9552-42AF9EA02390}"/>
              </a:ext>
            </a:extLst>
          </p:cNvPr>
          <p:cNvPicPr>
            <a:picLocks noChangeAspect="1"/>
          </p:cNvPicPr>
          <p:nvPr/>
        </p:nvPicPr>
        <p:blipFill>
          <a:blip r:embed="rId6"/>
          <a:stretch>
            <a:fillRect/>
          </a:stretch>
        </p:blipFill>
        <p:spPr>
          <a:xfrm>
            <a:off x="986052" y="6132813"/>
            <a:ext cx="554784" cy="554784"/>
          </a:xfrm>
          <a:prstGeom prst="rect">
            <a:avLst/>
          </a:prstGeom>
        </p:spPr>
      </p:pic>
    </p:spTree>
    <p:extLst>
      <p:ext uri="{BB962C8B-B14F-4D97-AF65-F5344CB8AC3E}">
        <p14:creationId xmlns:p14="http://schemas.microsoft.com/office/powerpoint/2010/main" val="2557291409"/>
      </p:ext>
    </p:extLst>
  </p:cSld>
  <p:clrMapOvr>
    <a:masterClrMapping/>
  </p:clrMapOvr>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upo 3"/>
          <p:cNvGrpSpPr/>
          <p:nvPr/>
        </p:nvGrpSpPr>
        <p:grpSpPr>
          <a:xfrm>
            <a:off x="4153524" y="1265698"/>
            <a:ext cx="4990476" cy="5592302"/>
            <a:chOff x="4153524" y="1265698"/>
            <a:chExt cx="4990476" cy="5592302"/>
          </a:xfrm>
        </p:grpSpPr>
        <p:pic>
          <p:nvPicPr>
            <p:cNvPr id="5" name="Imagen 4"/>
            <p:cNvPicPr>
              <a:picLocks noChangeAspect="1"/>
            </p:cNvPicPr>
            <p:nvPr/>
          </p:nvPicPr>
          <p:blipFill>
            <a:blip r:embed="rId2">
              <a:lum bright="70000" contrast="-70000"/>
              <a:extLst>
                <a:ext uri="{28A0092B-C50C-407E-A947-70E740481C1C}">
                  <a14:useLocalDpi xmlns:a14="http://schemas.microsoft.com/office/drawing/2010/main" val="0"/>
                </a:ext>
              </a:extLst>
            </a:blip>
            <a:stretch>
              <a:fillRect/>
            </a:stretch>
          </p:blipFill>
          <p:spPr>
            <a:xfrm>
              <a:off x="4153524" y="1265698"/>
              <a:ext cx="4990476" cy="4317460"/>
            </a:xfrm>
            <a:prstGeom prst="rect">
              <a:avLst/>
            </a:prstGeom>
          </p:spPr>
        </p:pic>
        <p:pic>
          <p:nvPicPr>
            <p:cNvPr id="6" name="Imagen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04370" y="5962410"/>
              <a:ext cx="2437701" cy="895590"/>
            </a:xfrm>
            <a:prstGeom prst="rect">
              <a:avLst/>
            </a:prstGeom>
          </p:spPr>
        </p:pic>
      </p:grpSp>
      <p:sp>
        <p:nvSpPr>
          <p:cNvPr id="2" name="Título 1"/>
          <p:cNvSpPr>
            <a:spLocks noGrp="1"/>
          </p:cNvSpPr>
          <p:nvPr>
            <p:ph type="title"/>
          </p:nvPr>
        </p:nvSpPr>
        <p:spPr/>
        <p:txBody>
          <a:bodyPr/>
          <a:lstStyle/>
          <a:p>
            <a:r>
              <a:rPr lang="es-MX" dirty="0"/>
              <a:t>TONNAGE OF SHIPS</a:t>
            </a:r>
          </a:p>
        </p:txBody>
      </p:sp>
      <p:sp>
        <p:nvSpPr>
          <p:cNvPr id="3" name="Marcador de contenido 2"/>
          <p:cNvSpPr>
            <a:spLocks noGrp="1"/>
          </p:cNvSpPr>
          <p:nvPr>
            <p:ph idx="1"/>
          </p:nvPr>
        </p:nvSpPr>
        <p:spPr/>
        <p:txBody>
          <a:bodyPr>
            <a:normAutofit/>
          </a:bodyPr>
          <a:lstStyle/>
          <a:p>
            <a:r>
              <a:rPr lang="en-US" dirty="0"/>
              <a:t>Light </a:t>
            </a:r>
            <a:r>
              <a:rPr lang="en-US" dirty="0" err="1"/>
              <a:t>üsplacenent</a:t>
            </a:r>
            <a:r>
              <a:rPr lang="en-US" dirty="0"/>
              <a:t> or light weight. This expression relates to the</a:t>
            </a:r>
          </a:p>
          <a:p>
            <a:r>
              <a:rPr lang="en-US" dirty="0"/>
              <a:t>weight of the hull </a:t>
            </a:r>
            <a:r>
              <a:rPr lang="en-US" dirty="0" err="1"/>
              <a:t>cómpletely</a:t>
            </a:r>
            <a:r>
              <a:rPr lang="en-US" dirty="0"/>
              <a:t> </a:t>
            </a:r>
            <a:r>
              <a:rPr lang="en-US" dirty="0" err="1"/>
              <a:t>eguipped</a:t>
            </a:r>
            <a:r>
              <a:rPr lang="en-US" dirty="0"/>
              <a:t> plus the </a:t>
            </a:r>
            <a:r>
              <a:rPr lang="en-US" dirty="0" err="1"/>
              <a:t>welght</a:t>
            </a:r>
            <a:r>
              <a:rPr lang="en-US" dirty="0"/>
              <a:t> of the</a:t>
            </a:r>
          </a:p>
          <a:p>
            <a:r>
              <a:rPr lang="en-US" dirty="0" err="1"/>
              <a:t>machiaery</a:t>
            </a:r>
            <a:r>
              <a:rPr lang="en-US" dirty="0"/>
              <a:t>; </a:t>
            </a:r>
            <a:r>
              <a:rPr lang="en-US" dirty="0" err="1"/>
              <a:t>boile</a:t>
            </a:r>
            <a:r>
              <a:rPr lang="en-US" dirty="0"/>
              <a:t>¡-s, water in boilers and </a:t>
            </a:r>
            <a:r>
              <a:rPr lang="en-US" dirty="0" err="1"/>
              <a:t>spare'parts</a:t>
            </a:r>
            <a:r>
              <a:rPr lang="en-US" dirty="0"/>
              <a:t>, but excluding</a:t>
            </a:r>
          </a:p>
          <a:p>
            <a:r>
              <a:rPr lang="en-US" dirty="0"/>
              <a:t>bunkers, cargo, </a:t>
            </a:r>
            <a:r>
              <a:rPr lang="en-US" dirty="0" err="1"/>
              <a:t>dunaage</a:t>
            </a:r>
            <a:r>
              <a:rPr lang="en-US" dirty="0"/>
              <a:t>, </a:t>
            </a:r>
            <a:r>
              <a:rPr lang="en-US" dirty="0" err="1"/>
              <a:t>provlsions</a:t>
            </a:r>
            <a:r>
              <a:rPr lang="en-US" dirty="0"/>
              <a:t>; stores and water' The </a:t>
            </a:r>
            <a:r>
              <a:rPr lang="en-US" dirty="0" err="1"/>
              <a:t>llght</a:t>
            </a:r>
            <a:endParaRPr lang="en-US" dirty="0"/>
          </a:p>
          <a:p>
            <a:r>
              <a:rPr lang="en-US" dirty="0"/>
              <a:t>. weight is expressed in tons of 2240 lbs. The vessel's draught at</a:t>
            </a:r>
          </a:p>
          <a:p>
            <a:r>
              <a:rPr lang="en-US" dirty="0"/>
              <a:t>light displacement is called "</a:t>
            </a:r>
            <a:r>
              <a:rPr lang="en-US" dirty="0" err="1"/>
              <a:t>ltgbt</a:t>
            </a:r>
            <a:r>
              <a:rPr lang="en-US" dirty="0"/>
              <a:t> draught".</a:t>
            </a:r>
          </a:p>
          <a:p>
            <a:endParaRPr lang="en-US" dirty="0"/>
          </a:p>
        </p:txBody>
      </p:sp>
      <p:pic>
        <p:nvPicPr>
          <p:cNvPr id="7" name="Imagen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4648" y="83497"/>
            <a:ext cx="1695679" cy="1695679"/>
          </a:xfrm>
          <a:prstGeom prst="rect">
            <a:avLst/>
          </a:prstGeom>
          <a:ln>
            <a:noFill/>
          </a:ln>
          <a:effectLst>
            <a:outerShdw blurRad="292100" dist="139700" dir="2700000" algn="tl" rotWithShape="0">
              <a:srgbClr val="333333">
                <a:alpha val="65000"/>
              </a:srgbClr>
            </a:outerShdw>
          </a:effectLst>
        </p:spPr>
      </p:pic>
      <p:pic>
        <p:nvPicPr>
          <p:cNvPr id="8" name="Imagen 7">
            <a:hlinkClick r:id="rId5" action="ppaction://hlinksldjump"/>
            <a:extLst>
              <a:ext uri="{FF2B5EF4-FFF2-40B4-BE49-F238E27FC236}">
                <a16:creationId xmlns:a16="http://schemas.microsoft.com/office/drawing/2014/main" id="{105BAB08-3F38-4878-A640-3402D189B072}"/>
              </a:ext>
            </a:extLst>
          </p:cNvPr>
          <p:cNvPicPr>
            <a:picLocks noChangeAspect="1"/>
          </p:cNvPicPr>
          <p:nvPr/>
        </p:nvPicPr>
        <p:blipFill>
          <a:blip r:embed="rId6"/>
          <a:stretch>
            <a:fillRect/>
          </a:stretch>
        </p:blipFill>
        <p:spPr>
          <a:xfrm>
            <a:off x="986052" y="6132813"/>
            <a:ext cx="554784" cy="554784"/>
          </a:xfrm>
          <a:prstGeom prst="rect">
            <a:avLst/>
          </a:prstGeom>
        </p:spPr>
      </p:pic>
    </p:spTree>
    <p:extLst>
      <p:ext uri="{BB962C8B-B14F-4D97-AF65-F5344CB8AC3E}">
        <p14:creationId xmlns:p14="http://schemas.microsoft.com/office/powerpoint/2010/main" val="116325598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upo 3"/>
          <p:cNvGrpSpPr/>
          <p:nvPr/>
        </p:nvGrpSpPr>
        <p:grpSpPr>
          <a:xfrm>
            <a:off x="4153524" y="1265698"/>
            <a:ext cx="4990476" cy="5592302"/>
            <a:chOff x="4153524" y="1265698"/>
            <a:chExt cx="4990476" cy="5592302"/>
          </a:xfrm>
        </p:grpSpPr>
        <p:pic>
          <p:nvPicPr>
            <p:cNvPr id="5" name="Imagen 4"/>
            <p:cNvPicPr>
              <a:picLocks noChangeAspect="1"/>
            </p:cNvPicPr>
            <p:nvPr/>
          </p:nvPicPr>
          <p:blipFill>
            <a:blip r:embed="rId2">
              <a:lum bright="70000" contrast="-70000"/>
              <a:extLst>
                <a:ext uri="{28A0092B-C50C-407E-A947-70E740481C1C}">
                  <a14:useLocalDpi xmlns:a14="http://schemas.microsoft.com/office/drawing/2010/main" val="0"/>
                </a:ext>
              </a:extLst>
            </a:blip>
            <a:stretch>
              <a:fillRect/>
            </a:stretch>
          </p:blipFill>
          <p:spPr>
            <a:xfrm>
              <a:off x="4153524" y="1265698"/>
              <a:ext cx="4990476" cy="4317460"/>
            </a:xfrm>
            <a:prstGeom prst="rect">
              <a:avLst/>
            </a:prstGeom>
          </p:spPr>
        </p:pic>
        <p:pic>
          <p:nvPicPr>
            <p:cNvPr id="6" name="Imagen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04370" y="5962410"/>
              <a:ext cx="2437701" cy="895590"/>
            </a:xfrm>
            <a:prstGeom prst="rect">
              <a:avLst/>
            </a:prstGeom>
          </p:spPr>
        </p:pic>
      </p:grpSp>
      <p:sp>
        <p:nvSpPr>
          <p:cNvPr id="2" name="Título 1"/>
          <p:cNvSpPr>
            <a:spLocks noGrp="1"/>
          </p:cNvSpPr>
          <p:nvPr>
            <p:ph type="title"/>
          </p:nvPr>
        </p:nvSpPr>
        <p:spPr>
          <a:xfrm>
            <a:off x="0" y="1123838"/>
            <a:ext cx="2506133" cy="4601183"/>
          </a:xfrm>
        </p:spPr>
        <p:txBody>
          <a:bodyPr/>
          <a:lstStyle/>
          <a:p>
            <a:r>
              <a:rPr lang="es-MX" dirty="0"/>
              <a:t>REASONABLE COSTS OF REPAIRS</a:t>
            </a:r>
          </a:p>
        </p:txBody>
      </p:sp>
      <p:sp>
        <p:nvSpPr>
          <p:cNvPr id="3" name="Marcador de contenido 2"/>
          <p:cNvSpPr>
            <a:spLocks noGrp="1"/>
          </p:cNvSpPr>
          <p:nvPr>
            <p:ph idx="1"/>
          </p:nvPr>
        </p:nvSpPr>
        <p:spPr>
          <a:xfrm>
            <a:off x="2636874" y="864108"/>
            <a:ext cx="6205197" cy="5120640"/>
          </a:xfrm>
        </p:spPr>
        <p:txBody>
          <a:bodyPr>
            <a:normAutofit/>
          </a:bodyPr>
          <a:lstStyle/>
          <a:p>
            <a:pPr marL="0" indent="0" algn="just">
              <a:buNone/>
            </a:pPr>
            <a:r>
              <a:rPr lang="en-US" sz="2100" dirty="0">
                <a:solidFill>
                  <a:schemeClr val="tx1"/>
                </a:solidFill>
              </a:rPr>
              <a:t>What is reasonable in one situation may well not be so in another. For example, a well constructed, sound and carefully maintained yacht may warrant a high standard of repair with possibly extensive painting too of a high standard, whereas the same standards would not be collect for, and would be quite inappropriate, on a roughly built and poorly main rained boat.</a:t>
            </a:r>
          </a:p>
          <a:p>
            <a:pPr marL="0" indent="0" algn="just">
              <a:buNone/>
            </a:pPr>
            <a:endParaRPr lang="en-US" sz="2100" dirty="0">
              <a:solidFill>
                <a:schemeClr val="tx1"/>
              </a:solidFill>
            </a:endParaRPr>
          </a:p>
          <a:p>
            <a:pPr marL="0" indent="0" algn="just">
              <a:buNone/>
            </a:pPr>
            <a:r>
              <a:rPr lang="en-US" sz="2100" dirty="0">
                <a:solidFill>
                  <a:schemeClr val="tx1"/>
                </a:solidFill>
              </a:rPr>
              <a:t>In this example it is suggested that whilst the repair to the latter must still be to an adequate standard of workmanship it may well be carried out in a cheaper boatyard and, in particular, the painting will almost certainly call for less preparation or quality finish.</a:t>
            </a:r>
            <a:endParaRPr lang="es-MX" sz="2100" dirty="0">
              <a:solidFill>
                <a:schemeClr val="tx1"/>
              </a:solidFill>
            </a:endParaRPr>
          </a:p>
        </p:txBody>
      </p:sp>
      <p:pic>
        <p:nvPicPr>
          <p:cNvPr id="7" name="Imagen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4648" y="83497"/>
            <a:ext cx="1695679" cy="1695679"/>
          </a:xfrm>
          <a:prstGeom prst="rect">
            <a:avLst/>
          </a:prstGeom>
          <a:ln>
            <a:noFill/>
          </a:ln>
          <a:effectLst>
            <a:outerShdw blurRad="292100" dist="139700" dir="2700000" algn="tl" rotWithShape="0">
              <a:srgbClr val="333333">
                <a:alpha val="65000"/>
              </a:srgbClr>
            </a:outerShdw>
          </a:effectLst>
        </p:spPr>
      </p:pic>
      <p:pic>
        <p:nvPicPr>
          <p:cNvPr id="8" name="Imagen 7">
            <a:hlinkClick r:id="rId5" action="ppaction://hlinksldjump"/>
            <a:extLst>
              <a:ext uri="{FF2B5EF4-FFF2-40B4-BE49-F238E27FC236}">
                <a16:creationId xmlns:a16="http://schemas.microsoft.com/office/drawing/2014/main" id="{8BE63AA0-7697-4FC5-9984-5EAD261455BF}"/>
              </a:ext>
            </a:extLst>
          </p:cNvPr>
          <p:cNvPicPr>
            <a:picLocks noChangeAspect="1"/>
          </p:cNvPicPr>
          <p:nvPr/>
        </p:nvPicPr>
        <p:blipFill>
          <a:blip r:embed="rId6"/>
          <a:stretch>
            <a:fillRect/>
          </a:stretch>
        </p:blipFill>
        <p:spPr>
          <a:xfrm>
            <a:off x="986052" y="6132813"/>
            <a:ext cx="554784" cy="554784"/>
          </a:xfrm>
          <a:prstGeom prst="rect">
            <a:avLst/>
          </a:prstGeom>
        </p:spPr>
      </p:pic>
    </p:spTree>
    <p:extLst>
      <p:ext uri="{BB962C8B-B14F-4D97-AF65-F5344CB8AC3E}">
        <p14:creationId xmlns:p14="http://schemas.microsoft.com/office/powerpoint/2010/main" val="2836820107"/>
      </p:ext>
    </p:extLst>
  </p:cSld>
  <p:clrMapOvr>
    <a:masterClrMapping/>
  </p:clrMapOvr>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upo 3"/>
          <p:cNvGrpSpPr/>
          <p:nvPr/>
        </p:nvGrpSpPr>
        <p:grpSpPr>
          <a:xfrm>
            <a:off x="4153524" y="1265698"/>
            <a:ext cx="4990476" cy="5592302"/>
            <a:chOff x="4153524" y="1265698"/>
            <a:chExt cx="4990476" cy="5592302"/>
          </a:xfrm>
        </p:grpSpPr>
        <p:pic>
          <p:nvPicPr>
            <p:cNvPr id="5" name="Imagen 4"/>
            <p:cNvPicPr>
              <a:picLocks noChangeAspect="1"/>
            </p:cNvPicPr>
            <p:nvPr/>
          </p:nvPicPr>
          <p:blipFill>
            <a:blip r:embed="rId2">
              <a:lum bright="70000" contrast="-70000"/>
              <a:extLst>
                <a:ext uri="{28A0092B-C50C-407E-A947-70E740481C1C}">
                  <a14:useLocalDpi xmlns:a14="http://schemas.microsoft.com/office/drawing/2010/main" val="0"/>
                </a:ext>
              </a:extLst>
            </a:blip>
            <a:stretch>
              <a:fillRect/>
            </a:stretch>
          </p:blipFill>
          <p:spPr>
            <a:xfrm>
              <a:off x="4153524" y="1265698"/>
              <a:ext cx="4990476" cy="4317460"/>
            </a:xfrm>
            <a:prstGeom prst="rect">
              <a:avLst/>
            </a:prstGeom>
          </p:spPr>
        </p:pic>
        <p:pic>
          <p:nvPicPr>
            <p:cNvPr id="6" name="Imagen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04370" y="5962410"/>
              <a:ext cx="2437701" cy="895590"/>
            </a:xfrm>
            <a:prstGeom prst="rect">
              <a:avLst/>
            </a:prstGeom>
          </p:spPr>
        </p:pic>
      </p:grpSp>
      <p:sp>
        <p:nvSpPr>
          <p:cNvPr id="2" name="Título 1"/>
          <p:cNvSpPr>
            <a:spLocks noGrp="1"/>
          </p:cNvSpPr>
          <p:nvPr>
            <p:ph type="title"/>
          </p:nvPr>
        </p:nvSpPr>
        <p:spPr/>
        <p:txBody>
          <a:bodyPr/>
          <a:lstStyle/>
          <a:p>
            <a:r>
              <a:rPr lang="es-MX" dirty="0"/>
              <a:t>TYPES OF SHIPS</a:t>
            </a:r>
          </a:p>
        </p:txBody>
      </p:sp>
      <p:pic>
        <p:nvPicPr>
          <p:cNvPr id="7" name="Imagen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4648" y="83497"/>
            <a:ext cx="1695679" cy="1695679"/>
          </a:xfrm>
          <a:prstGeom prst="rect">
            <a:avLst/>
          </a:prstGeom>
          <a:ln>
            <a:noFill/>
          </a:ln>
          <a:effectLst>
            <a:outerShdw blurRad="292100" dist="139700" dir="2700000" algn="tl" rotWithShape="0">
              <a:srgbClr val="333333">
                <a:alpha val="65000"/>
              </a:srgbClr>
            </a:outerShdw>
          </a:effectLst>
        </p:spPr>
      </p:pic>
      <p:pic>
        <p:nvPicPr>
          <p:cNvPr id="1026"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701429" y="819106"/>
            <a:ext cx="5941829" cy="51433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Imagen 7">
            <a:hlinkClick r:id="rId6" action="ppaction://hlinksldjump"/>
            <a:extLst>
              <a:ext uri="{FF2B5EF4-FFF2-40B4-BE49-F238E27FC236}">
                <a16:creationId xmlns:a16="http://schemas.microsoft.com/office/drawing/2014/main" id="{C1AD513E-F207-4E1C-9285-3577833802D5}"/>
              </a:ext>
            </a:extLst>
          </p:cNvPr>
          <p:cNvPicPr>
            <a:picLocks noChangeAspect="1"/>
          </p:cNvPicPr>
          <p:nvPr/>
        </p:nvPicPr>
        <p:blipFill>
          <a:blip r:embed="rId7"/>
          <a:stretch>
            <a:fillRect/>
          </a:stretch>
        </p:blipFill>
        <p:spPr>
          <a:xfrm>
            <a:off x="986052" y="6132813"/>
            <a:ext cx="554784" cy="554784"/>
          </a:xfrm>
          <a:prstGeom prst="rect">
            <a:avLst/>
          </a:prstGeom>
        </p:spPr>
      </p:pic>
    </p:spTree>
    <p:extLst>
      <p:ext uri="{BB962C8B-B14F-4D97-AF65-F5344CB8AC3E}">
        <p14:creationId xmlns:p14="http://schemas.microsoft.com/office/powerpoint/2010/main" val="2315098890"/>
      </p:ext>
    </p:extLst>
  </p:cSld>
  <p:clrMapOvr>
    <a:masterClrMapping/>
  </p:clrMapOvr>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upo 3"/>
          <p:cNvGrpSpPr/>
          <p:nvPr/>
        </p:nvGrpSpPr>
        <p:grpSpPr>
          <a:xfrm>
            <a:off x="4153524" y="1265698"/>
            <a:ext cx="4990476" cy="5592302"/>
            <a:chOff x="4153524" y="1265698"/>
            <a:chExt cx="4990476" cy="5592302"/>
          </a:xfrm>
        </p:grpSpPr>
        <p:pic>
          <p:nvPicPr>
            <p:cNvPr id="5" name="Imagen 4"/>
            <p:cNvPicPr>
              <a:picLocks noChangeAspect="1"/>
            </p:cNvPicPr>
            <p:nvPr/>
          </p:nvPicPr>
          <p:blipFill>
            <a:blip r:embed="rId2">
              <a:lum bright="70000" contrast="-70000"/>
              <a:extLst>
                <a:ext uri="{28A0092B-C50C-407E-A947-70E740481C1C}">
                  <a14:useLocalDpi xmlns:a14="http://schemas.microsoft.com/office/drawing/2010/main" val="0"/>
                </a:ext>
              </a:extLst>
            </a:blip>
            <a:stretch>
              <a:fillRect/>
            </a:stretch>
          </p:blipFill>
          <p:spPr>
            <a:xfrm>
              <a:off x="4153524" y="1265698"/>
              <a:ext cx="4990476" cy="4317460"/>
            </a:xfrm>
            <a:prstGeom prst="rect">
              <a:avLst/>
            </a:prstGeom>
          </p:spPr>
        </p:pic>
        <p:pic>
          <p:nvPicPr>
            <p:cNvPr id="6" name="Imagen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04370" y="5962410"/>
              <a:ext cx="2437701" cy="895590"/>
            </a:xfrm>
            <a:prstGeom prst="rect">
              <a:avLst/>
            </a:prstGeom>
          </p:spPr>
        </p:pic>
      </p:grpSp>
      <p:sp>
        <p:nvSpPr>
          <p:cNvPr id="2" name="Título 1"/>
          <p:cNvSpPr>
            <a:spLocks noGrp="1"/>
          </p:cNvSpPr>
          <p:nvPr>
            <p:ph type="title"/>
          </p:nvPr>
        </p:nvSpPr>
        <p:spPr/>
        <p:txBody>
          <a:bodyPr/>
          <a:lstStyle/>
          <a:p>
            <a:r>
              <a:rPr lang="es-MX" dirty="0"/>
              <a:t>TYPES OF SHIPS</a:t>
            </a:r>
          </a:p>
        </p:txBody>
      </p:sp>
      <p:pic>
        <p:nvPicPr>
          <p:cNvPr id="7" name="Imagen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4648" y="83497"/>
            <a:ext cx="1695679" cy="1695679"/>
          </a:xfrm>
          <a:prstGeom prst="rect">
            <a:avLst/>
          </a:prstGeom>
          <a:ln>
            <a:noFill/>
          </a:ln>
          <a:effectLst>
            <a:outerShdw blurRad="292100" dist="139700" dir="2700000" algn="tl" rotWithShape="0">
              <a:srgbClr val="333333">
                <a:alpha val="65000"/>
              </a:srgbClr>
            </a:outerShdw>
          </a:effectLst>
        </p:spPr>
      </p:pic>
      <p:pic>
        <p:nvPicPr>
          <p:cNvPr id="2050"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625261" y="950923"/>
            <a:ext cx="6216810" cy="47286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Imagen 7">
            <a:hlinkClick r:id="rId6" action="ppaction://hlinksldjump"/>
            <a:extLst>
              <a:ext uri="{FF2B5EF4-FFF2-40B4-BE49-F238E27FC236}">
                <a16:creationId xmlns:a16="http://schemas.microsoft.com/office/drawing/2014/main" id="{8DA4FE81-AFB8-4558-940A-D7D0098AFCDD}"/>
              </a:ext>
            </a:extLst>
          </p:cNvPr>
          <p:cNvPicPr>
            <a:picLocks noChangeAspect="1"/>
          </p:cNvPicPr>
          <p:nvPr/>
        </p:nvPicPr>
        <p:blipFill>
          <a:blip r:embed="rId7"/>
          <a:stretch>
            <a:fillRect/>
          </a:stretch>
        </p:blipFill>
        <p:spPr>
          <a:xfrm>
            <a:off x="986052" y="6132813"/>
            <a:ext cx="554784" cy="554784"/>
          </a:xfrm>
          <a:prstGeom prst="rect">
            <a:avLst/>
          </a:prstGeom>
        </p:spPr>
      </p:pic>
    </p:spTree>
    <p:extLst>
      <p:ext uri="{BB962C8B-B14F-4D97-AF65-F5344CB8AC3E}">
        <p14:creationId xmlns:p14="http://schemas.microsoft.com/office/powerpoint/2010/main" val="1634498650"/>
      </p:ext>
    </p:extLst>
  </p:cSld>
  <p:clrMapOvr>
    <a:masterClrMapping/>
  </p:clrMapOvr>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upo 3"/>
          <p:cNvGrpSpPr/>
          <p:nvPr/>
        </p:nvGrpSpPr>
        <p:grpSpPr>
          <a:xfrm>
            <a:off x="4153524" y="1265698"/>
            <a:ext cx="4990476" cy="5592302"/>
            <a:chOff x="4153524" y="1265698"/>
            <a:chExt cx="4990476" cy="5592302"/>
          </a:xfrm>
        </p:grpSpPr>
        <p:pic>
          <p:nvPicPr>
            <p:cNvPr id="5" name="Imagen 4"/>
            <p:cNvPicPr>
              <a:picLocks noChangeAspect="1"/>
            </p:cNvPicPr>
            <p:nvPr/>
          </p:nvPicPr>
          <p:blipFill>
            <a:blip r:embed="rId2">
              <a:lum bright="70000" contrast="-70000"/>
              <a:extLst>
                <a:ext uri="{28A0092B-C50C-407E-A947-70E740481C1C}">
                  <a14:useLocalDpi xmlns:a14="http://schemas.microsoft.com/office/drawing/2010/main" val="0"/>
                </a:ext>
              </a:extLst>
            </a:blip>
            <a:stretch>
              <a:fillRect/>
            </a:stretch>
          </p:blipFill>
          <p:spPr>
            <a:xfrm>
              <a:off x="4153524" y="1265698"/>
              <a:ext cx="4990476" cy="4317460"/>
            </a:xfrm>
            <a:prstGeom prst="rect">
              <a:avLst/>
            </a:prstGeom>
          </p:spPr>
        </p:pic>
        <p:pic>
          <p:nvPicPr>
            <p:cNvPr id="6" name="Imagen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04370" y="5962410"/>
              <a:ext cx="2437701" cy="895590"/>
            </a:xfrm>
            <a:prstGeom prst="rect">
              <a:avLst/>
            </a:prstGeom>
          </p:spPr>
        </p:pic>
      </p:grpSp>
      <p:sp>
        <p:nvSpPr>
          <p:cNvPr id="2" name="Título 1"/>
          <p:cNvSpPr>
            <a:spLocks noGrp="1"/>
          </p:cNvSpPr>
          <p:nvPr>
            <p:ph type="title"/>
          </p:nvPr>
        </p:nvSpPr>
        <p:spPr/>
        <p:txBody>
          <a:bodyPr/>
          <a:lstStyle/>
          <a:p>
            <a:r>
              <a:rPr lang="es-MX" dirty="0"/>
              <a:t>TYPES OF SHIPS</a:t>
            </a:r>
          </a:p>
        </p:txBody>
      </p:sp>
      <p:pic>
        <p:nvPicPr>
          <p:cNvPr id="7" name="Imagen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4648" y="83497"/>
            <a:ext cx="1695679" cy="1695679"/>
          </a:xfrm>
          <a:prstGeom prst="rect">
            <a:avLst/>
          </a:prstGeom>
          <a:ln>
            <a:noFill/>
          </a:ln>
          <a:effectLst>
            <a:outerShdw blurRad="292100" dist="139700" dir="2700000" algn="tl" rotWithShape="0">
              <a:srgbClr val="333333">
                <a:alpha val="65000"/>
              </a:srgbClr>
            </a:outerShdw>
          </a:effectLst>
        </p:spPr>
      </p:pic>
      <p:pic>
        <p:nvPicPr>
          <p:cNvPr id="3074"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593282" y="982852"/>
            <a:ext cx="6276994" cy="46003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Imagen 7">
            <a:hlinkClick r:id="rId6" action="ppaction://hlinksldjump"/>
            <a:extLst>
              <a:ext uri="{FF2B5EF4-FFF2-40B4-BE49-F238E27FC236}">
                <a16:creationId xmlns:a16="http://schemas.microsoft.com/office/drawing/2014/main" id="{CCE92A87-4514-4AC5-BDD9-2154D9AF02B0}"/>
              </a:ext>
            </a:extLst>
          </p:cNvPr>
          <p:cNvPicPr>
            <a:picLocks noChangeAspect="1"/>
          </p:cNvPicPr>
          <p:nvPr/>
        </p:nvPicPr>
        <p:blipFill>
          <a:blip r:embed="rId7"/>
          <a:stretch>
            <a:fillRect/>
          </a:stretch>
        </p:blipFill>
        <p:spPr>
          <a:xfrm>
            <a:off x="986052" y="6132813"/>
            <a:ext cx="554784" cy="554784"/>
          </a:xfrm>
          <a:prstGeom prst="rect">
            <a:avLst/>
          </a:prstGeom>
        </p:spPr>
      </p:pic>
    </p:spTree>
    <p:extLst>
      <p:ext uri="{BB962C8B-B14F-4D97-AF65-F5344CB8AC3E}">
        <p14:creationId xmlns:p14="http://schemas.microsoft.com/office/powerpoint/2010/main" val="3571411816"/>
      </p:ext>
    </p:extLst>
  </p:cSld>
  <p:clrMapOvr>
    <a:masterClrMapping/>
  </p:clrMapOvr>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upo 3"/>
          <p:cNvGrpSpPr/>
          <p:nvPr/>
        </p:nvGrpSpPr>
        <p:grpSpPr>
          <a:xfrm>
            <a:off x="4153524" y="1265698"/>
            <a:ext cx="4990476" cy="5592302"/>
            <a:chOff x="4153524" y="1265698"/>
            <a:chExt cx="4990476" cy="5592302"/>
          </a:xfrm>
        </p:grpSpPr>
        <p:pic>
          <p:nvPicPr>
            <p:cNvPr id="5" name="Imagen 4"/>
            <p:cNvPicPr>
              <a:picLocks noChangeAspect="1"/>
            </p:cNvPicPr>
            <p:nvPr/>
          </p:nvPicPr>
          <p:blipFill>
            <a:blip r:embed="rId2">
              <a:lum bright="70000" contrast="-70000"/>
              <a:extLst>
                <a:ext uri="{28A0092B-C50C-407E-A947-70E740481C1C}">
                  <a14:useLocalDpi xmlns:a14="http://schemas.microsoft.com/office/drawing/2010/main" val="0"/>
                </a:ext>
              </a:extLst>
            </a:blip>
            <a:stretch>
              <a:fillRect/>
            </a:stretch>
          </p:blipFill>
          <p:spPr>
            <a:xfrm>
              <a:off x="4153524" y="1265698"/>
              <a:ext cx="4990476" cy="4317460"/>
            </a:xfrm>
            <a:prstGeom prst="rect">
              <a:avLst/>
            </a:prstGeom>
          </p:spPr>
        </p:pic>
        <p:pic>
          <p:nvPicPr>
            <p:cNvPr id="6" name="Imagen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04370" y="5962410"/>
              <a:ext cx="2437701" cy="895590"/>
            </a:xfrm>
            <a:prstGeom prst="rect">
              <a:avLst/>
            </a:prstGeom>
          </p:spPr>
        </p:pic>
      </p:grpSp>
      <p:sp>
        <p:nvSpPr>
          <p:cNvPr id="2" name="Título 1"/>
          <p:cNvSpPr>
            <a:spLocks noGrp="1"/>
          </p:cNvSpPr>
          <p:nvPr>
            <p:ph type="title"/>
          </p:nvPr>
        </p:nvSpPr>
        <p:spPr/>
        <p:txBody>
          <a:bodyPr/>
          <a:lstStyle/>
          <a:p>
            <a:r>
              <a:rPr lang="es-MX" dirty="0"/>
              <a:t>TYPES OF SHIPS</a:t>
            </a:r>
          </a:p>
        </p:txBody>
      </p:sp>
      <p:pic>
        <p:nvPicPr>
          <p:cNvPr id="7" name="Imagen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4648" y="83497"/>
            <a:ext cx="1695679" cy="1695679"/>
          </a:xfrm>
          <a:prstGeom prst="rect">
            <a:avLst/>
          </a:prstGeom>
          <a:ln>
            <a:noFill/>
          </a:ln>
          <a:effectLst>
            <a:outerShdw blurRad="292100" dist="139700" dir="2700000" algn="tl" rotWithShape="0">
              <a:srgbClr val="333333">
                <a:alpha val="65000"/>
              </a:srgbClr>
            </a:outerShdw>
          </a:effectLst>
        </p:spPr>
      </p:pic>
      <p:pic>
        <p:nvPicPr>
          <p:cNvPr id="4098"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616760" y="1343012"/>
            <a:ext cx="6225311" cy="42592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Imagen 7">
            <a:hlinkClick r:id="rId6" action="ppaction://hlinksldjump"/>
            <a:extLst>
              <a:ext uri="{FF2B5EF4-FFF2-40B4-BE49-F238E27FC236}">
                <a16:creationId xmlns:a16="http://schemas.microsoft.com/office/drawing/2014/main" id="{C77455E7-6316-46DD-AC50-DBE7F9AA10EB}"/>
              </a:ext>
            </a:extLst>
          </p:cNvPr>
          <p:cNvPicPr>
            <a:picLocks noChangeAspect="1"/>
          </p:cNvPicPr>
          <p:nvPr/>
        </p:nvPicPr>
        <p:blipFill>
          <a:blip r:embed="rId7"/>
          <a:stretch>
            <a:fillRect/>
          </a:stretch>
        </p:blipFill>
        <p:spPr>
          <a:xfrm>
            <a:off x="986052" y="6132813"/>
            <a:ext cx="554784" cy="554784"/>
          </a:xfrm>
          <a:prstGeom prst="rect">
            <a:avLst/>
          </a:prstGeom>
        </p:spPr>
      </p:pic>
    </p:spTree>
    <p:extLst>
      <p:ext uri="{BB962C8B-B14F-4D97-AF65-F5344CB8AC3E}">
        <p14:creationId xmlns:p14="http://schemas.microsoft.com/office/powerpoint/2010/main" val="3571411816"/>
      </p:ext>
    </p:extLst>
  </p:cSld>
  <p:clrMapOvr>
    <a:masterClrMapping/>
  </p:clrMapOvr>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upo 3"/>
          <p:cNvGrpSpPr/>
          <p:nvPr/>
        </p:nvGrpSpPr>
        <p:grpSpPr>
          <a:xfrm>
            <a:off x="4153524" y="1265698"/>
            <a:ext cx="4990476" cy="5592302"/>
            <a:chOff x="4153524" y="1265698"/>
            <a:chExt cx="4990476" cy="5592302"/>
          </a:xfrm>
        </p:grpSpPr>
        <p:pic>
          <p:nvPicPr>
            <p:cNvPr id="5" name="Imagen 4"/>
            <p:cNvPicPr>
              <a:picLocks noChangeAspect="1"/>
            </p:cNvPicPr>
            <p:nvPr/>
          </p:nvPicPr>
          <p:blipFill>
            <a:blip r:embed="rId2">
              <a:lum bright="70000" contrast="-70000"/>
              <a:extLst>
                <a:ext uri="{28A0092B-C50C-407E-A947-70E740481C1C}">
                  <a14:useLocalDpi xmlns:a14="http://schemas.microsoft.com/office/drawing/2010/main" val="0"/>
                </a:ext>
              </a:extLst>
            </a:blip>
            <a:stretch>
              <a:fillRect/>
            </a:stretch>
          </p:blipFill>
          <p:spPr>
            <a:xfrm>
              <a:off x="4153524" y="1265698"/>
              <a:ext cx="4990476" cy="4317460"/>
            </a:xfrm>
            <a:prstGeom prst="rect">
              <a:avLst/>
            </a:prstGeom>
          </p:spPr>
        </p:pic>
        <p:pic>
          <p:nvPicPr>
            <p:cNvPr id="6" name="Imagen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04370" y="5962410"/>
              <a:ext cx="2437701" cy="895590"/>
            </a:xfrm>
            <a:prstGeom prst="rect">
              <a:avLst/>
            </a:prstGeom>
          </p:spPr>
        </p:pic>
      </p:grpSp>
      <p:sp>
        <p:nvSpPr>
          <p:cNvPr id="2" name="Título 1"/>
          <p:cNvSpPr>
            <a:spLocks noGrp="1"/>
          </p:cNvSpPr>
          <p:nvPr>
            <p:ph type="title"/>
          </p:nvPr>
        </p:nvSpPr>
        <p:spPr/>
        <p:txBody>
          <a:bodyPr/>
          <a:lstStyle/>
          <a:p>
            <a:r>
              <a:rPr lang="es-MX" dirty="0"/>
              <a:t>TONNAGE OF SHIPS</a:t>
            </a:r>
          </a:p>
        </p:txBody>
      </p:sp>
      <p:sp>
        <p:nvSpPr>
          <p:cNvPr id="7" name="6 CuadroTexto"/>
          <p:cNvSpPr txBox="1"/>
          <p:nvPr/>
        </p:nvSpPr>
        <p:spPr>
          <a:xfrm>
            <a:off x="2694182" y="923513"/>
            <a:ext cx="5999057" cy="4801314"/>
          </a:xfrm>
          <a:prstGeom prst="rect">
            <a:avLst/>
          </a:prstGeom>
          <a:noFill/>
        </p:spPr>
        <p:txBody>
          <a:bodyPr wrap="square" rtlCol="0">
            <a:spAutoFit/>
          </a:bodyPr>
          <a:lstStyle/>
          <a:p>
            <a:pPr algn="just"/>
            <a:r>
              <a:rPr lang="es-MX" dirty="0"/>
              <a:t>El tonelaje de peso muerto, TPM, tonelaje de porte bruto o DWT (acrónimo del término en inglés </a:t>
            </a:r>
            <a:r>
              <a:rPr lang="es-MX" dirty="0" err="1"/>
              <a:t>Deadweight</a:t>
            </a:r>
            <a:r>
              <a:rPr lang="es-MX" dirty="0"/>
              <a:t> </a:t>
            </a:r>
            <a:r>
              <a:rPr lang="es-MX" dirty="0" err="1"/>
              <a:t>tonnage</a:t>
            </a:r>
            <a:r>
              <a:rPr lang="es-MX" dirty="0"/>
              <a:t>), es la medida para determinar la capacidad de carga sin riesgo de una embarcación, cuyo valor se expresa en toneladas, normalmente especificado en "toneladas métricas" para diferenciar con otras medidas usadas en comercio internacional como la tonelada corta. Como se ve por las unidades empleadas, en realidad se refiere a la masa, no al peso. También es la forma de medir el tamaño de una flota, como la suma del DWT de cada una de las unidades que la compongan.</a:t>
            </a:r>
          </a:p>
          <a:p>
            <a:pPr algn="just"/>
            <a:endParaRPr lang="es-MX" dirty="0"/>
          </a:p>
          <a:p>
            <a:pPr algn="just"/>
            <a:r>
              <a:rPr lang="es-MX" dirty="0"/>
              <a:t>Consiste en la suma de las masas (en lenguaje cotidiano pesos) que transporta un buque, e incluye el cargamento, el combustible propio del buque, las provisiones, el agua dulce para consumo humano, el agua de lastre, la tripulación, los pasajeros y sus equipajes.</a:t>
            </a:r>
          </a:p>
        </p:txBody>
      </p:sp>
      <p:pic>
        <p:nvPicPr>
          <p:cNvPr id="8" name="Imagen 8">
            <a:extLst>
              <a:ext uri="{FF2B5EF4-FFF2-40B4-BE49-F238E27FC236}">
                <a16:creationId xmlns:a16="http://schemas.microsoft.com/office/drawing/2014/main" id="{A0154C00-F956-40BB-AD74-FAA2E015F71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4648" y="83497"/>
            <a:ext cx="1695679" cy="1695679"/>
          </a:xfrm>
          <a:prstGeom prst="rect">
            <a:avLst/>
          </a:prstGeom>
          <a:ln>
            <a:noFill/>
          </a:ln>
          <a:effectLst>
            <a:outerShdw blurRad="292100" dist="139700" dir="2700000" algn="tl" rotWithShape="0">
              <a:srgbClr val="333333">
                <a:alpha val="65000"/>
              </a:srgbClr>
            </a:outerShdw>
          </a:effectLst>
        </p:spPr>
      </p:pic>
      <p:pic>
        <p:nvPicPr>
          <p:cNvPr id="9" name="Imagen 8">
            <a:hlinkClick r:id="rId5" action="ppaction://hlinksldjump"/>
            <a:extLst>
              <a:ext uri="{FF2B5EF4-FFF2-40B4-BE49-F238E27FC236}">
                <a16:creationId xmlns:a16="http://schemas.microsoft.com/office/drawing/2014/main" id="{8E58D651-B681-4E8A-B11D-C6010F449D9E}"/>
              </a:ext>
            </a:extLst>
          </p:cNvPr>
          <p:cNvPicPr>
            <a:picLocks noChangeAspect="1"/>
          </p:cNvPicPr>
          <p:nvPr/>
        </p:nvPicPr>
        <p:blipFill>
          <a:blip r:embed="rId6"/>
          <a:stretch>
            <a:fillRect/>
          </a:stretch>
        </p:blipFill>
        <p:spPr>
          <a:xfrm>
            <a:off x="986052" y="6132813"/>
            <a:ext cx="554784" cy="554784"/>
          </a:xfrm>
          <a:prstGeom prst="rect">
            <a:avLst/>
          </a:prstGeom>
        </p:spPr>
      </p:pic>
    </p:spTree>
    <p:extLst>
      <p:ext uri="{BB962C8B-B14F-4D97-AF65-F5344CB8AC3E}">
        <p14:creationId xmlns:p14="http://schemas.microsoft.com/office/powerpoint/2010/main" val="1486340846"/>
      </p:ext>
    </p:extLst>
  </p:cSld>
  <p:clrMapOvr>
    <a:masterClrMapping/>
  </p:clrMapOvr>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upo 3"/>
          <p:cNvGrpSpPr/>
          <p:nvPr/>
        </p:nvGrpSpPr>
        <p:grpSpPr>
          <a:xfrm>
            <a:off x="4153524" y="1265698"/>
            <a:ext cx="4990476" cy="5592302"/>
            <a:chOff x="4153524" y="1265698"/>
            <a:chExt cx="4990476" cy="5592302"/>
          </a:xfrm>
        </p:grpSpPr>
        <p:pic>
          <p:nvPicPr>
            <p:cNvPr id="6" name="Imagen 4"/>
            <p:cNvPicPr>
              <a:picLocks noChangeAspect="1"/>
            </p:cNvPicPr>
            <p:nvPr/>
          </p:nvPicPr>
          <p:blipFill>
            <a:blip r:embed="rId2">
              <a:lum bright="70000" contrast="-70000"/>
              <a:extLst>
                <a:ext uri="{28A0092B-C50C-407E-A947-70E740481C1C}">
                  <a14:useLocalDpi xmlns:a14="http://schemas.microsoft.com/office/drawing/2010/main" val="0"/>
                </a:ext>
              </a:extLst>
            </a:blip>
            <a:stretch>
              <a:fillRect/>
            </a:stretch>
          </p:blipFill>
          <p:spPr>
            <a:xfrm>
              <a:off x="4153524" y="1265698"/>
              <a:ext cx="4990476" cy="4317460"/>
            </a:xfrm>
            <a:prstGeom prst="rect">
              <a:avLst/>
            </a:prstGeom>
          </p:spPr>
        </p:pic>
        <p:pic>
          <p:nvPicPr>
            <p:cNvPr id="7" name="Imagen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04370" y="5962410"/>
              <a:ext cx="2437701" cy="895590"/>
            </a:xfrm>
            <a:prstGeom prst="rect">
              <a:avLst/>
            </a:prstGeom>
          </p:spPr>
        </p:pic>
      </p:grpSp>
      <p:sp>
        <p:nvSpPr>
          <p:cNvPr id="4" name="3 CuadroTexto"/>
          <p:cNvSpPr txBox="1"/>
          <p:nvPr/>
        </p:nvSpPr>
        <p:spPr>
          <a:xfrm>
            <a:off x="2807595" y="965917"/>
            <a:ext cx="5847008" cy="4801314"/>
          </a:xfrm>
          <a:prstGeom prst="rect">
            <a:avLst/>
          </a:prstGeom>
          <a:noFill/>
        </p:spPr>
        <p:txBody>
          <a:bodyPr wrap="square" rtlCol="0">
            <a:spAutoFit/>
          </a:bodyPr>
          <a:lstStyle/>
          <a:p>
            <a:pPr algn="just"/>
            <a:r>
              <a:rPr lang="es-MX" dirty="0"/>
              <a:t>El término se usa frecuentemente para indicar el máximo peso muerto, es decir su tonelaje de peso muerto cuando el barco se encuentra completamente cargado, de modo que su francobordo esté en el punto de sumersión. Este porte bruto es la diferencia entre el desplazamiento de un buque a plena carga y el desplazamiento en rosca (buque vacío propiamente dicho).</a:t>
            </a:r>
          </a:p>
          <a:p>
            <a:pPr algn="just"/>
            <a:r>
              <a:rPr lang="es-MX" dirty="0"/>
              <a:t>TPM =</a:t>
            </a:r>
            <a:r>
              <a:rPr lang="es-MX" dirty="0" err="1"/>
              <a:t>Δmax</a:t>
            </a:r>
            <a:r>
              <a:rPr lang="es-MX" dirty="0"/>
              <a:t> - </a:t>
            </a:r>
            <a:r>
              <a:rPr lang="es-MX" dirty="0" err="1"/>
              <a:t>Δrosca</a:t>
            </a:r>
            <a:endParaRPr lang="es-MX" dirty="0"/>
          </a:p>
          <a:p>
            <a:pPr algn="just"/>
            <a:endParaRPr lang="es-MX" dirty="0"/>
          </a:p>
          <a:p>
            <a:pPr algn="just"/>
            <a:r>
              <a:rPr lang="es-MX" dirty="0"/>
              <a:t>Así mismo se define como porte neto de un buque mercante o tonelaje de porte neto a la capacidad de carga de mercancías que abonan un flete de transporte.</a:t>
            </a:r>
          </a:p>
          <a:p>
            <a:pPr algn="just"/>
            <a:r>
              <a:rPr lang="es-MX" dirty="0"/>
              <a:t>El porte bruto y el porte neto de un buque son parámetros que se miden en unidades de masa y no deben confundirse con el tonelaje de arqueo bruto y neto que son parámetros de volumen por los que se afora la capacidad de carga de un mercante.</a:t>
            </a:r>
          </a:p>
        </p:txBody>
      </p:sp>
      <p:sp>
        <p:nvSpPr>
          <p:cNvPr id="8" name="Título 1"/>
          <p:cNvSpPr>
            <a:spLocks noGrp="1"/>
          </p:cNvSpPr>
          <p:nvPr>
            <p:ph type="title"/>
          </p:nvPr>
        </p:nvSpPr>
        <p:spPr/>
        <p:txBody>
          <a:bodyPr/>
          <a:lstStyle/>
          <a:p>
            <a:r>
              <a:rPr lang="es-MX" dirty="0"/>
              <a:t>TONNAGE OF SHIPS</a:t>
            </a:r>
          </a:p>
        </p:txBody>
      </p:sp>
      <p:pic>
        <p:nvPicPr>
          <p:cNvPr id="9" name="Imagen 8">
            <a:extLst>
              <a:ext uri="{FF2B5EF4-FFF2-40B4-BE49-F238E27FC236}">
                <a16:creationId xmlns:a16="http://schemas.microsoft.com/office/drawing/2014/main" id="{CFC96299-653C-4F32-9622-A6AD1C532B9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4648" y="83497"/>
            <a:ext cx="1695679" cy="1695679"/>
          </a:xfrm>
          <a:prstGeom prst="rect">
            <a:avLst/>
          </a:prstGeom>
          <a:ln>
            <a:noFill/>
          </a:ln>
          <a:effectLst>
            <a:outerShdw blurRad="292100" dist="139700" dir="2700000" algn="tl" rotWithShape="0">
              <a:srgbClr val="333333">
                <a:alpha val="65000"/>
              </a:srgbClr>
            </a:outerShdw>
          </a:effectLst>
        </p:spPr>
      </p:pic>
      <p:pic>
        <p:nvPicPr>
          <p:cNvPr id="10" name="Imagen 9">
            <a:hlinkClick r:id="rId5" action="ppaction://hlinksldjump"/>
            <a:extLst>
              <a:ext uri="{FF2B5EF4-FFF2-40B4-BE49-F238E27FC236}">
                <a16:creationId xmlns:a16="http://schemas.microsoft.com/office/drawing/2014/main" id="{926AA087-5FD4-48C8-9E51-7F16FCAD2164}"/>
              </a:ext>
            </a:extLst>
          </p:cNvPr>
          <p:cNvPicPr>
            <a:picLocks noChangeAspect="1"/>
          </p:cNvPicPr>
          <p:nvPr/>
        </p:nvPicPr>
        <p:blipFill>
          <a:blip r:embed="rId6"/>
          <a:stretch>
            <a:fillRect/>
          </a:stretch>
        </p:blipFill>
        <p:spPr>
          <a:xfrm>
            <a:off x="986052" y="6132813"/>
            <a:ext cx="554784" cy="554784"/>
          </a:xfrm>
          <a:prstGeom prst="rect">
            <a:avLst/>
          </a:prstGeom>
        </p:spPr>
      </p:pic>
    </p:spTree>
    <p:extLst>
      <p:ext uri="{BB962C8B-B14F-4D97-AF65-F5344CB8AC3E}">
        <p14:creationId xmlns:p14="http://schemas.microsoft.com/office/powerpoint/2010/main" val="3595778101"/>
      </p:ext>
    </p:extLst>
  </p:cSld>
  <p:clrMapOvr>
    <a:masterClrMapping/>
  </p:clrMapOvr>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upo 4"/>
          <p:cNvGrpSpPr/>
          <p:nvPr/>
        </p:nvGrpSpPr>
        <p:grpSpPr>
          <a:xfrm>
            <a:off x="4153524" y="1265698"/>
            <a:ext cx="4990476" cy="5592302"/>
            <a:chOff x="4153524" y="1265698"/>
            <a:chExt cx="4990476" cy="5592302"/>
          </a:xfrm>
        </p:grpSpPr>
        <p:pic>
          <p:nvPicPr>
            <p:cNvPr id="6" name="Imagen 5"/>
            <p:cNvPicPr>
              <a:picLocks noChangeAspect="1"/>
            </p:cNvPicPr>
            <p:nvPr/>
          </p:nvPicPr>
          <p:blipFill>
            <a:blip r:embed="rId2">
              <a:lum bright="70000" contrast="-70000"/>
              <a:extLst>
                <a:ext uri="{28A0092B-C50C-407E-A947-70E740481C1C}">
                  <a14:useLocalDpi xmlns:a14="http://schemas.microsoft.com/office/drawing/2010/main" val="0"/>
                </a:ext>
              </a:extLst>
            </a:blip>
            <a:stretch>
              <a:fillRect/>
            </a:stretch>
          </p:blipFill>
          <p:spPr>
            <a:xfrm>
              <a:off x="4153524" y="1265698"/>
              <a:ext cx="4990476" cy="4317460"/>
            </a:xfrm>
            <a:prstGeom prst="rect">
              <a:avLst/>
            </a:prstGeom>
          </p:spPr>
        </p:pic>
        <p:pic>
          <p:nvPicPr>
            <p:cNvPr id="7" name="Imagen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04370" y="5962410"/>
              <a:ext cx="2437701" cy="895590"/>
            </a:xfrm>
            <a:prstGeom prst="rect">
              <a:avLst/>
            </a:prstGeom>
          </p:spPr>
        </p:pic>
      </p:grpSp>
      <p:sp>
        <p:nvSpPr>
          <p:cNvPr id="9" name="8 CuadroTexto"/>
          <p:cNvSpPr txBox="1"/>
          <p:nvPr/>
        </p:nvSpPr>
        <p:spPr>
          <a:xfrm>
            <a:off x="2794716" y="1532586"/>
            <a:ext cx="5937160" cy="2585323"/>
          </a:xfrm>
          <a:prstGeom prst="rect">
            <a:avLst/>
          </a:prstGeom>
          <a:noFill/>
        </p:spPr>
        <p:txBody>
          <a:bodyPr wrap="square" rtlCol="0">
            <a:spAutoFit/>
          </a:bodyPr>
          <a:lstStyle/>
          <a:p>
            <a:r>
              <a:rPr lang="es-MX" dirty="0"/>
              <a:t>En el vocabulario naviero se designan como «de poco porte» o «de porte menor» las embarcaciones menores de unas 1000 t de peso muerto (areneros, pesqueros menores, yates, barcazas, etc.) La cifra no es exacta, pero las regulaciones de algunos países lo especifican. </a:t>
            </a:r>
          </a:p>
          <a:p>
            <a:endParaRPr lang="es-MX" dirty="0"/>
          </a:p>
          <a:p>
            <a:r>
              <a:rPr lang="es-MX" dirty="0"/>
              <a:t>Los buques que superan ese valor se conocen como «buques de porte» o, si son muy grandes, «buques de gran porte».</a:t>
            </a:r>
          </a:p>
        </p:txBody>
      </p:sp>
      <p:sp>
        <p:nvSpPr>
          <p:cNvPr id="12" name="Título 1"/>
          <p:cNvSpPr txBox="1">
            <a:spLocks/>
          </p:cNvSpPr>
          <p:nvPr/>
        </p:nvSpPr>
        <p:spPr>
          <a:xfrm>
            <a:off x="342089" y="1276238"/>
            <a:ext cx="2210612" cy="460118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000" kern="1200" spc="-60" baseline="0">
                <a:solidFill>
                  <a:srgbClr val="FFFFFF"/>
                </a:solidFill>
                <a:latin typeface="+mj-lt"/>
                <a:ea typeface="+mj-ea"/>
                <a:cs typeface="+mj-cs"/>
              </a:defRPr>
            </a:lvl1pPr>
          </a:lstStyle>
          <a:p>
            <a:r>
              <a:rPr lang="es-MX"/>
              <a:t>TONNAGE OF SHIPS</a:t>
            </a:r>
            <a:endParaRPr lang="es-MX" dirty="0"/>
          </a:p>
        </p:txBody>
      </p:sp>
      <p:pic>
        <p:nvPicPr>
          <p:cNvPr id="8" name="Imagen 8">
            <a:extLst>
              <a:ext uri="{FF2B5EF4-FFF2-40B4-BE49-F238E27FC236}">
                <a16:creationId xmlns:a16="http://schemas.microsoft.com/office/drawing/2014/main" id="{0FC182A5-51AC-4DEB-8BA3-2F337426FE0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4648" y="83497"/>
            <a:ext cx="1695679" cy="1695679"/>
          </a:xfrm>
          <a:prstGeom prst="rect">
            <a:avLst/>
          </a:prstGeom>
          <a:ln>
            <a:noFill/>
          </a:ln>
          <a:effectLst>
            <a:outerShdw blurRad="292100" dist="139700" dir="2700000" algn="tl" rotWithShape="0">
              <a:srgbClr val="333333">
                <a:alpha val="65000"/>
              </a:srgbClr>
            </a:outerShdw>
          </a:effectLst>
        </p:spPr>
      </p:pic>
      <p:pic>
        <p:nvPicPr>
          <p:cNvPr id="10" name="Imagen 9">
            <a:hlinkClick r:id="rId5" action="ppaction://hlinksldjump"/>
            <a:extLst>
              <a:ext uri="{FF2B5EF4-FFF2-40B4-BE49-F238E27FC236}">
                <a16:creationId xmlns:a16="http://schemas.microsoft.com/office/drawing/2014/main" id="{539DED38-7875-497F-860B-AF16DF53A68A}"/>
              </a:ext>
            </a:extLst>
          </p:cNvPr>
          <p:cNvPicPr>
            <a:picLocks noChangeAspect="1"/>
          </p:cNvPicPr>
          <p:nvPr/>
        </p:nvPicPr>
        <p:blipFill>
          <a:blip r:embed="rId6"/>
          <a:stretch>
            <a:fillRect/>
          </a:stretch>
        </p:blipFill>
        <p:spPr>
          <a:xfrm>
            <a:off x="986052" y="6132813"/>
            <a:ext cx="554784" cy="554784"/>
          </a:xfrm>
          <a:prstGeom prst="rect">
            <a:avLst/>
          </a:prstGeom>
        </p:spPr>
      </p:pic>
    </p:spTree>
    <p:extLst>
      <p:ext uri="{BB962C8B-B14F-4D97-AF65-F5344CB8AC3E}">
        <p14:creationId xmlns:p14="http://schemas.microsoft.com/office/powerpoint/2010/main" val="362109411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upo 3"/>
          <p:cNvGrpSpPr/>
          <p:nvPr/>
        </p:nvGrpSpPr>
        <p:grpSpPr>
          <a:xfrm>
            <a:off x="4153524" y="1265698"/>
            <a:ext cx="4990476" cy="5592302"/>
            <a:chOff x="4153524" y="1265698"/>
            <a:chExt cx="4990476" cy="5592302"/>
          </a:xfrm>
        </p:grpSpPr>
        <p:pic>
          <p:nvPicPr>
            <p:cNvPr id="5" name="Imagen 4"/>
            <p:cNvPicPr>
              <a:picLocks noChangeAspect="1"/>
            </p:cNvPicPr>
            <p:nvPr/>
          </p:nvPicPr>
          <p:blipFill>
            <a:blip r:embed="rId2">
              <a:lum bright="70000" contrast="-70000"/>
              <a:extLst>
                <a:ext uri="{28A0092B-C50C-407E-A947-70E740481C1C}">
                  <a14:useLocalDpi xmlns:a14="http://schemas.microsoft.com/office/drawing/2010/main" val="0"/>
                </a:ext>
              </a:extLst>
            </a:blip>
            <a:stretch>
              <a:fillRect/>
            </a:stretch>
          </p:blipFill>
          <p:spPr>
            <a:xfrm>
              <a:off x="4153524" y="1265698"/>
              <a:ext cx="4990476" cy="4317460"/>
            </a:xfrm>
            <a:prstGeom prst="rect">
              <a:avLst/>
            </a:prstGeom>
          </p:spPr>
        </p:pic>
        <p:pic>
          <p:nvPicPr>
            <p:cNvPr id="6" name="Imagen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04370" y="5962410"/>
              <a:ext cx="2437701" cy="895590"/>
            </a:xfrm>
            <a:prstGeom prst="rect">
              <a:avLst/>
            </a:prstGeom>
          </p:spPr>
        </p:pic>
      </p:grpSp>
      <p:sp>
        <p:nvSpPr>
          <p:cNvPr id="2" name="Título 1"/>
          <p:cNvSpPr>
            <a:spLocks noGrp="1"/>
          </p:cNvSpPr>
          <p:nvPr>
            <p:ph type="title"/>
          </p:nvPr>
        </p:nvSpPr>
        <p:spPr>
          <a:xfrm>
            <a:off x="0" y="1123838"/>
            <a:ext cx="2506133" cy="4601183"/>
          </a:xfrm>
        </p:spPr>
        <p:txBody>
          <a:bodyPr/>
          <a:lstStyle/>
          <a:p>
            <a:r>
              <a:rPr lang="es-MX" dirty="0"/>
              <a:t>REASONABLE COSTS OF REPAIRS</a:t>
            </a:r>
          </a:p>
        </p:txBody>
      </p:sp>
      <p:sp>
        <p:nvSpPr>
          <p:cNvPr id="3" name="Marcador de contenido 2"/>
          <p:cNvSpPr>
            <a:spLocks noGrp="1"/>
          </p:cNvSpPr>
          <p:nvPr>
            <p:ph idx="1"/>
          </p:nvPr>
        </p:nvSpPr>
        <p:spPr>
          <a:xfrm>
            <a:off x="2636874" y="864108"/>
            <a:ext cx="6205197" cy="5120640"/>
          </a:xfrm>
        </p:spPr>
        <p:txBody>
          <a:bodyPr>
            <a:normAutofit/>
          </a:bodyPr>
          <a:lstStyle/>
          <a:p>
            <a:pPr marL="0" indent="0" algn="just">
              <a:buNone/>
            </a:pPr>
            <a:r>
              <a:rPr lang="en-US" sz="2400" dirty="0">
                <a:solidFill>
                  <a:schemeClr val="tx1"/>
                </a:solidFill>
              </a:rPr>
              <a:t>Whilst the above is an extreme example, in other situations it often occurs that the determination of what is "reasonable" in the extent or nature of repair requires the Judgment of Solomon and occupies much thought on the part of adjusters. The test that can often be applied is the well tried and tested one of the standards of, a "</a:t>
            </a:r>
            <a:r>
              <a:rPr lang="en-US" sz="2400" b="1" dirty="0">
                <a:solidFill>
                  <a:schemeClr val="tx1"/>
                </a:solidFill>
              </a:rPr>
              <a:t>prudent uninsured owner in the circumstances</a:t>
            </a:r>
            <a:r>
              <a:rPr lang="en-US" sz="2400" dirty="0">
                <a:solidFill>
                  <a:schemeClr val="tx1"/>
                </a:solidFill>
              </a:rPr>
              <a:t>".</a:t>
            </a:r>
            <a:endParaRPr lang="es-MX" sz="2100" dirty="0">
              <a:solidFill>
                <a:schemeClr val="tx1"/>
              </a:solidFill>
            </a:endParaRPr>
          </a:p>
        </p:txBody>
      </p:sp>
      <p:pic>
        <p:nvPicPr>
          <p:cNvPr id="7" name="Imagen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4648" y="83497"/>
            <a:ext cx="1695679" cy="1695679"/>
          </a:xfrm>
          <a:prstGeom prst="rect">
            <a:avLst/>
          </a:prstGeom>
          <a:ln>
            <a:noFill/>
          </a:ln>
          <a:effectLst>
            <a:outerShdw blurRad="292100" dist="139700" dir="2700000" algn="tl" rotWithShape="0">
              <a:srgbClr val="333333">
                <a:alpha val="65000"/>
              </a:srgbClr>
            </a:outerShdw>
          </a:effectLst>
        </p:spPr>
      </p:pic>
      <p:pic>
        <p:nvPicPr>
          <p:cNvPr id="8" name="Imagen 7">
            <a:hlinkClick r:id="rId5" action="ppaction://hlinksldjump"/>
            <a:extLst>
              <a:ext uri="{FF2B5EF4-FFF2-40B4-BE49-F238E27FC236}">
                <a16:creationId xmlns:a16="http://schemas.microsoft.com/office/drawing/2014/main" id="{5D41C47B-85BA-4BC2-8EA9-FC480840F56B}"/>
              </a:ext>
            </a:extLst>
          </p:cNvPr>
          <p:cNvPicPr>
            <a:picLocks noChangeAspect="1"/>
          </p:cNvPicPr>
          <p:nvPr/>
        </p:nvPicPr>
        <p:blipFill>
          <a:blip r:embed="rId6"/>
          <a:stretch>
            <a:fillRect/>
          </a:stretch>
        </p:blipFill>
        <p:spPr>
          <a:xfrm>
            <a:off x="986052" y="6132813"/>
            <a:ext cx="554784" cy="554784"/>
          </a:xfrm>
          <a:prstGeom prst="rect">
            <a:avLst/>
          </a:prstGeom>
        </p:spPr>
      </p:pic>
    </p:spTree>
    <p:extLst>
      <p:ext uri="{BB962C8B-B14F-4D97-AF65-F5344CB8AC3E}">
        <p14:creationId xmlns:p14="http://schemas.microsoft.com/office/powerpoint/2010/main" val="399599000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upo 3"/>
          <p:cNvGrpSpPr/>
          <p:nvPr/>
        </p:nvGrpSpPr>
        <p:grpSpPr>
          <a:xfrm>
            <a:off x="4153524" y="1265698"/>
            <a:ext cx="4990476" cy="5592302"/>
            <a:chOff x="4153524" y="1265698"/>
            <a:chExt cx="4990476" cy="5592302"/>
          </a:xfrm>
        </p:grpSpPr>
        <p:pic>
          <p:nvPicPr>
            <p:cNvPr id="5" name="Imagen 4"/>
            <p:cNvPicPr>
              <a:picLocks noChangeAspect="1"/>
            </p:cNvPicPr>
            <p:nvPr/>
          </p:nvPicPr>
          <p:blipFill>
            <a:blip r:embed="rId2">
              <a:lum bright="70000" contrast="-70000"/>
              <a:extLst>
                <a:ext uri="{28A0092B-C50C-407E-A947-70E740481C1C}">
                  <a14:useLocalDpi xmlns:a14="http://schemas.microsoft.com/office/drawing/2010/main" val="0"/>
                </a:ext>
              </a:extLst>
            </a:blip>
            <a:stretch>
              <a:fillRect/>
            </a:stretch>
          </p:blipFill>
          <p:spPr>
            <a:xfrm>
              <a:off x="4153524" y="1265698"/>
              <a:ext cx="4990476" cy="4317460"/>
            </a:xfrm>
            <a:prstGeom prst="rect">
              <a:avLst/>
            </a:prstGeom>
          </p:spPr>
        </p:pic>
        <p:pic>
          <p:nvPicPr>
            <p:cNvPr id="6" name="Imagen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04370" y="5962410"/>
              <a:ext cx="2437701" cy="895590"/>
            </a:xfrm>
            <a:prstGeom prst="rect">
              <a:avLst/>
            </a:prstGeom>
          </p:spPr>
        </p:pic>
      </p:grpSp>
      <p:sp>
        <p:nvSpPr>
          <p:cNvPr id="2" name="Título 1"/>
          <p:cNvSpPr>
            <a:spLocks noGrp="1"/>
          </p:cNvSpPr>
          <p:nvPr>
            <p:ph type="title"/>
          </p:nvPr>
        </p:nvSpPr>
        <p:spPr/>
        <p:txBody>
          <a:bodyPr/>
          <a:lstStyle/>
          <a:p>
            <a:r>
              <a:rPr lang="es-MX" dirty="0"/>
              <a:t>SEPARATE VALUES</a:t>
            </a:r>
          </a:p>
        </p:txBody>
      </p:sp>
      <p:sp>
        <p:nvSpPr>
          <p:cNvPr id="3" name="Marcador de contenido 2"/>
          <p:cNvSpPr>
            <a:spLocks noGrp="1"/>
          </p:cNvSpPr>
          <p:nvPr>
            <p:ph idx="1"/>
          </p:nvPr>
        </p:nvSpPr>
        <p:spPr>
          <a:xfrm>
            <a:off x="2640169" y="864108"/>
            <a:ext cx="6201902" cy="5120640"/>
          </a:xfrm>
        </p:spPr>
        <p:txBody>
          <a:bodyPr>
            <a:noAutofit/>
          </a:bodyPr>
          <a:lstStyle/>
          <a:p>
            <a:pPr marL="0" indent="0" algn="just">
              <a:buNone/>
            </a:pPr>
            <a:r>
              <a:rPr lang="en-US" sz="2100" dirty="0">
                <a:solidFill>
                  <a:schemeClr val="tx1"/>
                </a:solidFill>
              </a:rPr>
              <a:t>It is very common in pleasure craft policies for separate values to be stated for the principal components of the insured vessel. For example, in a valued policy for $100,000 there maybe separate values allocated as follows :</a:t>
            </a:r>
          </a:p>
          <a:p>
            <a:pPr marL="0" indent="0" algn="just">
              <a:buNone/>
              <a:tabLst>
                <a:tab pos="3499200" algn="l"/>
              </a:tabLst>
            </a:pPr>
            <a:r>
              <a:rPr lang="en-US" sz="2100" dirty="0">
                <a:solidFill>
                  <a:schemeClr val="tx1"/>
                </a:solidFill>
              </a:rPr>
              <a:t>Hull………………………………………..</a:t>
            </a:r>
            <a:r>
              <a:rPr lang="en-US" sz="2100" b="1" dirty="0">
                <a:solidFill>
                  <a:schemeClr val="tx1"/>
                </a:solidFill>
              </a:rPr>
              <a:t>$50,000</a:t>
            </a:r>
          </a:p>
          <a:p>
            <a:pPr marL="0" indent="0" algn="just">
              <a:buNone/>
              <a:tabLst>
                <a:tab pos="3498850" algn="l"/>
              </a:tabLst>
            </a:pPr>
            <a:r>
              <a:rPr lang="en-US" sz="2100" dirty="0">
                <a:solidFill>
                  <a:schemeClr val="tx1"/>
                </a:solidFill>
              </a:rPr>
              <a:t>Machinery……………………………….</a:t>
            </a:r>
            <a:r>
              <a:rPr lang="en-US" sz="2100" b="1" dirty="0">
                <a:solidFill>
                  <a:schemeClr val="tx1"/>
                </a:solidFill>
              </a:rPr>
              <a:t>$15,000</a:t>
            </a:r>
          </a:p>
          <a:p>
            <a:pPr marL="0" indent="0" algn="just">
              <a:buNone/>
              <a:tabLst>
                <a:tab pos="3498850" algn="l"/>
              </a:tabLst>
            </a:pPr>
            <a:r>
              <a:rPr lang="en-US" sz="2100" dirty="0">
                <a:solidFill>
                  <a:schemeClr val="tx1"/>
                </a:solidFill>
              </a:rPr>
              <a:t>Masts, spars, sails and rigging…….</a:t>
            </a:r>
            <a:r>
              <a:rPr lang="en-US" sz="2100" b="1" dirty="0">
                <a:solidFill>
                  <a:schemeClr val="tx1"/>
                </a:solidFill>
              </a:rPr>
              <a:t>$25,000</a:t>
            </a:r>
          </a:p>
          <a:p>
            <a:pPr marL="0" indent="0" algn="just">
              <a:buNone/>
              <a:tabLst>
                <a:tab pos="3498850" algn="l"/>
              </a:tabLst>
            </a:pPr>
            <a:r>
              <a:rPr lang="en-US" sz="2100" dirty="0">
                <a:solidFill>
                  <a:schemeClr val="tx1"/>
                </a:solidFill>
              </a:rPr>
              <a:t>Electronic navigation equipment…</a:t>
            </a:r>
            <a:r>
              <a:rPr lang="en-US" sz="2100" b="1" dirty="0">
                <a:solidFill>
                  <a:schemeClr val="tx1"/>
                </a:solidFill>
              </a:rPr>
              <a:t>$10,000</a:t>
            </a:r>
          </a:p>
          <a:p>
            <a:pPr marL="0" indent="0" algn="just">
              <a:buNone/>
              <a:tabLst>
                <a:tab pos="3498850" algn="l"/>
              </a:tabLst>
            </a:pPr>
            <a:r>
              <a:rPr lang="en-US" sz="2100" b="1" dirty="0">
                <a:solidFill>
                  <a:schemeClr val="tx1"/>
                </a:solidFill>
              </a:rPr>
              <a:t>TOTAL………………………………..$100,000</a:t>
            </a:r>
          </a:p>
          <a:p>
            <a:pPr marL="0" indent="0" algn="just">
              <a:buNone/>
            </a:pPr>
            <a:r>
              <a:rPr lang="en-US" sz="2100" dirty="0">
                <a:solidFill>
                  <a:schemeClr val="tx1"/>
                </a:solidFill>
              </a:rPr>
              <a:t>Some policies have still further separate variations which may include fixtures and fittings, personal effects, fishing gear and others suited to the type of craft involved.</a:t>
            </a:r>
            <a:endParaRPr lang="es-MX" sz="2100" dirty="0">
              <a:solidFill>
                <a:schemeClr val="tx1"/>
              </a:solidFill>
            </a:endParaRPr>
          </a:p>
        </p:txBody>
      </p:sp>
      <p:pic>
        <p:nvPicPr>
          <p:cNvPr id="7" name="Imagen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4648" y="83497"/>
            <a:ext cx="1695679" cy="1695679"/>
          </a:xfrm>
          <a:prstGeom prst="rect">
            <a:avLst/>
          </a:prstGeom>
          <a:ln>
            <a:noFill/>
          </a:ln>
          <a:effectLst>
            <a:outerShdw blurRad="292100" dist="139700" dir="2700000" algn="tl" rotWithShape="0">
              <a:srgbClr val="333333">
                <a:alpha val="65000"/>
              </a:srgbClr>
            </a:outerShdw>
          </a:effectLst>
        </p:spPr>
      </p:pic>
      <p:pic>
        <p:nvPicPr>
          <p:cNvPr id="8" name="Imagen 7">
            <a:hlinkClick r:id="rId5" action="ppaction://hlinksldjump"/>
            <a:extLst>
              <a:ext uri="{FF2B5EF4-FFF2-40B4-BE49-F238E27FC236}">
                <a16:creationId xmlns:a16="http://schemas.microsoft.com/office/drawing/2014/main" id="{03F2AD30-42BF-4AE7-843E-564DAECE7985}"/>
              </a:ext>
            </a:extLst>
          </p:cNvPr>
          <p:cNvPicPr>
            <a:picLocks noChangeAspect="1"/>
          </p:cNvPicPr>
          <p:nvPr/>
        </p:nvPicPr>
        <p:blipFill>
          <a:blip r:embed="rId6"/>
          <a:stretch>
            <a:fillRect/>
          </a:stretch>
        </p:blipFill>
        <p:spPr>
          <a:xfrm>
            <a:off x="986052" y="6132813"/>
            <a:ext cx="554784" cy="554784"/>
          </a:xfrm>
          <a:prstGeom prst="rect">
            <a:avLst/>
          </a:prstGeom>
        </p:spPr>
      </p:pic>
    </p:spTree>
    <p:extLst>
      <p:ext uri="{BB962C8B-B14F-4D97-AF65-F5344CB8AC3E}">
        <p14:creationId xmlns:p14="http://schemas.microsoft.com/office/powerpoint/2010/main" val="21358802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upo 3"/>
          <p:cNvGrpSpPr/>
          <p:nvPr/>
        </p:nvGrpSpPr>
        <p:grpSpPr>
          <a:xfrm>
            <a:off x="4153524" y="1265698"/>
            <a:ext cx="4990476" cy="5592302"/>
            <a:chOff x="4153524" y="1265698"/>
            <a:chExt cx="4990476" cy="5592302"/>
          </a:xfrm>
        </p:grpSpPr>
        <p:pic>
          <p:nvPicPr>
            <p:cNvPr id="5" name="Imagen 4"/>
            <p:cNvPicPr>
              <a:picLocks noChangeAspect="1"/>
            </p:cNvPicPr>
            <p:nvPr/>
          </p:nvPicPr>
          <p:blipFill>
            <a:blip r:embed="rId2">
              <a:lum bright="70000" contrast="-70000"/>
              <a:extLst>
                <a:ext uri="{28A0092B-C50C-407E-A947-70E740481C1C}">
                  <a14:useLocalDpi xmlns:a14="http://schemas.microsoft.com/office/drawing/2010/main" val="0"/>
                </a:ext>
              </a:extLst>
            </a:blip>
            <a:stretch>
              <a:fillRect/>
            </a:stretch>
          </p:blipFill>
          <p:spPr>
            <a:xfrm>
              <a:off x="4153524" y="1265698"/>
              <a:ext cx="4990476" cy="4317460"/>
            </a:xfrm>
            <a:prstGeom prst="rect">
              <a:avLst/>
            </a:prstGeom>
          </p:spPr>
        </p:pic>
        <p:pic>
          <p:nvPicPr>
            <p:cNvPr id="6" name="Imagen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04370" y="5962410"/>
              <a:ext cx="2437701" cy="895590"/>
            </a:xfrm>
            <a:prstGeom prst="rect">
              <a:avLst/>
            </a:prstGeom>
          </p:spPr>
        </p:pic>
      </p:grpSp>
      <p:sp>
        <p:nvSpPr>
          <p:cNvPr id="2" name="Título 1"/>
          <p:cNvSpPr>
            <a:spLocks noGrp="1"/>
          </p:cNvSpPr>
          <p:nvPr>
            <p:ph type="title"/>
          </p:nvPr>
        </p:nvSpPr>
        <p:spPr/>
        <p:txBody>
          <a:bodyPr/>
          <a:lstStyle/>
          <a:p>
            <a:r>
              <a:rPr lang="es-MX" dirty="0"/>
              <a:t>SEPARATE VALUES</a:t>
            </a:r>
          </a:p>
        </p:txBody>
      </p:sp>
      <p:sp>
        <p:nvSpPr>
          <p:cNvPr id="3" name="Marcador de contenido 2"/>
          <p:cNvSpPr>
            <a:spLocks noGrp="1"/>
          </p:cNvSpPr>
          <p:nvPr>
            <p:ph idx="1"/>
          </p:nvPr>
        </p:nvSpPr>
        <p:spPr>
          <a:xfrm>
            <a:off x="2604977" y="754911"/>
            <a:ext cx="6237094" cy="5326911"/>
          </a:xfrm>
        </p:spPr>
        <p:txBody>
          <a:bodyPr>
            <a:noAutofit/>
          </a:bodyPr>
          <a:lstStyle/>
          <a:p>
            <a:pPr marL="0" indent="0" algn="just">
              <a:buNone/>
            </a:pPr>
            <a:r>
              <a:rPr lang="en-US" sz="2000" dirty="0">
                <a:solidFill>
                  <a:schemeClr val="tx1"/>
                </a:solidFill>
              </a:rPr>
              <a:t>These separate valuations are usually intended to limit the indemnity to the stated sums so that each can be treated as a total loss at that figure when appropriate. It would not be uncommon, for example, to find that in the case of a sunken yacht the electronic navigation equipment could not be repaired within the stated sum and it would be “written off”.</a:t>
            </a:r>
          </a:p>
          <a:p>
            <a:pPr marL="0" indent="0" algn="just">
              <a:buNone/>
            </a:pPr>
            <a:r>
              <a:rPr lang="en-US" sz="2000" dirty="0">
                <a:solidFill>
                  <a:schemeClr val="tx1"/>
                </a:solidFill>
              </a:rPr>
              <a:t>For this reason proposal forms often provide for the proposer to show separate values for the different parts of the vessel. This also assists in placing a realistic value on the vessel as a whole but this breakdown of values, then transferred to the, schedule in the policy; will not achieve this without further attention to the policy wording. For these separate values to be effective it is essential that the policy be worded so as to make each part a separate insurance or to clearly limit the indemnity value in this manner.</a:t>
            </a:r>
            <a:endParaRPr lang="es-MX" sz="2000" dirty="0">
              <a:solidFill>
                <a:schemeClr val="tx1"/>
              </a:solidFill>
            </a:endParaRPr>
          </a:p>
        </p:txBody>
      </p:sp>
      <p:pic>
        <p:nvPicPr>
          <p:cNvPr id="7" name="Imagen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4648" y="83497"/>
            <a:ext cx="1695679" cy="1695679"/>
          </a:xfrm>
          <a:prstGeom prst="rect">
            <a:avLst/>
          </a:prstGeom>
          <a:ln>
            <a:noFill/>
          </a:ln>
          <a:effectLst>
            <a:outerShdw blurRad="292100" dist="139700" dir="2700000" algn="tl" rotWithShape="0">
              <a:srgbClr val="333333">
                <a:alpha val="65000"/>
              </a:srgbClr>
            </a:outerShdw>
          </a:effectLst>
        </p:spPr>
      </p:pic>
      <p:pic>
        <p:nvPicPr>
          <p:cNvPr id="8" name="Imagen 7">
            <a:hlinkClick r:id="rId5" action="ppaction://hlinksldjump"/>
            <a:extLst>
              <a:ext uri="{FF2B5EF4-FFF2-40B4-BE49-F238E27FC236}">
                <a16:creationId xmlns:a16="http://schemas.microsoft.com/office/drawing/2014/main" id="{0D5DB285-79C0-4AC2-AB20-791AC3E386A9}"/>
              </a:ext>
            </a:extLst>
          </p:cNvPr>
          <p:cNvPicPr>
            <a:picLocks noChangeAspect="1"/>
          </p:cNvPicPr>
          <p:nvPr/>
        </p:nvPicPr>
        <p:blipFill>
          <a:blip r:embed="rId6"/>
          <a:stretch>
            <a:fillRect/>
          </a:stretch>
        </p:blipFill>
        <p:spPr>
          <a:xfrm>
            <a:off x="986052" y="6132813"/>
            <a:ext cx="554784" cy="554784"/>
          </a:xfrm>
          <a:prstGeom prst="rect">
            <a:avLst/>
          </a:prstGeom>
        </p:spPr>
      </p:pic>
    </p:spTree>
    <p:extLst>
      <p:ext uri="{BB962C8B-B14F-4D97-AF65-F5344CB8AC3E}">
        <p14:creationId xmlns:p14="http://schemas.microsoft.com/office/powerpoint/2010/main" val="9348962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upo 3"/>
          <p:cNvGrpSpPr/>
          <p:nvPr/>
        </p:nvGrpSpPr>
        <p:grpSpPr>
          <a:xfrm>
            <a:off x="4153524" y="1265698"/>
            <a:ext cx="4990476" cy="5592302"/>
            <a:chOff x="4153524" y="1265698"/>
            <a:chExt cx="4990476" cy="5592302"/>
          </a:xfrm>
        </p:grpSpPr>
        <p:pic>
          <p:nvPicPr>
            <p:cNvPr id="5" name="Imagen 4"/>
            <p:cNvPicPr>
              <a:picLocks noChangeAspect="1"/>
            </p:cNvPicPr>
            <p:nvPr/>
          </p:nvPicPr>
          <p:blipFill>
            <a:blip r:embed="rId2">
              <a:lum bright="70000" contrast="-70000"/>
              <a:extLst>
                <a:ext uri="{28A0092B-C50C-407E-A947-70E740481C1C}">
                  <a14:useLocalDpi xmlns:a14="http://schemas.microsoft.com/office/drawing/2010/main" val="0"/>
                </a:ext>
              </a:extLst>
            </a:blip>
            <a:stretch>
              <a:fillRect/>
            </a:stretch>
          </p:blipFill>
          <p:spPr>
            <a:xfrm>
              <a:off x="4153524" y="1265698"/>
              <a:ext cx="4990476" cy="4317460"/>
            </a:xfrm>
            <a:prstGeom prst="rect">
              <a:avLst/>
            </a:prstGeom>
          </p:spPr>
        </p:pic>
        <p:pic>
          <p:nvPicPr>
            <p:cNvPr id="6" name="Imagen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04370" y="5962410"/>
              <a:ext cx="2437701" cy="895590"/>
            </a:xfrm>
            <a:prstGeom prst="rect">
              <a:avLst/>
            </a:prstGeom>
          </p:spPr>
        </p:pic>
      </p:grpSp>
      <p:sp>
        <p:nvSpPr>
          <p:cNvPr id="2" name="Título 1"/>
          <p:cNvSpPr>
            <a:spLocks noGrp="1"/>
          </p:cNvSpPr>
          <p:nvPr>
            <p:ph type="title"/>
          </p:nvPr>
        </p:nvSpPr>
        <p:spPr/>
        <p:txBody>
          <a:bodyPr/>
          <a:lstStyle/>
          <a:p>
            <a:r>
              <a:rPr lang="es-MX" dirty="0"/>
              <a:t>THEFT, BURGLARY</a:t>
            </a:r>
            <a:br>
              <a:rPr lang="es-MX" dirty="0"/>
            </a:br>
            <a:endParaRPr lang="es-MX" dirty="0"/>
          </a:p>
        </p:txBody>
      </p:sp>
      <p:sp>
        <p:nvSpPr>
          <p:cNvPr id="3" name="Marcador de contenido 2"/>
          <p:cNvSpPr>
            <a:spLocks noGrp="1"/>
          </p:cNvSpPr>
          <p:nvPr>
            <p:ph idx="1"/>
          </p:nvPr>
        </p:nvSpPr>
        <p:spPr/>
        <p:txBody>
          <a:bodyPr>
            <a:noAutofit/>
          </a:bodyPr>
          <a:lstStyle/>
          <a:p>
            <a:pPr marL="0" indent="0" algn="just">
              <a:buNone/>
            </a:pPr>
            <a:r>
              <a:rPr lang="en-US" sz="2000" dirty="0">
                <a:solidFill>
                  <a:schemeClr val="tx1"/>
                </a:solidFill>
              </a:rPr>
              <a:t>This is a common cause of loss and often one which leaves the adjuster with uncertainly over the claim's validity, and particularly over its quantum. </a:t>
            </a:r>
          </a:p>
          <a:p>
            <a:pPr marL="0" indent="0" algn="just">
              <a:buNone/>
            </a:pPr>
            <a:r>
              <a:rPr lang="en-US" sz="2000" dirty="0">
                <a:solidFill>
                  <a:schemeClr val="tx1"/>
                </a:solidFill>
              </a:rPr>
              <a:t>Most pleasure craft policies make “forcible entry into the vessel or place of storage” a prerequisite for a claim. However the standard textbooks give no definition of the term “forcible entry” and there appears to be little judicial dictum on the subject. one commonwealth-country has a Crimes Act which states that:</a:t>
            </a:r>
          </a:p>
          <a:p>
            <a:pPr marL="265113" indent="0" algn="just">
              <a:buNone/>
            </a:pPr>
            <a:r>
              <a:rPr lang="en-US" sz="2000" dirty="0">
                <a:solidFill>
                  <a:schemeClr val="tx1"/>
                </a:solidFill>
              </a:rPr>
              <a:t>“to break”, in relation to any building or ship, means to break any part, internal or external, of the ship or building, or to open by any means whatever, including lifting, in the case of things kept in place by their own weight, any door, window, shutter, cellar flap, port, hatch, scuttle, or any other thing intended to cover openings to the building or ship or to give passage from one part of it to another.</a:t>
            </a:r>
            <a:endParaRPr lang="es-MX" sz="2000" dirty="0">
              <a:solidFill>
                <a:schemeClr val="tx1"/>
              </a:solidFill>
            </a:endParaRPr>
          </a:p>
        </p:txBody>
      </p:sp>
      <p:pic>
        <p:nvPicPr>
          <p:cNvPr id="7" name="Imagen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4648" y="83497"/>
            <a:ext cx="1695679" cy="1695679"/>
          </a:xfrm>
          <a:prstGeom prst="rect">
            <a:avLst/>
          </a:prstGeom>
          <a:ln>
            <a:noFill/>
          </a:ln>
          <a:effectLst>
            <a:outerShdw blurRad="292100" dist="139700" dir="2700000" algn="tl" rotWithShape="0">
              <a:srgbClr val="333333">
                <a:alpha val="65000"/>
              </a:srgbClr>
            </a:outerShdw>
          </a:effectLst>
        </p:spPr>
      </p:pic>
      <p:pic>
        <p:nvPicPr>
          <p:cNvPr id="8" name="Imagen 7">
            <a:hlinkClick r:id="rId5" action="ppaction://hlinksldjump"/>
            <a:extLst>
              <a:ext uri="{FF2B5EF4-FFF2-40B4-BE49-F238E27FC236}">
                <a16:creationId xmlns:a16="http://schemas.microsoft.com/office/drawing/2014/main" id="{FB16ECF9-7733-48B6-BF3A-53373E6C11E6}"/>
              </a:ext>
            </a:extLst>
          </p:cNvPr>
          <p:cNvPicPr>
            <a:picLocks noChangeAspect="1"/>
          </p:cNvPicPr>
          <p:nvPr/>
        </p:nvPicPr>
        <p:blipFill>
          <a:blip r:embed="rId6"/>
          <a:stretch>
            <a:fillRect/>
          </a:stretch>
        </p:blipFill>
        <p:spPr>
          <a:xfrm>
            <a:off x="986052" y="6132813"/>
            <a:ext cx="554784" cy="554784"/>
          </a:xfrm>
          <a:prstGeom prst="rect">
            <a:avLst/>
          </a:prstGeom>
        </p:spPr>
      </p:pic>
    </p:spTree>
    <p:extLst>
      <p:ext uri="{BB962C8B-B14F-4D97-AF65-F5344CB8AC3E}">
        <p14:creationId xmlns:p14="http://schemas.microsoft.com/office/powerpoint/2010/main" val="242071221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upo 3"/>
          <p:cNvGrpSpPr/>
          <p:nvPr/>
        </p:nvGrpSpPr>
        <p:grpSpPr>
          <a:xfrm>
            <a:off x="4153524" y="1265698"/>
            <a:ext cx="4990476" cy="5592302"/>
            <a:chOff x="4153524" y="1265698"/>
            <a:chExt cx="4990476" cy="5592302"/>
          </a:xfrm>
        </p:grpSpPr>
        <p:pic>
          <p:nvPicPr>
            <p:cNvPr id="5" name="Imagen 4"/>
            <p:cNvPicPr>
              <a:picLocks noChangeAspect="1"/>
            </p:cNvPicPr>
            <p:nvPr/>
          </p:nvPicPr>
          <p:blipFill>
            <a:blip r:embed="rId2">
              <a:lum bright="70000" contrast="-70000"/>
              <a:extLst>
                <a:ext uri="{28A0092B-C50C-407E-A947-70E740481C1C}">
                  <a14:useLocalDpi xmlns:a14="http://schemas.microsoft.com/office/drawing/2010/main" val="0"/>
                </a:ext>
              </a:extLst>
            </a:blip>
            <a:stretch>
              <a:fillRect/>
            </a:stretch>
          </p:blipFill>
          <p:spPr>
            <a:xfrm>
              <a:off x="4153524" y="1265698"/>
              <a:ext cx="4990476" cy="4317460"/>
            </a:xfrm>
            <a:prstGeom prst="rect">
              <a:avLst/>
            </a:prstGeom>
          </p:spPr>
        </p:pic>
        <p:pic>
          <p:nvPicPr>
            <p:cNvPr id="6" name="Imagen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04370" y="5962410"/>
              <a:ext cx="2437701" cy="895590"/>
            </a:xfrm>
            <a:prstGeom prst="rect">
              <a:avLst/>
            </a:prstGeom>
          </p:spPr>
        </p:pic>
      </p:grpSp>
      <p:sp>
        <p:nvSpPr>
          <p:cNvPr id="2" name="Título 1"/>
          <p:cNvSpPr>
            <a:spLocks noGrp="1"/>
          </p:cNvSpPr>
          <p:nvPr>
            <p:ph type="title"/>
          </p:nvPr>
        </p:nvSpPr>
        <p:spPr/>
        <p:txBody>
          <a:bodyPr/>
          <a:lstStyle/>
          <a:p>
            <a:r>
              <a:rPr lang="es-MX" dirty="0"/>
              <a:t>THEFT, BURGLARY</a:t>
            </a:r>
            <a:br>
              <a:rPr lang="es-MX" dirty="0"/>
            </a:br>
            <a:endParaRPr lang="es-MX" dirty="0"/>
          </a:p>
        </p:txBody>
      </p:sp>
      <p:sp>
        <p:nvSpPr>
          <p:cNvPr id="3" name="Marcador de contenido 2"/>
          <p:cNvSpPr>
            <a:spLocks noGrp="1"/>
          </p:cNvSpPr>
          <p:nvPr>
            <p:ph idx="1"/>
          </p:nvPr>
        </p:nvSpPr>
        <p:spPr/>
        <p:txBody>
          <a:bodyPr>
            <a:noAutofit/>
          </a:bodyPr>
          <a:lstStyle/>
          <a:p>
            <a:pPr marL="0" indent="0" algn="just">
              <a:buNone/>
            </a:pPr>
            <a:r>
              <a:rPr lang="en-US" sz="2000" dirty="0">
                <a:solidFill>
                  <a:schemeClr val="tx1"/>
                </a:solidFill>
              </a:rPr>
              <a:t>Clause 9.2.1.4 of the IYC provides for theft of the entire vessel or her boats, or outboards, provided the latter are securely locked to the vessel or her boats by an anti-theft device in addition to its normal method of attachment. </a:t>
            </a:r>
          </a:p>
          <a:p>
            <a:pPr marL="0" indent="0" algn="just">
              <a:buNone/>
            </a:pPr>
            <a:r>
              <a:rPr lang="en-US" sz="2000" dirty="0">
                <a:solidFill>
                  <a:schemeClr val="tx1"/>
                </a:solidFill>
              </a:rPr>
              <a:t>This clause also provides for the theft of machinery including outboard motors, gear or equipment, following forcible entry into the vessel or place of store or repair. This would exclude theft of items, other than boats or outboards which must be specially secured, which are left on deck i.e. a boat hook, but underwriters would not normally decline a claim for deck fittings i.e. a sheet winch which would require unbolting to remove it.</a:t>
            </a:r>
            <a:endParaRPr lang="es-MX" sz="2000" dirty="0">
              <a:solidFill>
                <a:schemeClr val="tx1"/>
              </a:solidFill>
            </a:endParaRPr>
          </a:p>
        </p:txBody>
      </p:sp>
      <p:pic>
        <p:nvPicPr>
          <p:cNvPr id="7" name="Imagen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4648" y="83497"/>
            <a:ext cx="1695679" cy="1695679"/>
          </a:xfrm>
          <a:prstGeom prst="rect">
            <a:avLst/>
          </a:prstGeom>
          <a:ln>
            <a:noFill/>
          </a:ln>
          <a:effectLst>
            <a:outerShdw blurRad="292100" dist="139700" dir="2700000" algn="tl" rotWithShape="0">
              <a:srgbClr val="333333">
                <a:alpha val="65000"/>
              </a:srgbClr>
            </a:outerShdw>
          </a:effectLst>
        </p:spPr>
      </p:pic>
      <p:pic>
        <p:nvPicPr>
          <p:cNvPr id="8" name="Imagen 7">
            <a:hlinkClick r:id="rId5" action="ppaction://hlinksldjump"/>
            <a:extLst>
              <a:ext uri="{FF2B5EF4-FFF2-40B4-BE49-F238E27FC236}">
                <a16:creationId xmlns:a16="http://schemas.microsoft.com/office/drawing/2014/main" id="{4BA4AC19-1A14-433C-986F-7E1BC695AA0F}"/>
              </a:ext>
            </a:extLst>
          </p:cNvPr>
          <p:cNvPicPr>
            <a:picLocks noChangeAspect="1"/>
          </p:cNvPicPr>
          <p:nvPr/>
        </p:nvPicPr>
        <p:blipFill>
          <a:blip r:embed="rId6"/>
          <a:stretch>
            <a:fillRect/>
          </a:stretch>
        </p:blipFill>
        <p:spPr>
          <a:xfrm>
            <a:off x="986052" y="6132813"/>
            <a:ext cx="554784" cy="554784"/>
          </a:xfrm>
          <a:prstGeom prst="rect">
            <a:avLst/>
          </a:prstGeom>
        </p:spPr>
      </p:pic>
    </p:spTree>
    <p:extLst>
      <p:ext uri="{BB962C8B-B14F-4D97-AF65-F5344CB8AC3E}">
        <p14:creationId xmlns:p14="http://schemas.microsoft.com/office/powerpoint/2010/main" val="420779821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upo 3"/>
          <p:cNvGrpSpPr/>
          <p:nvPr/>
        </p:nvGrpSpPr>
        <p:grpSpPr>
          <a:xfrm>
            <a:off x="4153524" y="1265698"/>
            <a:ext cx="4990476" cy="5592302"/>
            <a:chOff x="4153524" y="1265698"/>
            <a:chExt cx="4990476" cy="5592302"/>
          </a:xfrm>
        </p:grpSpPr>
        <p:pic>
          <p:nvPicPr>
            <p:cNvPr id="5" name="Imagen 4"/>
            <p:cNvPicPr>
              <a:picLocks noChangeAspect="1"/>
            </p:cNvPicPr>
            <p:nvPr/>
          </p:nvPicPr>
          <p:blipFill>
            <a:blip r:embed="rId2">
              <a:lum bright="70000" contrast="-70000"/>
              <a:extLst>
                <a:ext uri="{28A0092B-C50C-407E-A947-70E740481C1C}">
                  <a14:useLocalDpi xmlns:a14="http://schemas.microsoft.com/office/drawing/2010/main" val="0"/>
                </a:ext>
              </a:extLst>
            </a:blip>
            <a:stretch>
              <a:fillRect/>
            </a:stretch>
          </p:blipFill>
          <p:spPr>
            <a:xfrm>
              <a:off x="4153524" y="1265698"/>
              <a:ext cx="4990476" cy="4317460"/>
            </a:xfrm>
            <a:prstGeom prst="rect">
              <a:avLst/>
            </a:prstGeom>
          </p:spPr>
        </p:pic>
        <p:pic>
          <p:nvPicPr>
            <p:cNvPr id="6" name="Imagen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04370" y="5962410"/>
              <a:ext cx="2437701" cy="895590"/>
            </a:xfrm>
            <a:prstGeom prst="rect">
              <a:avLst/>
            </a:prstGeom>
          </p:spPr>
        </p:pic>
      </p:grpSp>
      <p:sp>
        <p:nvSpPr>
          <p:cNvPr id="2" name="Título 1"/>
          <p:cNvSpPr>
            <a:spLocks noGrp="1"/>
          </p:cNvSpPr>
          <p:nvPr>
            <p:ph type="title"/>
          </p:nvPr>
        </p:nvSpPr>
        <p:spPr/>
        <p:txBody>
          <a:bodyPr/>
          <a:lstStyle/>
          <a:p>
            <a:r>
              <a:rPr lang="es-MX" dirty="0"/>
              <a:t>THEFT, BURGLARY</a:t>
            </a:r>
            <a:br>
              <a:rPr lang="es-MX" dirty="0"/>
            </a:br>
            <a:endParaRPr lang="es-MX" dirty="0"/>
          </a:p>
        </p:txBody>
      </p:sp>
      <p:sp>
        <p:nvSpPr>
          <p:cNvPr id="3" name="Marcador de contenido 2"/>
          <p:cNvSpPr>
            <a:spLocks noGrp="1"/>
          </p:cNvSpPr>
          <p:nvPr>
            <p:ph idx="1"/>
          </p:nvPr>
        </p:nvSpPr>
        <p:spPr/>
        <p:txBody>
          <a:bodyPr>
            <a:noAutofit/>
          </a:bodyPr>
          <a:lstStyle/>
          <a:p>
            <a:pPr marL="0" indent="0" algn="just">
              <a:buNone/>
            </a:pPr>
            <a:r>
              <a:rPr lang="en-US" sz="2000" dirty="0">
                <a:solidFill>
                  <a:schemeClr val="tx1"/>
                </a:solidFill>
              </a:rPr>
              <a:t>When a separate valuation appears in the policy for a dinghy, this should, be interpreted to include its oars and rowlocks, and it is prudent for the surveyor to check that the dinghy being claimed is the one shown in the policy. Owners have a habit of changing dinghies, and their outboards, without telling underwriters and the change may possibly alter the risk, and in any event, the insured interest is strictly not that which has been lost and underwriters would have justification in declining liability.</a:t>
            </a:r>
          </a:p>
          <a:p>
            <a:pPr marL="0" indent="0" algn="just">
              <a:buNone/>
            </a:pPr>
            <a:r>
              <a:rPr lang="en-US" sz="2000" dirty="0">
                <a:solidFill>
                  <a:schemeClr val="tx1"/>
                </a:solidFill>
              </a:rPr>
              <a:t>Outboard motors are a prime target for theft and there is a proviso relating to the forgoing that the assured has exercised due diligence. Outboards also find themselves excluded from any claim for “dropping off or falling overboard”.</a:t>
            </a:r>
            <a:endParaRPr lang="es-MX" sz="2000" dirty="0">
              <a:solidFill>
                <a:schemeClr val="tx1"/>
              </a:solidFill>
            </a:endParaRPr>
          </a:p>
        </p:txBody>
      </p:sp>
      <p:pic>
        <p:nvPicPr>
          <p:cNvPr id="7" name="Imagen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4648" y="83497"/>
            <a:ext cx="1695679" cy="1695679"/>
          </a:xfrm>
          <a:prstGeom prst="rect">
            <a:avLst/>
          </a:prstGeom>
          <a:ln>
            <a:noFill/>
          </a:ln>
          <a:effectLst>
            <a:outerShdw blurRad="292100" dist="139700" dir="2700000" algn="tl" rotWithShape="0">
              <a:srgbClr val="333333">
                <a:alpha val="65000"/>
              </a:srgbClr>
            </a:outerShdw>
          </a:effectLst>
        </p:spPr>
      </p:pic>
      <p:pic>
        <p:nvPicPr>
          <p:cNvPr id="8" name="Imagen 7">
            <a:hlinkClick r:id="rId5" action="ppaction://hlinksldjump"/>
            <a:extLst>
              <a:ext uri="{FF2B5EF4-FFF2-40B4-BE49-F238E27FC236}">
                <a16:creationId xmlns:a16="http://schemas.microsoft.com/office/drawing/2014/main" id="{8F06C468-F615-4C12-A33E-CD09F7837B1D}"/>
              </a:ext>
            </a:extLst>
          </p:cNvPr>
          <p:cNvPicPr>
            <a:picLocks noChangeAspect="1"/>
          </p:cNvPicPr>
          <p:nvPr/>
        </p:nvPicPr>
        <p:blipFill>
          <a:blip r:embed="rId6"/>
          <a:stretch>
            <a:fillRect/>
          </a:stretch>
        </p:blipFill>
        <p:spPr>
          <a:xfrm>
            <a:off x="986052" y="6132813"/>
            <a:ext cx="554784" cy="554784"/>
          </a:xfrm>
          <a:prstGeom prst="rect">
            <a:avLst/>
          </a:prstGeom>
        </p:spPr>
      </p:pic>
    </p:spTree>
    <p:extLst>
      <p:ext uri="{BB962C8B-B14F-4D97-AF65-F5344CB8AC3E}">
        <p14:creationId xmlns:p14="http://schemas.microsoft.com/office/powerpoint/2010/main" val="46715998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p:cNvPicPr>
            <a:picLocks noChangeAspect="1"/>
          </p:cNvPicPr>
          <p:nvPr/>
        </p:nvPicPr>
        <p:blipFill>
          <a:blip r:embed="rId2">
            <a:lum bright="70000" contrast="-70000"/>
            <a:extLst>
              <a:ext uri="{28A0092B-C50C-407E-A947-70E740481C1C}">
                <a14:useLocalDpi xmlns:a14="http://schemas.microsoft.com/office/drawing/2010/main" val="0"/>
              </a:ext>
            </a:extLst>
          </a:blip>
          <a:stretch>
            <a:fillRect/>
          </a:stretch>
        </p:blipFill>
        <p:spPr>
          <a:xfrm>
            <a:off x="4153524" y="1265698"/>
            <a:ext cx="4990476" cy="4317460"/>
          </a:xfrm>
          <a:prstGeom prst="rect">
            <a:avLst/>
          </a:prstGeom>
        </p:spPr>
      </p:pic>
      <p:sp>
        <p:nvSpPr>
          <p:cNvPr id="2" name="Título 1"/>
          <p:cNvSpPr>
            <a:spLocks noGrp="1"/>
          </p:cNvSpPr>
          <p:nvPr>
            <p:ph type="title"/>
          </p:nvPr>
        </p:nvSpPr>
        <p:spPr>
          <a:xfrm>
            <a:off x="0" y="1123838"/>
            <a:ext cx="2526889" cy="4601183"/>
          </a:xfrm>
        </p:spPr>
        <p:txBody>
          <a:bodyPr>
            <a:normAutofit/>
          </a:bodyPr>
          <a:lstStyle/>
          <a:p>
            <a:pPr algn="ctr"/>
            <a:br>
              <a:rPr lang="en-US" sz="2800" b="1" dirty="0"/>
            </a:br>
            <a:r>
              <a:rPr lang="en-US" sz="4800" b="1" dirty="0">
                <a:effectLst>
                  <a:outerShdw blurRad="38100" dist="38100" dir="2700000" algn="tl">
                    <a:srgbClr val="000000">
                      <a:alpha val="43137"/>
                    </a:srgbClr>
                  </a:outerShdw>
                </a:effectLst>
              </a:rPr>
              <a:t>DAY </a:t>
            </a:r>
            <a:br>
              <a:rPr lang="en-US" sz="4800" b="1" dirty="0">
                <a:effectLst>
                  <a:outerShdw blurRad="38100" dist="38100" dir="2700000" algn="tl">
                    <a:srgbClr val="000000">
                      <a:alpha val="43137"/>
                    </a:srgbClr>
                  </a:outerShdw>
                </a:effectLst>
              </a:rPr>
            </a:br>
            <a:r>
              <a:rPr lang="en-US" sz="4800" b="1" dirty="0">
                <a:effectLst>
                  <a:outerShdw blurRad="38100" dist="38100" dir="2700000" algn="tl">
                    <a:srgbClr val="000000">
                      <a:alpha val="43137"/>
                    </a:srgbClr>
                  </a:outerShdw>
                </a:effectLst>
              </a:rPr>
              <a:t>FIVE</a:t>
            </a:r>
            <a:endParaRPr lang="es-MX" sz="4800" b="1" dirty="0">
              <a:effectLst>
                <a:outerShdw blurRad="38100" dist="38100" dir="2700000" algn="tl">
                  <a:srgbClr val="000000">
                    <a:alpha val="43137"/>
                  </a:srgbClr>
                </a:outerShdw>
              </a:effectLst>
            </a:endParaRPr>
          </a:p>
        </p:txBody>
      </p:sp>
      <p:sp>
        <p:nvSpPr>
          <p:cNvPr id="3" name="Marcador de contenido 2"/>
          <p:cNvSpPr>
            <a:spLocks noGrp="1"/>
          </p:cNvSpPr>
          <p:nvPr>
            <p:ph idx="1"/>
          </p:nvPr>
        </p:nvSpPr>
        <p:spPr/>
        <p:txBody>
          <a:bodyPr>
            <a:normAutofit lnSpcReduction="10000"/>
          </a:bodyPr>
          <a:lstStyle/>
          <a:p>
            <a:pPr marL="0" indent="0">
              <a:lnSpc>
                <a:spcPct val="100000"/>
              </a:lnSpc>
              <a:spcBef>
                <a:spcPts val="0"/>
              </a:spcBef>
              <a:buNone/>
            </a:pPr>
            <a:r>
              <a:rPr lang="es-MX" sz="2100" b="1" dirty="0">
                <a:solidFill>
                  <a:schemeClr val="tx1"/>
                </a:solidFill>
                <a:latin typeface="Arial" panose="020B0604020202020204" pitchFamily="34" charset="0"/>
                <a:cs typeface="Arial" panose="020B0604020202020204" pitchFamily="34" charset="0"/>
              </a:rPr>
              <a:t>OVERVIEW</a:t>
            </a:r>
          </a:p>
          <a:p>
            <a:pPr marL="0" indent="0">
              <a:lnSpc>
                <a:spcPct val="100000"/>
              </a:lnSpc>
              <a:spcBef>
                <a:spcPts val="0"/>
              </a:spcBef>
              <a:buNone/>
            </a:pPr>
            <a:endParaRPr lang="es-MX" sz="2100" dirty="0">
              <a:solidFill>
                <a:schemeClr val="tx1"/>
              </a:solidFill>
              <a:latin typeface="Arial" panose="020B0604020202020204" pitchFamily="34" charset="0"/>
              <a:cs typeface="Arial" panose="020B0604020202020204" pitchFamily="34" charset="0"/>
            </a:endParaRPr>
          </a:p>
          <a:p>
            <a:pPr marL="0" indent="0">
              <a:lnSpc>
                <a:spcPct val="100000"/>
              </a:lnSpc>
              <a:spcBef>
                <a:spcPts val="0"/>
              </a:spcBef>
              <a:buNone/>
            </a:pPr>
            <a:r>
              <a:rPr lang="es-MX" sz="2100" dirty="0">
                <a:solidFill>
                  <a:schemeClr val="tx1"/>
                </a:solidFill>
                <a:latin typeface="Arial" panose="020B0604020202020204" pitchFamily="34" charset="0"/>
                <a:cs typeface="Arial" panose="020B0604020202020204" pitchFamily="34" charset="0"/>
              </a:rPr>
              <a:t>In </a:t>
            </a:r>
            <a:r>
              <a:rPr lang="es-MX" sz="2100" dirty="0" err="1">
                <a:solidFill>
                  <a:schemeClr val="tx1"/>
                </a:solidFill>
                <a:latin typeface="Arial" panose="020B0604020202020204" pitchFamily="34" charset="0"/>
                <a:cs typeface="Arial" panose="020B0604020202020204" pitchFamily="34" charset="0"/>
              </a:rPr>
              <a:t>this</a:t>
            </a:r>
            <a:r>
              <a:rPr lang="es-MX" sz="2100" dirty="0">
                <a:solidFill>
                  <a:schemeClr val="tx1"/>
                </a:solidFill>
                <a:latin typeface="Arial" panose="020B0604020202020204" pitchFamily="34" charset="0"/>
                <a:cs typeface="Arial" panose="020B0604020202020204" pitchFamily="34" charset="0"/>
              </a:rPr>
              <a:t> </a:t>
            </a:r>
            <a:r>
              <a:rPr lang="es-MX" sz="2100" dirty="0" err="1">
                <a:solidFill>
                  <a:schemeClr val="tx1"/>
                </a:solidFill>
                <a:latin typeface="Arial" panose="020B0604020202020204" pitchFamily="34" charset="0"/>
                <a:cs typeface="Arial" panose="020B0604020202020204" pitchFamily="34" charset="0"/>
              </a:rPr>
              <a:t>day</a:t>
            </a:r>
            <a:r>
              <a:rPr lang="es-MX" sz="2100" dirty="0">
                <a:solidFill>
                  <a:schemeClr val="tx1"/>
                </a:solidFill>
                <a:latin typeface="Arial" panose="020B0604020202020204" pitchFamily="34" charset="0"/>
                <a:cs typeface="Arial" panose="020B0604020202020204" pitchFamily="34" charset="0"/>
              </a:rPr>
              <a:t>, </a:t>
            </a:r>
            <a:r>
              <a:rPr lang="es-MX" sz="2100" dirty="0" err="1">
                <a:solidFill>
                  <a:schemeClr val="tx1"/>
                </a:solidFill>
                <a:latin typeface="Arial" panose="020B0604020202020204" pitchFamily="34" charset="0"/>
                <a:cs typeface="Arial" panose="020B0604020202020204" pitchFamily="34" charset="0"/>
              </a:rPr>
              <a:t>the</a:t>
            </a:r>
            <a:r>
              <a:rPr lang="es-MX" sz="2100" dirty="0">
                <a:solidFill>
                  <a:schemeClr val="tx1"/>
                </a:solidFill>
                <a:latin typeface="Arial" panose="020B0604020202020204" pitchFamily="34" charset="0"/>
                <a:cs typeface="Arial" panose="020B0604020202020204" pitchFamily="34" charset="0"/>
              </a:rPr>
              <a:t> </a:t>
            </a:r>
            <a:r>
              <a:rPr lang="es-MX" sz="2100" dirty="0" err="1">
                <a:solidFill>
                  <a:schemeClr val="tx1"/>
                </a:solidFill>
                <a:latin typeface="Arial" panose="020B0604020202020204" pitchFamily="34" charset="0"/>
                <a:cs typeface="Arial" panose="020B0604020202020204" pitchFamily="34" charset="0"/>
              </a:rPr>
              <a:t>topics</a:t>
            </a:r>
            <a:r>
              <a:rPr lang="es-MX" sz="2100" dirty="0">
                <a:solidFill>
                  <a:schemeClr val="tx1"/>
                </a:solidFill>
                <a:latin typeface="Arial" panose="020B0604020202020204" pitchFamily="34" charset="0"/>
                <a:cs typeface="Arial" panose="020B0604020202020204" pitchFamily="34" charset="0"/>
              </a:rPr>
              <a:t> </a:t>
            </a:r>
            <a:r>
              <a:rPr lang="es-MX" sz="2100" dirty="0" err="1">
                <a:solidFill>
                  <a:schemeClr val="tx1"/>
                </a:solidFill>
                <a:latin typeface="Arial" panose="020B0604020202020204" pitchFamily="34" charset="0"/>
                <a:cs typeface="Arial" panose="020B0604020202020204" pitchFamily="34" charset="0"/>
              </a:rPr>
              <a:t>discussed</a:t>
            </a:r>
            <a:r>
              <a:rPr lang="es-MX" sz="2100" dirty="0">
                <a:solidFill>
                  <a:schemeClr val="tx1"/>
                </a:solidFill>
                <a:latin typeface="Arial" panose="020B0604020202020204" pitchFamily="34" charset="0"/>
                <a:cs typeface="Arial" panose="020B0604020202020204" pitchFamily="34" charset="0"/>
              </a:rPr>
              <a:t> are </a:t>
            </a:r>
            <a:r>
              <a:rPr lang="es-MX" sz="2100" dirty="0" err="1">
                <a:solidFill>
                  <a:schemeClr val="tx1"/>
                </a:solidFill>
                <a:latin typeface="Arial" panose="020B0604020202020204" pitchFamily="34" charset="0"/>
                <a:cs typeface="Arial" panose="020B0604020202020204" pitchFamily="34" charset="0"/>
              </a:rPr>
              <a:t>about</a:t>
            </a:r>
            <a:r>
              <a:rPr lang="es-MX" sz="2100" dirty="0">
                <a:solidFill>
                  <a:schemeClr val="tx1"/>
                </a:solidFill>
                <a:latin typeface="Arial" panose="020B0604020202020204" pitchFamily="34" charset="0"/>
                <a:cs typeface="Arial" panose="020B0604020202020204" pitchFamily="34" charset="0"/>
              </a:rPr>
              <a:t> </a:t>
            </a:r>
            <a:r>
              <a:rPr lang="es-MX" sz="2100" dirty="0" err="1">
                <a:solidFill>
                  <a:schemeClr val="tx1"/>
                </a:solidFill>
                <a:latin typeface="Arial" panose="020B0604020202020204" pitchFamily="34" charset="0"/>
                <a:cs typeface="Arial" panose="020B0604020202020204" pitchFamily="34" charset="0"/>
              </a:rPr>
              <a:t>dangerous</a:t>
            </a:r>
            <a:r>
              <a:rPr lang="es-MX" sz="2100" dirty="0">
                <a:solidFill>
                  <a:schemeClr val="tx1"/>
                </a:solidFill>
                <a:latin typeface="Arial" panose="020B0604020202020204" pitchFamily="34" charset="0"/>
                <a:cs typeface="Arial" panose="020B0604020202020204" pitchFamily="34" charset="0"/>
              </a:rPr>
              <a:t> </a:t>
            </a:r>
            <a:r>
              <a:rPr lang="es-MX" sz="2100" dirty="0" err="1">
                <a:solidFill>
                  <a:schemeClr val="tx1"/>
                </a:solidFill>
                <a:latin typeface="Arial" panose="020B0604020202020204" pitchFamily="34" charset="0"/>
                <a:cs typeface="Arial" panose="020B0604020202020204" pitchFamily="34" charset="0"/>
              </a:rPr>
              <a:t>goods</a:t>
            </a:r>
            <a:r>
              <a:rPr lang="es-MX" sz="2100" dirty="0">
                <a:solidFill>
                  <a:schemeClr val="tx1"/>
                </a:solidFill>
                <a:latin typeface="Arial" panose="020B0604020202020204" pitchFamily="34" charset="0"/>
                <a:cs typeface="Arial" panose="020B0604020202020204" pitchFamily="34" charset="0"/>
              </a:rPr>
              <a:t> </a:t>
            </a:r>
            <a:r>
              <a:rPr lang="es-MX" sz="2100" dirty="0" err="1">
                <a:solidFill>
                  <a:schemeClr val="tx1"/>
                </a:solidFill>
                <a:latin typeface="Arial" panose="020B0604020202020204" pitchFamily="34" charset="0"/>
                <a:cs typeface="Arial" panose="020B0604020202020204" pitchFamily="34" charset="0"/>
              </a:rPr>
              <a:t>stowage</a:t>
            </a:r>
            <a:r>
              <a:rPr lang="es-MX" sz="2100" dirty="0">
                <a:solidFill>
                  <a:schemeClr val="tx1"/>
                </a:solidFill>
                <a:latin typeface="Arial" panose="020B0604020202020204" pitchFamily="34" charset="0"/>
                <a:cs typeface="Arial" panose="020B0604020202020204" pitchFamily="34" charset="0"/>
              </a:rPr>
              <a:t> and </a:t>
            </a:r>
            <a:r>
              <a:rPr lang="es-MX" sz="2100" dirty="0" err="1">
                <a:solidFill>
                  <a:schemeClr val="tx1"/>
                </a:solidFill>
                <a:latin typeface="Arial" panose="020B0604020202020204" pitchFamily="34" charset="0"/>
                <a:cs typeface="Arial" panose="020B0604020202020204" pitchFamily="34" charset="0"/>
              </a:rPr>
              <a:t>handling</a:t>
            </a:r>
            <a:r>
              <a:rPr lang="es-MX" sz="2100" dirty="0">
                <a:solidFill>
                  <a:schemeClr val="tx1"/>
                </a:solidFill>
                <a:latin typeface="Arial" panose="020B0604020202020204" pitchFamily="34" charset="0"/>
                <a:cs typeface="Arial" panose="020B0604020202020204" pitchFamily="34" charset="0"/>
              </a:rPr>
              <a:t>, </a:t>
            </a:r>
            <a:r>
              <a:rPr lang="es-MX" sz="2100" dirty="0" err="1">
                <a:solidFill>
                  <a:schemeClr val="tx1"/>
                </a:solidFill>
                <a:latin typeface="Arial" panose="020B0604020202020204" pitchFamily="34" charset="0"/>
                <a:cs typeface="Arial" panose="020B0604020202020204" pitchFamily="34" charset="0"/>
              </a:rPr>
              <a:t>chartering</a:t>
            </a:r>
            <a:r>
              <a:rPr lang="es-MX" sz="2100" dirty="0">
                <a:solidFill>
                  <a:schemeClr val="tx1"/>
                </a:solidFill>
                <a:latin typeface="Arial" panose="020B0604020202020204" pitchFamily="34" charset="0"/>
                <a:cs typeface="Arial" panose="020B0604020202020204" pitchFamily="34" charset="0"/>
              </a:rPr>
              <a:t> </a:t>
            </a:r>
            <a:r>
              <a:rPr lang="es-MX" sz="2100" dirty="0" err="1">
                <a:solidFill>
                  <a:schemeClr val="tx1"/>
                </a:solidFill>
                <a:latin typeface="Arial" panose="020B0604020202020204" pitchFamily="34" charset="0"/>
                <a:cs typeface="Arial" panose="020B0604020202020204" pitchFamily="34" charset="0"/>
              </a:rPr>
              <a:t>glossary</a:t>
            </a:r>
            <a:r>
              <a:rPr lang="es-MX" sz="2100" dirty="0">
                <a:solidFill>
                  <a:schemeClr val="tx1"/>
                </a:solidFill>
                <a:latin typeface="Arial" panose="020B0604020202020204" pitchFamily="34" charset="0"/>
                <a:cs typeface="Arial" panose="020B0604020202020204" pitchFamily="34" charset="0"/>
              </a:rPr>
              <a:t> and </a:t>
            </a:r>
            <a:r>
              <a:rPr lang="es-MX" sz="2100" dirty="0" err="1">
                <a:solidFill>
                  <a:schemeClr val="tx1"/>
                </a:solidFill>
                <a:latin typeface="Arial" panose="020B0604020202020204" pitchFamily="34" charset="0"/>
                <a:cs typeface="Arial" panose="020B0604020202020204" pitchFamily="34" charset="0"/>
              </a:rPr>
              <a:t>lashing</a:t>
            </a:r>
            <a:r>
              <a:rPr lang="es-MX" sz="2100" dirty="0">
                <a:solidFill>
                  <a:schemeClr val="tx1"/>
                </a:solidFill>
                <a:latin typeface="Arial" panose="020B0604020202020204" pitchFamily="34" charset="0"/>
                <a:cs typeface="Arial" panose="020B0604020202020204" pitchFamily="34" charset="0"/>
              </a:rPr>
              <a:t> </a:t>
            </a:r>
            <a:r>
              <a:rPr lang="es-MX" sz="2100" dirty="0" err="1">
                <a:solidFill>
                  <a:schemeClr val="tx1"/>
                </a:solidFill>
                <a:latin typeface="Arial" panose="020B0604020202020204" pitchFamily="34" charset="0"/>
                <a:cs typeface="Arial" panose="020B0604020202020204" pitchFamily="34" charset="0"/>
              </a:rPr>
              <a:t>introduction</a:t>
            </a:r>
            <a:r>
              <a:rPr lang="es-MX" sz="2100" dirty="0">
                <a:solidFill>
                  <a:schemeClr val="tx1"/>
                </a:solidFill>
                <a:latin typeface="Arial" panose="020B0604020202020204" pitchFamily="34" charset="0"/>
                <a:cs typeface="Arial" panose="020B0604020202020204" pitchFamily="34" charset="0"/>
              </a:rPr>
              <a:t>.</a:t>
            </a:r>
          </a:p>
          <a:p>
            <a:pPr marL="0" indent="0">
              <a:lnSpc>
                <a:spcPct val="100000"/>
              </a:lnSpc>
              <a:spcBef>
                <a:spcPts val="0"/>
              </a:spcBef>
              <a:buNone/>
            </a:pPr>
            <a:endParaRPr lang="es-MX" sz="2100" dirty="0">
              <a:solidFill>
                <a:schemeClr val="tx1"/>
              </a:solidFill>
              <a:latin typeface="Arial" panose="020B0604020202020204" pitchFamily="34" charset="0"/>
              <a:cs typeface="Arial" panose="020B0604020202020204" pitchFamily="34" charset="0"/>
            </a:endParaRPr>
          </a:p>
          <a:p>
            <a:pPr marL="0" indent="0">
              <a:lnSpc>
                <a:spcPct val="100000"/>
              </a:lnSpc>
              <a:spcBef>
                <a:spcPts val="0"/>
              </a:spcBef>
              <a:buNone/>
            </a:pPr>
            <a:r>
              <a:rPr lang="es-MX" sz="2100" b="1" dirty="0">
                <a:solidFill>
                  <a:schemeClr val="tx1"/>
                </a:solidFill>
                <a:latin typeface="Arial" panose="020B0604020202020204" pitchFamily="34" charset="0"/>
                <a:cs typeface="Arial" panose="020B0604020202020204" pitchFamily="34" charset="0"/>
              </a:rPr>
              <a:t>REFERENCE MATERIALS</a:t>
            </a:r>
          </a:p>
          <a:p>
            <a:pPr marL="0" indent="0">
              <a:lnSpc>
                <a:spcPct val="100000"/>
              </a:lnSpc>
              <a:spcBef>
                <a:spcPts val="0"/>
              </a:spcBef>
              <a:buNone/>
            </a:pPr>
            <a:endParaRPr lang="es-MX" sz="2100" dirty="0">
              <a:solidFill>
                <a:schemeClr val="tx1"/>
              </a:solidFill>
              <a:latin typeface="Arial" panose="020B0604020202020204" pitchFamily="34" charset="0"/>
              <a:cs typeface="Arial" panose="020B0604020202020204" pitchFamily="34" charset="0"/>
            </a:endParaRPr>
          </a:p>
          <a:p>
            <a:pPr>
              <a:lnSpc>
                <a:spcPct val="100000"/>
              </a:lnSpc>
              <a:spcBef>
                <a:spcPts val="0"/>
              </a:spcBef>
              <a:buFont typeface="Wingdings" panose="05000000000000000000" pitchFamily="2" charset="2"/>
              <a:buChar char="§"/>
            </a:pPr>
            <a:r>
              <a:rPr lang="es-MX" sz="2100" i="1" dirty="0">
                <a:solidFill>
                  <a:schemeClr val="tx1"/>
                </a:solidFill>
                <a:latin typeface="Arial" panose="020B0604020202020204" pitchFamily="34" charset="0"/>
                <a:cs typeface="Arial" panose="020B0604020202020204" pitchFamily="34" charset="0"/>
              </a:rPr>
              <a:t>International </a:t>
            </a:r>
            <a:r>
              <a:rPr lang="es-MX" sz="2100" i="1" dirty="0" err="1">
                <a:solidFill>
                  <a:schemeClr val="tx1"/>
                </a:solidFill>
                <a:latin typeface="Arial" panose="020B0604020202020204" pitchFamily="34" charset="0"/>
                <a:cs typeface="Arial" panose="020B0604020202020204" pitchFamily="34" charset="0"/>
              </a:rPr>
              <a:t>Maritime</a:t>
            </a:r>
            <a:r>
              <a:rPr lang="es-MX" sz="2100" i="1" dirty="0">
                <a:solidFill>
                  <a:schemeClr val="tx1"/>
                </a:solidFill>
                <a:latin typeface="Arial" panose="020B0604020202020204" pitchFamily="34" charset="0"/>
                <a:cs typeface="Arial" panose="020B0604020202020204" pitchFamily="34" charset="0"/>
              </a:rPr>
              <a:t> </a:t>
            </a:r>
            <a:r>
              <a:rPr lang="es-MX" sz="2100" i="1" dirty="0" err="1">
                <a:solidFill>
                  <a:schemeClr val="tx1"/>
                </a:solidFill>
                <a:latin typeface="Arial" panose="020B0604020202020204" pitchFamily="34" charset="0"/>
                <a:cs typeface="Arial" panose="020B0604020202020204" pitchFamily="34" charset="0"/>
              </a:rPr>
              <a:t>Organization</a:t>
            </a:r>
            <a:r>
              <a:rPr lang="es-MX" sz="2100" dirty="0">
                <a:solidFill>
                  <a:schemeClr val="tx1"/>
                </a:solidFill>
                <a:latin typeface="Arial" panose="020B0604020202020204" pitchFamily="34" charset="0"/>
                <a:cs typeface="Arial" panose="020B0604020202020204" pitchFamily="34" charset="0"/>
              </a:rPr>
              <a:t>, </a:t>
            </a:r>
            <a:r>
              <a:rPr lang="en-US" sz="2100" b="1" dirty="0">
                <a:solidFill>
                  <a:schemeClr val="tx1"/>
                </a:solidFill>
                <a:latin typeface="Arial" panose="020B0604020202020204" pitchFamily="34" charset="0"/>
                <a:cs typeface="Arial" panose="020B0604020202020204" pitchFamily="34" charset="0"/>
              </a:rPr>
              <a:t>IMDG Code 2014: International Maritime Dangerous Goods Code, Incorporating Amendment 37-14</a:t>
            </a:r>
            <a:r>
              <a:rPr lang="es-MX" sz="2100" dirty="0">
                <a:solidFill>
                  <a:schemeClr val="tx1"/>
                </a:solidFill>
                <a:latin typeface="Arial" panose="020B0604020202020204" pitchFamily="34" charset="0"/>
                <a:cs typeface="Arial" panose="020B0604020202020204" pitchFamily="34" charset="0"/>
              </a:rPr>
              <a:t>, </a:t>
            </a:r>
            <a:r>
              <a:rPr lang="es-MX" sz="2100" dirty="0" err="1">
                <a:solidFill>
                  <a:schemeClr val="tx1"/>
                </a:solidFill>
                <a:latin typeface="Arial" panose="020B0604020202020204" pitchFamily="34" charset="0"/>
                <a:cs typeface="Arial" panose="020B0604020202020204" pitchFamily="34" charset="0"/>
              </a:rPr>
              <a:t>published</a:t>
            </a:r>
            <a:r>
              <a:rPr lang="es-MX" sz="2100" dirty="0">
                <a:solidFill>
                  <a:schemeClr val="tx1"/>
                </a:solidFill>
                <a:latin typeface="Arial" panose="020B0604020202020204" pitchFamily="34" charset="0"/>
                <a:cs typeface="Arial" panose="020B0604020202020204" pitchFamily="34" charset="0"/>
              </a:rPr>
              <a:t> </a:t>
            </a:r>
            <a:r>
              <a:rPr lang="es-MX" sz="2100" dirty="0" err="1">
                <a:solidFill>
                  <a:schemeClr val="tx1"/>
                </a:solidFill>
                <a:latin typeface="Arial" panose="020B0604020202020204" pitchFamily="34" charset="0"/>
                <a:cs typeface="Arial" panose="020B0604020202020204" pitchFamily="34" charset="0"/>
              </a:rPr>
              <a:t>by</a:t>
            </a:r>
            <a:r>
              <a:rPr lang="es-MX" sz="2100" dirty="0">
                <a:solidFill>
                  <a:schemeClr val="tx1"/>
                </a:solidFill>
                <a:latin typeface="Arial" panose="020B0604020202020204" pitchFamily="34" charset="0"/>
                <a:cs typeface="Arial" panose="020B0604020202020204" pitchFamily="34" charset="0"/>
              </a:rPr>
              <a:t> International </a:t>
            </a:r>
            <a:r>
              <a:rPr lang="es-MX" sz="2100" dirty="0" err="1">
                <a:solidFill>
                  <a:schemeClr val="tx1"/>
                </a:solidFill>
                <a:latin typeface="Arial" panose="020B0604020202020204" pitchFamily="34" charset="0"/>
                <a:cs typeface="Arial" panose="020B0604020202020204" pitchFamily="34" charset="0"/>
              </a:rPr>
              <a:t>Maritime</a:t>
            </a:r>
            <a:r>
              <a:rPr lang="es-MX" sz="2100" dirty="0">
                <a:solidFill>
                  <a:schemeClr val="tx1"/>
                </a:solidFill>
                <a:latin typeface="Arial" panose="020B0604020202020204" pitchFamily="34" charset="0"/>
                <a:cs typeface="Arial" panose="020B0604020202020204" pitchFamily="34" charset="0"/>
              </a:rPr>
              <a:t> </a:t>
            </a:r>
            <a:r>
              <a:rPr lang="es-MX" sz="2100" dirty="0" err="1">
                <a:solidFill>
                  <a:schemeClr val="tx1"/>
                </a:solidFill>
                <a:latin typeface="Arial" panose="020B0604020202020204" pitchFamily="34" charset="0"/>
                <a:cs typeface="Arial" panose="020B0604020202020204" pitchFamily="34" charset="0"/>
              </a:rPr>
              <a:t>Organization</a:t>
            </a:r>
            <a:endParaRPr lang="es-MX" sz="2100" dirty="0">
              <a:solidFill>
                <a:schemeClr val="tx1"/>
              </a:solidFill>
              <a:latin typeface="Arial" panose="020B0604020202020204" pitchFamily="34" charset="0"/>
              <a:cs typeface="Arial" panose="020B0604020202020204" pitchFamily="34" charset="0"/>
            </a:endParaRPr>
          </a:p>
          <a:p>
            <a:pPr>
              <a:lnSpc>
                <a:spcPct val="100000"/>
              </a:lnSpc>
              <a:spcBef>
                <a:spcPts val="0"/>
              </a:spcBef>
              <a:buFont typeface="Wingdings" panose="05000000000000000000" pitchFamily="2" charset="2"/>
              <a:buChar char="§"/>
            </a:pPr>
            <a:r>
              <a:rPr lang="es-MX" sz="2100" i="1" dirty="0">
                <a:solidFill>
                  <a:schemeClr val="tx1"/>
                </a:solidFill>
                <a:latin typeface="Arial" panose="020B0604020202020204" pitchFamily="34" charset="0"/>
                <a:cs typeface="Arial" panose="020B0604020202020204" pitchFamily="34" charset="0"/>
              </a:rPr>
              <a:t>J. Bes</a:t>
            </a:r>
            <a:r>
              <a:rPr lang="es-MX" sz="2100" dirty="0">
                <a:solidFill>
                  <a:schemeClr val="tx1"/>
                </a:solidFill>
                <a:latin typeface="Arial" panose="020B0604020202020204" pitchFamily="34" charset="0"/>
                <a:cs typeface="Arial" panose="020B0604020202020204" pitchFamily="34" charset="0"/>
              </a:rPr>
              <a:t>, </a:t>
            </a:r>
            <a:r>
              <a:rPr lang="en-US" sz="2100" b="1" dirty="0">
                <a:solidFill>
                  <a:schemeClr val="tx1"/>
                </a:solidFill>
                <a:latin typeface="Arial" panose="020B0604020202020204" pitchFamily="34" charset="0"/>
                <a:cs typeface="Arial" panose="020B0604020202020204" pitchFamily="34" charset="0"/>
              </a:rPr>
              <a:t>Chartering and Shipping Terms: v. 1 &amp; 2, </a:t>
            </a:r>
            <a:r>
              <a:rPr lang="en-US" sz="2100" dirty="0">
                <a:solidFill>
                  <a:schemeClr val="tx1"/>
                </a:solidFill>
                <a:latin typeface="Arial" panose="020B0604020202020204" pitchFamily="34" charset="0"/>
                <a:cs typeface="Arial" panose="020B0604020202020204" pitchFamily="34" charset="0"/>
              </a:rPr>
              <a:t>published by</a:t>
            </a:r>
            <a:r>
              <a:rPr lang="en-US" sz="2100" b="1" dirty="0">
                <a:solidFill>
                  <a:schemeClr val="tx1"/>
                </a:solidFill>
                <a:latin typeface="Arial" panose="020B0604020202020204" pitchFamily="34" charset="0"/>
                <a:cs typeface="Arial" panose="020B0604020202020204" pitchFamily="34" charset="0"/>
              </a:rPr>
              <a:t> </a:t>
            </a:r>
            <a:r>
              <a:rPr lang="en-US" sz="2100" dirty="0">
                <a:solidFill>
                  <a:schemeClr val="tx1"/>
                </a:solidFill>
                <a:latin typeface="Arial" panose="020B0604020202020204" pitchFamily="34" charset="0"/>
                <a:cs typeface="Arial" panose="020B0604020202020204" pitchFamily="34" charset="0"/>
              </a:rPr>
              <a:t>Barker &amp; Howard Ltd; 9th edition</a:t>
            </a:r>
            <a:endParaRPr lang="es-MX" sz="2100" dirty="0">
              <a:solidFill>
                <a:schemeClr val="tx1"/>
              </a:solidFill>
              <a:latin typeface="Arial" panose="020B0604020202020204" pitchFamily="34" charset="0"/>
              <a:cs typeface="Arial" panose="020B0604020202020204" pitchFamily="34" charset="0"/>
            </a:endParaRPr>
          </a:p>
          <a:p>
            <a:pPr marL="0" indent="0">
              <a:lnSpc>
                <a:spcPct val="100000"/>
              </a:lnSpc>
              <a:spcBef>
                <a:spcPts val="0"/>
              </a:spcBef>
              <a:buNone/>
            </a:pPr>
            <a:endParaRPr lang="es-MX" sz="2100" dirty="0">
              <a:solidFill>
                <a:schemeClr val="tx1"/>
              </a:solidFill>
              <a:latin typeface="Arial" panose="020B0604020202020204" pitchFamily="34" charset="0"/>
              <a:cs typeface="Arial" panose="020B0604020202020204" pitchFamily="34" charset="0"/>
            </a:endParaRPr>
          </a:p>
        </p:txBody>
      </p:sp>
      <p:pic>
        <p:nvPicPr>
          <p:cNvPr id="4" name="Imagen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04370" y="5962410"/>
            <a:ext cx="2437701" cy="895590"/>
          </a:xfrm>
          <a:prstGeom prst="rect">
            <a:avLst/>
          </a:prstGeom>
        </p:spPr>
      </p:pic>
      <p:pic>
        <p:nvPicPr>
          <p:cNvPr id="6" name="Imagen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8062" y="302784"/>
            <a:ext cx="2583012" cy="2758916"/>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47263552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upo 3"/>
          <p:cNvGrpSpPr/>
          <p:nvPr/>
        </p:nvGrpSpPr>
        <p:grpSpPr>
          <a:xfrm>
            <a:off x="4153524" y="1265698"/>
            <a:ext cx="4990476" cy="5592302"/>
            <a:chOff x="4153524" y="1265698"/>
            <a:chExt cx="4990476" cy="5592302"/>
          </a:xfrm>
        </p:grpSpPr>
        <p:pic>
          <p:nvPicPr>
            <p:cNvPr id="5" name="Imagen 4"/>
            <p:cNvPicPr>
              <a:picLocks noChangeAspect="1"/>
            </p:cNvPicPr>
            <p:nvPr/>
          </p:nvPicPr>
          <p:blipFill>
            <a:blip r:embed="rId2">
              <a:lum bright="70000" contrast="-70000"/>
              <a:extLst>
                <a:ext uri="{28A0092B-C50C-407E-A947-70E740481C1C}">
                  <a14:useLocalDpi xmlns:a14="http://schemas.microsoft.com/office/drawing/2010/main" val="0"/>
                </a:ext>
              </a:extLst>
            </a:blip>
            <a:stretch>
              <a:fillRect/>
            </a:stretch>
          </p:blipFill>
          <p:spPr>
            <a:xfrm>
              <a:off x="4153524" y="1265698"/>
              <a:ext cx="4990476" cy="4317460"/>
            </a:xfrm>
            <a:prstGeom prst="rect">
              <a:avLst/>
            </a:prstGeom>
          </p:spPr>
        </p:pic>
        <p:pic>
          <p:nvPicPr>
            <p:cNvPr id="6" name="Imagen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04370" y="5962410"/>
              <a:ext cx="2437701" cy="895590"/>
            </a:xfrm>
            <a:prstGeom prst="rect">
              <a:avLst/>
            </a:prstGeom>
          </p:spPr>
        </p:pic>
      </p:grpSp>
      <p:sp>
        <p:nvSpPr>
          <p:cNvPr id="2" name="Título 1"/>
          <p:cNvSpPr>
            <a:spLocks noGrp="1"/>
          </p:cNvSpPr>
          <p:nvPr>
            <p:ph type="title"/>
          </p:nvPr>
        </p:nvSpPr>
        <p:spPr/>
        <p:txBody>
          <a:bodyPr/>
          <a:lstStyle/>
          <a:p>
            <a:r>
              <a:rPr lang="es-MX" dirty="0"/>
              <a:t>THEFT, BURGLARY</a:t>
            </a:r>
            <a:br>
              <a:rPr lang="es-MX" dirty="0"/>
            </a:br>
            <a:endParaRPr lang="es-MX" dirty="0"/>
          </a:p>
        </p:txBody>
      </p:sp>
      <p:sp>
        <p:nvSpPr>
          <p:cNvPr id="3" name="Marcador de contenido 2"/>
          <p:cNvSpPr>
            <a:spLocks noGrp="1"/>
          </p:cNvSpPr>
          <p:nvPr>
            <p:ph idx="1"/>
          </p:nvPr>
        </p:nvSpPr>
        <p:spPr/>
        <p:txBody>
          <a:bodyPr>
            <a:noAutofit/>
          </a:bodyPr>
          <a:lstStyle/>
          <a:p>
            <a:pPr marL="0" indent="0" algn="just">
              <a:buNone/>
            </a:pPr>
            <a:r>
              <a:rPr lang="en-US" sz="2000" dirty="0">
                <a:solidFill>
                  <a:schemeClr val="tx1"/>
                </a:solidFill>
              </a:rPr>
              <a:t>The IYC excludes personal effects, consumable stores, fishing gear, and moorings from any claim. The former of these three items commonly receives the attention of thieves, bur note that personal effects and fishing gear may often be included in some modern yacht policies. If not covered the claimant may often have a claim under an extension to a householders all risks policy.</a:t>
            </a:r>
          </a:p>
          <a:p>
            <a:pPr marL="0" indent="0" algn="just">
              <a:buNone/>
            </a:pPr>
            <a:r>
              <a:rPr lang="en-US" sz="2000" dirty="0">
                <a:solidFill>
                  <a:schemeClr val="tx1"/>
                </a:solidFill>
              </a:rPr>
              <a:t>Where personal effects are involved, it is often difficult to decide whether certain items fall into this category or that of ship’s gear. The “vessel” is defined in the IYC cover as “the hull, machinery boats, gear or equipment such as would normally be sold with the vessel if she changed hands“.</a:t>
            </a:r>
            <a:endParaRPr lang="es-MX" sz="2000" dirty="0">
              <a:solidFill>
                <a:schemeClr val="tx1"/>
              </a:solidFill>
            </a:endParaRPr>
          </a:p>
        </p:txBody>
      </p:sp>
      <p:pic>
        <p:nvPicPr>
          <p:cNvPr id="7" name="Imagen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4648" y="83497"/>
            <a:ext cx="1695679" cy="1695679"/>
          </a:xfrm>
          <a:prstGeom prst="rect">
            <a:avLst/>
          </a:prstGeom>
          <a:ln>
            <a:noFill/>
          </a:ln>
          <a:effectLst>
            <a:outerShdw blurRad="292100" dist="139700" dir="2700000" algn="tl" rotWithShape="0">
              <a:srgbClr val="333333">
                <a:alpha val="65000"/>
              </a:srgbClr>
            </a:outerShdw>
          </a:effectLst>
        </p:spPr>
      </p:pic>
      <p:pic>
        <p:nvPicPr>
          <p:cNvPr id="8" name="Imagen 7">
            <a:hlinkClick r:id="rId5" action="ppaction://hlinksldjump"/>
            <a:extLst>
              <a:ext uri="{FF2B5EF4-FFF2-40B4-BE49-F238E27FC236}">
                <a16:creationId xmlns:a16="http://schemas.microsoft.com/office/drawing/2014/main" id="{013B0AEC-1599-4BF8-9E04-D31EC9A60481}"/>
              </a:ext>
            </a:extLst>
          </p:cNvPr>
          <p:cNvPicPr>
            <a:picLocks noChangeAspect="1"/>
          </p:cNvPicPr>
          <p:nvPr/>
        </p:nvPicPr>
        <p:blipFill>
          <a:blip r:embed="rId6"/>
          <a:stretch>
            <a:fillRect/>
          </a:stretch>
        </p:blipFill>
        <p:spPr>
          <a:xfrm>
            <a:off x="986052" y="6132813"/>
            <a:ext cx="554784" cy="554784"/>
          </a:xfrm>
          <a:prstGeom prst="rect">
            <a:avLst/>
          </a:prstGeom>
        </p:spPr>
      </p:pic>
    </p:spTree>
    <p:extLst>
      <p:ext uri="{BB962C8B-B14F-4D97-AF65-F5344CB8AC3E}">
        <p14:creationId xmlns:p14="http://schemas.microsoft.com/office/powerpoint/2010/main" val="164796378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upo 3"/>
          <p:cNvGrpSpPr/>
          <p:nvPr/>
        </p:nvGrpSpPr>
        <p:grpSpPr>
          <a:xfrm>
            <a:off x="4153524" y="1265698"/>
            <a:ext cx="4990476" cy="5592302"/>
            <a:chOff x="4153524" y="1265698"/>
            <a:chExt cx="4990476" cy="5592302"/>
          </a:xfrm>
        </p:grpSpPr>
        <p:pic>
          <p:nvPicPr>
            <p:cNvPr id="5" name="Imagen 4"/>
            <p:cNvPicPr>
              <a:picLocks noChangeAspect="1"/>
            </p:cNvPicPr>
            <p:nvPr/>
          </p:nvPicPr>
          <p:blipFill>
            <a:blip r:embed="rId2">
              <a:lum bright="70000" contrast="-70000"/>
              <a:extLst>
                <a:ext uri="{28A0092B-C50C-407E-A947-70E740481C1C}">
                  <a14:useLocalDpi xmlns:a14="http://schemas.microsoft.com/office/drawing/2010/main" val="0"/>
                </a:ext>
              </a:extLst>
            </a:blip>
            <a:stretch>
              <a:fillRect/>
            </a:stretch>
          </p:blipFill>
          <p:spPr>
            <a:xfrm>
              <a:off x="4153524" y="1265698"/>
              <a:ext cx="4990476" cy="4317460"/>
            </a:xfrm>
            <a:prstGeom prst="rect">
              <a:avLst/>
            </a:prstGeom>
          </p:spPr>
        </p:pic>
        <p:pic>
          <p:nvPicPr>
            <p:cNvPr id="6" name="Imagen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04370" y="5962410"/>
              <a:ext cx="2437701" cy="895590"/>
            </a:xfrm>
            <a:prstGeom prst="rect">
              <a:avLst/>
            </a:prstGeom>
          </p:spPr>
        </p:pic>
      </p:grpSp>
      <p:sp>
        <p:nvSpPr>
          <p:cNvPr id="2" name="Título 1"/>
          <p:cNvSpPr>
            <a:spLocks noGrp="1"/>
          </p:cNvSpPr>
          <p:nvPr>
            <p:ph type="title"/>
          </p:nvPr>
        </p:nvSpPr>
        <p:spPr/>
        <p:txBody>
          <a:bodyPr/>
          <a:lstStyle/>
          <a:p>
            <a:r>
              <a:rPr lang="es-MX" dirty="0"/>
              <a:t>THEFT, BURGLARY</a:t>
            </a:r>
            <a:br>
              <a:rPr lang="es-MX" dirty="0"/>
            </a:br>
            <a:endParaRPr lang="es-MX" dirty="0"/>
          </a:p>
        </p:txBody>
      </p:sp>
      <p:sp>
        <p:nvSpPr>
          <p:cNvPr id="3" name="Marcador de contenido 2"/>
          <p:cNvSpPr>
            <a:spLocks noGrp="1"/>
          </p:cNvSpPr>
          <p:nvPr>
            <p:ph idx="1"/>
          </p:nvPr>
        </p:nvSpPr>
        <p:spPr/>
        <p:txBody>
          <a:bodyPr>
            <a:noAutofit/>
          </a:bodyPr>
          <a:lstStyle/>
          <a:p>
            <a:pPr marL="0" indent="0" algn="just">
              <a:buNone/>
            </a:pPr>
            <a:r>
              <a:rPr lang="en-US" sz="2200" dirty="0">
                <a:solidFill>
                  <a:schemeClr val="tx1"/>
                </a:solidFill>
              </a:rPr>
              <a:t>Some items are more difficult to rule upon, and one has to bear in mind the type of craft and her value to give fair consideration to the equipment which would remain on board normally when changing hands. In a small runabout an anchor would normally be sold with her, but it is suggested that life jackets, which are rather more personal and transferable, would not, but then sometimes life jackets are sold with a runabout as part of a deal by dealers keen to make a sale.</a:t>
            </a:r>
          </a:p>
          <a:p>
            <a:pPr marL="0" indent="0" algn="just">
              <a:buNone/>
            </a:pPr>
            <a:r>
              <a:rPr lang="en-US" sz="2200" dirty="0">
                <a:solidFill>
                  <a:schemeClr val="tx1"/>
                </a:solidFill>
              </a:rPr>
              <a:t>Underwriters expect burglary losses to be reported to the Police and some proof of, reporting should generally accompany any claim. (See suggested form in Appendix D 18).</a:t>
            </a:r>
          </a:p>
        </p:txBody>
      </p:sp>
      <p:pic>
        <p:nvPicPr>
          <p:cNvPr id="7" name="Imagen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4648" y="83497"/>
            <a:ext cx="1695679" cy="1695679"/>
          </a:xfrm>
          <a:prstGeom prst="rect">
            <a:avLst/>
          </a:prstGeom>
          <a:ln>
            <a:noFill/>
          </a:ln>
          <a:effectLst>
            <a:outerShdw blurRad="292100" dist="139700" dir="2700000" algn="tl" rotWithShape="0">
              <a:srgbClr val="333333">
                <a:alpha val="65000"/>
              </a:srgbClr>
            </a:outerShdw>
          </a:effectLst>
        </p:spPr>
      </p:pic>
      <p:pic>
        <p:nvPicPr>
          <p:cNvPr id="8" name="Imagen 7">
            <a:hlinkClick r:id="rId5" action="ppaction://hlinksldjump"/>
            <a:extLst>
              <a:ext uri="{FF2B5EF4-FFF2-40B4-BE49-F238E27FC236}">
                <a16:creationId xmlns:a16="http://schemas.microsoft.com/office/drawing/2014/main" id="{72829BFB-0AFF-4930-899D-E7748BD5597A}"/>
              </a:ext>
            </a:extLst>
          </p:cNvPr>
          <p:cNvPicPr>
            <a:picLocks noChangeAspect="1"/>
          </p:cNvPicPr>
          <p:nvPr/>
        </p:nvPicPr>
        <p:blipFill>
          <a:blip r:embed="rId6"/>
          <a:stretch>
            <a:fillRect/>
          </a:stretch>
        </p:blipFill>
        <p:spPr>
          <a:xfrm>
            <a:off x="986052" y="6132813"/>
            <a:ext cx="554784" cy="554784"/>
          </a:xfrm>
          <a:prstGeom prst="rect">
            <a:avLst/>
          </a:prstGeom>
        </p:spPr>
      </p:pic>
    </p:spTree>
    <p:extLst>
      <p:ext uri="{BB962C8B-B14F-4D97-AF65-F5344CB8AC3E}">
        <p14:creationId xmlns:p14="http://schemas.microsoft.com/office/powerpoint/2010/main" val="100883472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upo 3"/>
          <p:cNvGrpSpPr/>
          <p:nvPr/>
        </p:nvGrpSpPr>
        <p:grpSpPr>
          <a:xfrm>
            <a:off x="4153524" y="1265698"/>
            <a:ext cx="4990476" cy="5592302"/>
            <a:chOff x="4153524" y="1265698"/>
            <a:chExt cx="4990476" cy="5592302"/>
          </a:xfrm>
        </p:grpSpPr>
        <p:pic>
          <p:nvPicPr>
            <p:cNvPr id="5" name="Imagen 4"/>
            <p:cNvPicPr>
              <a:picLocks noChangeAspect="1"/>
            </p:cNvPicPr>
            <p:nvPr/>
          </p:nvPicPr>
          <p:blipFill>
            <a:blip r:embed="rId2">
              <a:lum bright="70000" contrast="-70000"/>
              <a:extLst>
                <a:ext uri="{28A0092B-C50C-407E-A947-70E740481C1C}">
                  <a14:useLocalDpi xmlns:a14="http://schemas.microsoft.com/office/drawing/2010/main" val="0"/>
                </a:ext>
              </a:extLst>
            </a:blip>
            <a:stretch>
              <a:fillRect/>
            </a:stretch>
          </p:blipFill>
          <p:spPr>
            <a:xfrm>
              <a:off x="4153524" y="1265698"/>
              <a:ext cx="4990476" cy="4317460"/>
            </a:xfrm>
            <a:prstGeom prst="rect">
              <a:avLst/>
            </a:prstGeom>
          </p:spPr>
        </p:pic>
        <p:pic>
          <p:nvPicPr>
            <p:cNvPr id="6" name="Imagen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04370" y="5962410"/>
              <a:ext cx="2437701" cy="895590"/>
            </a:xfrm>
            <a:prstGeom prst="rect">
              <a:avLst/>
            </a:prstGeom>
          </p:spPr>
        </p:pic>
      </p:grpSp>
      <p:sp>
        <p:nvSpPr>
          <p:cNvPr id="2" name="Título 1"/>
          <p:cNvSpPr>
            <a:spLocks noGrp="1"/>
          </p:cNvSpPr>
          <p:nvPr>
            <p:ph type="title"/>
          </p:nvPr>
        </p:nvSpPr>
        <p:spPr/>
        <p:txBody>
          <a:bodyPr/>
          <a:lstStyle/>
          <a:p>
            <a:r>
              <a:rPr lang="es-MX" dirty="0"/>
              <a:t>THEFT, BURGLARY</a:t>
            </a:r>
            <a:br>
              <a:rPr lang="es-MX" dirty="0"/>
            </a:br>
            <a:endParaRPr lang="es-MX" dirty="0"/>
          </a:p>
        </p:txBody>
      </p:sp>
      <p:sp>
        <p:nvSpPr>
          <p:cNvPr id="3" name="Marcador de contenido 2"/>
          <p:cNvSpPr>
            <a:spLocks noGrp="1"/>
          </p:cNvSpPr>
          <p:nvPr>
            <p:ph idx="1"/>
          </p:nvPr>
        </p:nvSpPr>
        <p:spPr/>
        <p:txBody>
          <a:bodyPr>
            <a:noAutofit/>
          </a:bodyPr>
          <a:lstStyle/>
          <a:p>
            <a:pPr marL="0" indent="0" algn="just">
              <a:buNone/>
            </a:pPr>
            <a:r>
              <a:rPr lang="en-US" sz="2200" dirty="0">
                <a:solidFill>
                  <a:schemeClr val="tx1"/>
                </a:solidFill>
              </a:rPr>
              <a:t>Whenever a loss is claimed for an item which is normally fixed in place, the surveyor should expect to sight the location in which it was alleged to have been positioned. This will allow him to check for some evidence of it having been there previously, i.e. screw holes, wiring, fading of surrounding areas etc.</a:t>
            </a:r>
          </a:p>
          <a:p>
            <a:pPr marL="0" indent="0" algn="just">
              <a:buNone/>
            </a:pPr>
            <a:r>
              <a:rPr lang="en-US" sz="2200" dirty="0">
                <a:solidFill>
                  <a:schemeClr val="tx1"/>
                </a:solidFill>
              </a:rPr>
              <a:t>If, after making customary enquiries, and if doubt still remains as to the claimant's integrity the use of a statutory declaration may be warranted and, in extreme cases, the briefing of a solicitor to witness the actual signing of the declaration preceded by his warning of the dire consequences of a false statement!</a:t>
            </a:r>
          </a:p>
        </p:txBody>
      </p:sp>
      <p:pic>
        <p:nvPicPr>
          <p:cNvPr id="7" name="Imagen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4648" y="83497"/>
            <a:ext cx="1695679" cy="1695679"/>
          </a:xfrm>
          <a:prstGeom prst="rect">
            <a:avLst/>
          </a:prstGeom>
          <a:ln>
            <a:noFill/>
          </a:ln>
          <a:effectLst>
            <a:outerShdw blurRad="292100" dist="139700" dir="2700000" algn="tl" rotWithShape="0">
              <a:srgbClr val="333333">
                <a:alpha val="65000"/>
              </a:srgbClr>
            </a:outerShdw>
          </a:effectLst>
        </p:spPr>
      </p:pic>
      <p:pic>
        <p:nvPicPr>
          <p:cNvPr id="8" name="Imagen 7">
            <a:hlinkClick r:id="rId5" action="ppaction://hlinksldjump"/>
            <a:extLst>
              <a:ext uri="{FF2B5EF4-FFF2-40B4-BE49-F238E27FC236}">
                <a16:creationId xmlns:a16="http://schemas.microsoft.com/office/drawing/2014/main" id="{FD33D451-585E-4E6F-A36E-4ED9D16AB318}"/>
              </a:ext>
            </a:extLst>
          </p:cNvPr>
          <p:cNvPicPr>
            <a:picLocks noChangeAspect="1"/>
          </p:cNvPicPr>
          <p:nvPr/>
        </p:nvPicPr>
        <p:blipFill>
          <a:blip r:embed="rId6"/>
          <a:stretch>
            <a:fillRect/>
          </a:stretch>
        </p:blipFill>
        <p:spPr>
          <a:xfrm>
            <a:off x="986052" y="6132813"/>
            <a:ext cx="554784" cy="554784"/>
          </a:xfrm>
          <a:prstGeom prst="rect">
            <a:avLst/>
          </a:prstGeom>
        </p:spPr>
      </p:pic>
    </p:spTree>
    <p:extLst>
      <p:ext uri="{BB962C8B-B14F-4D97-AF65-F5344CB8AC3E}">
        <p14:creationId xmlns:p14="http://schemas.microsoft.com/office/powerpoint/2010/main" val="276705130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upo 3"/>
          <p:cNvGrpSpPr/>
          <p:nvPr/>
        </p:nvGrpSpPr>
        <p:grpSpPr>
          <a:xfrm>
            <a:off x="4153524" y="1265698"/>
            <a:ext cx="4990476" cy="5592302"/>
            <a:chOff x="4153524" y="1265698"/>
            <a:chExt cx="4990476" cy="5592302"/>
          </a:xfrm>
        </p:grpSpPr>
        <p:pic>
          <p:nvPicPr>
            <p:cNvPr id="5" name="Imagen 4"/>
            <p:cNvPicPr>
              <a:picLocks noChangeAspect="1"/>
            </p:cNvPicPr>
            <p:nvPr/>
          </p:nvPicPr>
          <p:blipFill>
            <a:blip r:embed="rId2">
              <a:lum bright="70000" contrast="-70000"/>
              <a:extLst>
                <a:ext uri="{28A0092B-C50C-407E-A947-70E740481C1C}">
                  <a14:useLocalDpi xmlns:a14="http://schemas.microsoft.com/office/drawing/2010/main" val="0"/>
                </a:ext>
              </a:extLst>
            </a:blip>
            <a:stretch>
              <a:fillRect/>
            </a:stretch>
          </p:blipFill>
          <p:spPr>
            <a:xfrm>
              <a:off x="4153524" y="1265698"/>
              <a:ext cx="4990476" cy="4317460"/>
            </a:xfrm>
            <a:prstGeom prst="rect">
              <a:avLst/>
            </a:prstGeom>
          </p:spPr>
        </p:pic>
        <p:pic>
          <p:nvPicPr>
            <p:cNvPr id="6" name="Imagen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04370" y="5962410"/>
              <a:ext cx="2437701" cy="895590"/>
            </a:xfrm>
            <a:prstGeom prst="rect">
              <a:avLst/>
            </a:prstGeom>
          </p:spPr>
        </p:pic>
      </p:grpSp>
      <p:sp>
        <p:nvSpPr>
          <p:cNvPr id="2" name="Título 1"/>
          <p:cNvSpPr>
            <a:spLocks noGrp="1"/>
          </p:cNvSpPr>
          <p:nvPr>
            <p:ph type="title"/>
          </p:nvPr>
        </p:nvSpPr>
        <p:spPr>
          <a:xfrm>
            <a:off x="0" y="1123838"/>
            <a:ext cx="2400301" cy="4601183"/>
          </a:xfrm>
        </p:spPr>
        <p:txBody>
          <a:bodyPr/>
          <a:lstStyle/>
          <a:p>
            <a:r>
              <a:rPr lang="es-MX" dirty="0"/>
              <a:t>HULL OR MACHINERY?</a:t>
            </a:r>
          </a:p>
        </p:txBody>
      </p:sp>
      <p:sp>
        <p:nvSpPr>
          <p:cNvPr id="3" name="Marcador de contenido 2"/>
          <p:cNvSpPr>
            <a:spLocks noGrp="1"/>
          </p:cNvSpPr>
          <p:nvPr>
            <p:ph idx="1"/>
          </p:nvPr>
        </p:nvSpPr>
        <p:spPr/>
        <p:txBody>
          <a:bodyPr>
            <a:normAutofit/>
          </a:bodyPr>
          <a:lstStyle/>
          <a:p>
            <a:pPr marL="0" indent="0" algn="just">
              <a:buNone/>
            </a:pPr>
            <a:r>
              <a:rPr lang="en-US" sz="2100" dirty="0">
                <a:solidFill>
                  <a:schemeClr val="tx1"/>
                </a:solidFill>
              </a:rPr>
              <a:t>This is a vexed question. There is no clear definition of where one begins and the other ends. It is reasonable to consider the propeller </a:t>
            </a:r>
            <a:r>
              <a:rPr lang="es-MX" sz="2100" dirty="0">
                <a:solidFill>
                  <a:schemeClr val="tx1"/>
                </a:solidFill>
              </a:rPr>
              <a:t>and </a:t>
            </a:r>
            <a:r>
              <a:rPr lang="en-US" sz="2100" dirty="0">
                <a:solidFill>
                  <a:schemeClr val="tx1"/>
                </a:solidFill>
              </a:rPr>
              <a:t>the</a:t>
            </a:r>
            <a:r>
              <a:rPr lang="es-MX" sz="2100" dirty="0">
                <a:solidFill>
                  <a:schemeClr val="tx1"/>
                </a:solidFill>
              </a:rPr>
              <a:t> </a:t>
            </a:r>
            <a:r>
              <a:rPr lang="en-US" sz="2100" dirty="0">
                <a:solidFill>
                  <a:schemeClr val="tx1"/>
                </a:solidFill>
              </a:rPr>
              <a:t>propeller</a:t>
            </a:r>
            <a:r>
              <a:rPr lang="es-MX" sz="2100" dirty="0">
                <a:solidFill>
                  <a:schemeClr val="tx1"/>
                </a:solidFill>
              </a:rPr>
              <a:t> </a:t>
            </a:r>
            <a:r>
              <a:rPr lang="es-MX" sz="2100" dirty="0" err="1">
                <a:solidFill>
                  <a:schemeClr val="tx1"/>
                </a:solidFill>
              </a:rPr>
              <a:t>shaft</a:t>
            </a:r>
            <a:r>
              <a:rPr lang="es-MX" sz="2100" dirty="0">
                <a:solidFill>
                  <a:schemeClr val="tx1"/>
                </a:solidFill>
              </a:rPr>
              <a:t> </a:t>
            </a:r>
            <a:r>
              <a:rPr lang="en-US" sz="2100" dirty="0">
                <a:solidFill>
                  <a:schemeClr val="tx1"/>
                </a:solidFill>
              </a:rPr>
              <a:t>as being “machinery”, with the </a:t>
            </a:r>
            <a:r>
              <a:rPr lang="en-US" sz="2100" dirty="0" err="1">
                <a:solidFill>
                  <a:schemeClr val="tx1"/>
                </a:solidFill>
              </a:rPr>
              <a:t>skeg</a:t>
            </a:r>
            <a:r>
              <a:rPr lang="en-US" sz="2100" dirty="0">
                <a:solidFill>
                  <a:schemeClr val="tx1"/>
                </a:solidFill>
              </a:rPr>
              <a:t>, or strut, and fuel tanks as being “hull” in a motor cruiser or yacht but various instruments and wiring could be either, depending upon what </a:t>
            </a:r>
            <a:r>
              <a:rPr lang="es-MX" sz="2100" dirty="0" err="1">
                <a:solidFill>
                  <a:schemeClr val="tx1"/>
                </a:solidFill>
              </a:rPr>
              <a:t>they</a:t>
            </a:r>
            <a:r>
              <a:rPr lang="es-MX" sz="2100" dirty="0">
                <a:solidFill>
                  <a:schemeClr val="tx1"/>
                </a:solidFill>
              </a:rPr>
              <a:t> are </a:t>
            </a:r>
            <a:r>
              <a:rPr lang="es-MX" sz="2100" dirty="0" err="1">
                <a:solidFill>
                  <a:schemeClr val="tx1"/>
                </a:solidFill>
              </a:rPr>
              <a:t>associated</a:t>
            </a:r>
            <a:r>
              <a:rPr lang="es-MX" sz="2100" dirty="0">
                <a:solidFill>
                  <a:schemeClr val="tx1"/>
                </a:solidFill>
              </a:rPr>
              <a:t> </a:t>
            </a:r>
            <a:r>
              <a:rPr lang="es-MX" sz="2100" dirty="0" err="1">
                <a:solidFill>
                  <a:schemeClr val="tx1"/>
                </a:solidFill>
              </a:rPr>
              <a:t>with</a:t>
            </a:r>
            <a:r>
              <a:rPr lang="es-MX" sz="2100" dirty="0">
                <a:solidFill>
                  <a:schemeClr val="tx1"/>
                </a:solidFill>
              </a:rPr>
              <a:t>.</a:t>
            </a:r>
          </a:p>
          <a:p>
            <a:pPr marL="0" indent="0" algn="just">
              <a:buNone/>
            </a:pPr>
            <a:r>
              <a:rPr lang="en-US" sz="2100" dirty="0">
                <a:solidFill>
                  <a:schemeClr val="tx1"/>
                </a:solidFill>
              </a:rPr>
              <a:t>In a runabout, clearly the propeller and shaft are part of the ''machinery" as also is the </a:t>
            </a:r>
            <a:r>
              <a:rPr lang="en-US" sz="2100" dirty="0" err="1">
                <a:solidFill>
                  <a:schemeClr val="tx1"/>
                </a:solidFill>
              </a:rPr>
              <a:t>skeg</a:t>
            </a:r>
            <a:r>
              <a:rPr lang="en-US" sz="2100" dirty="0">
                <a:solidFill>
                  <a:schemeClr val="tx1"/>
                </a:solidFill>
              </a:rPr>
              <a:t>. The fuel tanks, if portable, as is frequently the case with outboard motors, would also be considered under the "machinery" valuation having usually been bought with the motor, but perhaps reasonably considered under the “hull” if they were </a:t>
            </a:r>
            <a:r>
              <a:rPr lang="es-MX" sz="2100" dirty="0" err="1">
                <a:solidFill>
                  <a:schemeClr val="tx1"/>
                </a:solidFill>
              </a:rPr>
              <a:t>fixed</a:t>
            </a:r>
            <a:r>
              <a:rPr lang="es-MX" sz="2100" dirty="0">
                <a:solidFill>
                  <a:schemeClr val="tx1"/>
                </a:solidFill>
              </a:rPr>
              <a:t> </a:t>
            </a:r>
            <a:r>
              <a:rPr lang="es-MX" sz="2100" dirty="0" err="1">
                <a:solidFill>
                  <a:schemeClr val="tx1"/>
                </a:solidFill>
              </a:rPr>
              <a:t>tanks</a:t>
            </a:r>
            <a:r>
              <a:rPr lang="es-MX" sz="2100" dirty="0">
                <a:solidFill>
                  <a:schemeClr val="tx1"/>
                </a:solidFill>
              </a:rPr>
              <a:t>.</a:t>
            </a:r>
          </a:p>
        </p:txBody>
      </p:sp>
      <p:pic>
        <p:nvPicPr>
          <p:cNvPr id="7" name="Imagen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4648" y="83497"/>
            <a:ext cx="1695679" cy="1695679"/>
          </a:xfrm>
          <a:prstGeom prst="rect">
            <a:avLst/>
          </a:prstGeom>
          <a:ln>
            <a:noFill/>
          </a:ln>
          <a:effectLst>
            <a:outerShdw blurRad="292100" dist="139700" dir="2700000" algn="tl" rotWithShape="0">
              <a:srgbClr val="333333">
                <a:alpha val="65000"/>
              </a:srgbClr>
            </a:outerShdw>
          </a:effectLst>
        </p:spPr>
      </p:pic>
      <p:pic>
        <p:nvPicPr>
          <p:cNvPr id="8" name="Imagen 7">
            <a:hlinkClick r:id="rId5" action="ppaction://hlinksldjump"/>
            <a:extLst>
              <a:ext uri="{FF2B5EF4-FFF2-40B4-BE49-F238E27FC236}">
                <a16:creationId xmlns:a16="http://schemas.microsoft.com/office/drawing/2014/main" id="{C0D09DA9-ED36-46FE-A762-C33D328CB792}"/>
              </a:ext>
            </a:extLst>
          </p:cNvPr>
          <p:cNvPicPr>
            <a:picLocks noChangeAspect="1"/>
          </p:cNvPicPr>
          <p:nvPr/>
        </p:nvPicPr>
        <p:blipFill>
          <a:blip r:embed="rId6"/>
          <a:stretch>
            <a:fillRect/>
          </a:stretch>
        </p:blipFill>
        <p:spPr>
          <a:xfrm>
            <a:off x="986052" y="6132813"/>
            <a:ext cx="554784" cy="554784"/>
          </a:xfrm>
          <a:prstGeom prst="rect">
            <a:avLst/>
          </a:prstGeom>
        </p:spPr>
      </p:pic>
    </p:spTree>
    <p:extLst>
      <p:ext uri="{BB962C8B-B14F-4D97-AF65-F5344CB8AC3E}">
        <p14:creationId xmlns:p14="http://schemas.microsoft.com/office/powerpoint/2010/main" val="404002851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p:cNvSpPr>
            <a:spLocks noGrp="1"/>
          </p:cNvSpPr>
          <p:nvPr>
            <p:ph type="title"/>
          </p:nvPr>
        </p:nvSpPr>
        <p:spPr/>
        <p:txBody>
          <a:bodyPr>
            <a:normAutofit fontScale="90000"/>
          </a:bodyPr>
          <a:lstStyle/>
          <a:p>
            <a:r>
              <a:rPr lang="es-MX" dirty="0"/>
              <a:t>VI. b)</a:t>
            </a:r>
            <a:br>
              <a:rPr lang="es-MX" dirty="0"/>
            </a:br>
            <a:r>
              <a:rPr lang="es-MX" dirty="0"/>
              <a:t>THE SURVEYOR IN DISPUTE RESOLUTION</a:t>
            </a:r>
          </a:p>
        </p:txBody>
      </p:sp>
      <p:pic>
        <p:nvPicPr>
          <p:cNvPr id="5" name="Marcador de posición de imagen 4"/>
          <p:cNvPicPr>
            <a:picLocks noGrp="1" noChangeAspect="1"/>
          </p:cNvPicPr>
          <p:nvPr>
            <p:ph type="pic" idx="1"/>
          </p:nvPr>
        </p:nvPicPr>
        <p:blipFill>
          <a:blip r:embed="rId2">
            <a:extLst>
              <a:ext uri="{28A0092B-C50C-407E-A947-70E740481C1C}">
                <a14:useLocalDpi xmlns:a14="http://schemas.microsoft.com/office/drawing/2010/main" val="0"/>
              </a:ext>
            </a:extLst>
          </a:blip>
          <a:srcRect t="3757" b="3757"/>
          <a:stretch>
            <a:fillRect/>
          </a:stretch>
        </p:blipFill>
        <p:spPr/>
      </p:pic>
      <p:pic>
        <p:nvPicPr>
          <p:cNvPr id="6" name="Imagen 5">
            <a:hlinkClick r:id="rId3" action="ppaction://hlinksldjump"/>
            <a:extLst>
              <a:ext uri="{FF2B5EF4-FFF2-40B4-BE49-F238E27FC236}">
                <a16:creationId xmlns:a16="http://schemas.microsoft.com/office/drawing/2014/main" id="{DB08BA47-27E0-462F-993B-8E3171233518}"/>
              </a:ext>
            </a:extLst>
          </p:cNvPr>
          <p:cNvPicPr>
            <a:picLocks noChangeAspect="1"/>
          </p:cNvPicPr>
          <p:nvPr/>
        </p:nvPicPr>
        <p:blipFill>
          <a:blip r:embed="rId4"/>
          <a:stretch>
            <a:fillRect/>
          </a:stretch>
        </p:blipFill>
        <p:spPr>
          <a:xfrm>
            <a:off x="986052" y="6132813"/>
            <a:ext cx="554784" cy="554784"/>
          </a:xfrm>
          <a:prstGeom prst="rect">
            <a:avLst/>
          </a:prstGeom>
        </p:spPr>
      </p:pic>
    </p:spTree>
    <p:extLst>
      <p:ext uri="{BB962C8B-B14F-4D97-AF65-F5344CB8AC3E}">
        <p14:creationId xmlns:p14="http://schemas.microsoft.com/office/powerpoint/2010/main" val="205803289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upo 4"/>
          <p:cNvGrpSpPr/>
          <p:nvPr/>
        </p:nvGrpSpPr>
        <p:grpSpPr>
          <a:xfrm>
            <a:off x="4153524" y="1265698"/>
            <a:ext cx="4990476" cy="5592302"/>
            <a:chOff x="4153524" y="1265698"/>
            <a:chExt cx="4990476" cy="5592302"/>
          </a:xfrm>
        </p:grpSpPr>
        <p:pic>
          <p:nvPicPr>
            <p:cNvPr id="6" name="Imagen 5"/>
            <p:cNvPicPr>
              <a:picLocks noChangeAspect="1"/>
            </p:cNvPicPr>
            <p:nvPr/>
          </p:nvPicPr>
          <p:blipFill>
            <a:blip r:embed="rId2">
              <a:lum bright="70000" contrast="-70000"/>
              <a:extLst>
                <a:ext uri="{28A0092B-C50C-407E-A947-70E740481C1C}">
                  <a14:useLocalDpi xmlns:a14="http://schemas.microsoft.com/office/drawing/2010/main" val="0"/>
                </a:ext>
              </a:extLst>
            </a:blip>
            <a:stretch>
              <a:fillRect/>
            </a:stretch>
          </p:blipFill>
          <p:spPr>
            <a:xfrm>
              <a:off x="4153524" y="1265698"/>
              <a:ext cx="4990476" cy="4317460"/>
            </a:xfrm>
            <a:prstGeom prst="rect">
              <a:avLst/>
            </a:prstGeom>
          </p:spPr>
        </p:pic>
        <p:pic>
          <p:nvPicPr>
            <p:cNvPr id="7" name="Imagen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04370" y="5962410"/>
              <a:ext cx="2437701" cy="895590"/>
            </a:xfrm>
            <a:prstGeom prst="rect">
              <a:avLst/>
            </a:prstGeom>
          </p:spPr>
        </p:pic>
      </p:grpSp>
      <p:sp>
        <p:nvSpPr>
          <p:cNvPr id="2" name="Título 1"/>
          <p:cNvSpPr>
            <a:spLocks noGrp="1"/>
          </p:cNvSpPr>
          <p:nvPr>
            <p:ph type="title"/>
          </p:nvPr>
        </p:nvSpPr>
        <p:spPr>
          <a:xfrm>
            <a:off x="0" y="1123838"/>
            <a:ext cx="2400301" cy="4601183"/>
          </a:xfrm>
        </p:spPr>
        <p:txBody>
          <a:bodyPr/>
          <a:lstStyle/>
          <a:p>
            <a:r>
              <a:rPr lang="es-MX" dirty="0"/>
              <a:t>LITIGATION AND ARBITRATION</a:t>
            </a:r>
          </a:p>
        </p:txBody>
      </p:sp>
      <p:sp>
        <p:nvSpPr>
          <p:cNvPr id="3" name="Marcador de contenido 2"/>
          <p:cNvSpPr>
            <a:spLocks noGrp="1"/>
          </p:cNvSpPr>
          <p:nvPr>
            <p:ph idx="1"/>
          </p:nvPr>
        </p:nvSpPr>
        <p:spPr/>
        <p:txBody>
          <a:bodyPr>
            <a:normAutofit/>
          </a:bodyPr>
          <a:lstStyle/>
          <a:p>
            <a:pPr marL="0" indent="0" algn="just">
              <a:buNone/>
            </a:pPr>
            <a:r>
              <a:rPr lang="en-US" sz="2100" dirty="0">
                <a:solidFill>
                  <a:schemeClr val="tx1"/>
                </a:solidFill>
              </a:rPr>
              <a:t>In the course of his work a surveyor quite frequently finds himself involved in a situation which is either leading up to a dispute between two parties or one which has already developed into dispute between them. Indeed it is not uncommon for him to find himself in a dispute of some sort directly involving the work that he has done himself. He is therefore no stranger to disputes and their causes.</a:t>
            </a:r>
          </a:p>
          <a:p>
            <a:pPr marL="0" indent="0" algn="just">
              <a:buNone/>
            </a:pPr>
            <a:r>
              <a:rPr lang="en-US" sz="2100" dirty="0">
                <a:solidFill>
                  <a:schemeClr val="tx1"/>
                </a:solidFill>
              </a:rPr>
              <a:t>If the surveyor's own work leads to a dispute as, for example, can arise where he is acting for an underwriter and forms an opinion, which conflicts with that of the assured, it may become necessary to involve an independent third party to assist in resolving that dispute.</a:t>
            </a:r>
            <a:endParaRPr lang="es-MX" sz="2100" dirty="0">
              <a:solidFill>
                <a:schemeClr val="tx1"/>
              </a:solidFill>
            </a:endParaRPr>
          </a:p>
        </p:txBody>
      </p:sp>
      <p:pic>
        <p:nvPicPr>
          <p:cNvPr id="8" name="Imagen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4648" y="83497"/>
            <a:ext cx="1695679" cy="1695679"/>
          </a:xfrm>
          <a:prstGeom prst="rect">
            <a:avLst/>
          </a:prstGeom>
          <a:ln>
            <a:noFill/>
          </a:ln>
          <a:effectLst>
            <a:outerShdw blurRad="292100" dist="139700" dir="2700000" algn="tl" rotWithShape="0">
              <a:srgbClr val="333333">
                <a:alpha val="65000"/>
              </a:srgbClr>
            </a:outerShdw>
          </a:effectLst>
        </p:spPr>
      </p:pic>
      <p:pic>
        <p:nvPicPr>
          <p:cNvPr id="9" name="Imagen 8">
            <a:hlinkClick r:id="rId5" action="ppaction://hlinksldjump"/>
            <a:extLst>
              <a:ext uri="{FF2B5EF4-FFF2-40B4-BE49-F238E27FC236}">
                <a16:creationId xmlns:a16="http://schemas.microsoft.com/office/drawing/2014/main" id="{2D39960D-A477-4C54-9158-F9047140B0C1}"/>
              </a:ext>
            </a:extLst>
          </p:cNvPr>
          <p:cNvPicPr>
            <a:picLocks noChangeAspect="1"/>
          </p:cNvPicPr>
          <p:nvPr/>
        </p:nvPicPr>
        <p:blipFill>
          <a:blip r:embed="rId6"/>
          <a:stretch>
            <a:fillRect/>
          </a:stretch>
        </p:blipFill>
        <p:spPr>
          <a:xfrm>
            <a:off x="986052" y="6132813"/>
            <a:ext cx="554784" cy="554784"/>
          </a:xfrm>
          <a:prstGeom prst="rect">
            <a:avLst/>
          </a:prstGeom>
        </p:spPr>
      </p:pic>
    </p:spTree>
    <p:extLst>
      <p:ext uri="{BB962C8B-B14F-4D97-AF65-F5344CB8AC3E}">
        <p14:creationId xmlns:p14="http://schemas.microsoft.com/office/powerpoint/2010/main" val="78586989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upo 4"/>
          <p:cNvGrpSpPr/>
          <p:nvPr/>
        </p:nvGrpSpPr>
        <p:grpSpPr>
          <a:xfrm>
            <a:off x="4153524" y="1265698"/>
            <a:ext cx="4990476" cy="5592302"/>
            <a:chOff x="4153524" y="1265698"/>
            <a:chExt cx="4990476" cy="5592302"/>
          </a:xfrm>
        </p:grpSpPr>
        <p:pic>
          <p:nvPicPr>
            <p:cNvPr id="6" name="Imagen 5"/>
            <p:cNvPicPr>
              <a:picLocks noChangeAspect="1"/>
            </p:cNvPicPr>
            <p:nvPr/>
          </p:nvPicPr>
          <p:blipFill>
            <a:blip r:embed="rId2">
              <a:lum bright="70000" contrast="-70000"/>
              <a:extLst>
                <a:ext uri="{28A0092B-C50C-407E-A947-70E740481C1C}">
                  <a14:useLocalDpi xmlns:a14="http://schemas.microsoft.com/office/drawing/2010/main" val="0"/>
                </a:ext>
              </a:extLst>
            </a:blip>
            <a:stretch>
              <a:fillRect/>
            </a:stretch>
          </p:blipFill>
          <p:spPr>
            <a:xfrm>
              <a:off x="4153524" y="1265698"/>
              <a:ext cx="4990476" cy="4317460"/>
            </a:xfrm>
            <a:prstGeom prst="rect">
              <a:avLst/>
            </a:prstGeom>
          </p:spPr>
        </p:pic>
        <p:pic>
          <p:nvPicPr>
            <p:cNvPr id="7" name="Imagen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04370" y="5962410"/>
              <a:ext cx="2437701" cy="895590"/>
            </a:xfrm>
            <a:prstGeom prst="rect">
              <a:avLst/>
            </a:prstGeom>
          </p:spPr>
        </p:pic>
      </p:grpSp>
      <p:sp>
        <p:nvSpPr>
          <p:cNvPr id="2" name="Título 1"/>
          <p:cNvSpPr>
            <a:spLocks noGrp="1"/>
          </p:cNvSpPr>
          <p:nvPr>
            <p:ph type="title"/>
          </p:nvPr>
        </p:nvSpPr>
        <p:spPr>
          <a:xfrm>
            <a:off x="0" y="1123838"/>
            <a:ext cx="2400301" cy="4601183"/>
          </a:xfrm>
        </p:spPr>
        <p:txBody>
          <a:bodyPr/>
          <a:lstStyle/>
          <a:p>
            <a:r>
              <a:rPr lang="es-MX" dirty="0"/>
              <a:t>LITIGATION AND ARBITRATION</a:t>
            </a:r>
          </a:p>
        </p:txBody>
      </p:sp>
      <p:sp>
        <p:nvSpPr>
          <p:cNvPr id="3" name="Marcador de contenido 2"/>
          <p:cNvSpPr>
            <a:spLocks noGrp="1"/>
          </p:cNvSpPr>
          <p:nvPr>
            <p:ph idx="1"/>
          </p:nvPr>
        </p:nvSpPr>
        <p:spPr/>
        <p:txBody>
          <a:bodyPr>
            <a:normAutofit/>
          </a:bodyPr>
          <a:lstStyle/>
          <a:p>
            <a:pPr marL="0" indent="0" algn="just">
              <a:buNone/>
            </a:pPr>
            <a:r>
              <a:rPr lang="en-US" sz="2100" dirty="0">
                <a:solidFill>
                  <a:schemeClr val="tx1"/>
                </a:solidFill>
              </a:rPr>
              <a:t>Happily however, surveyors do not often find themselves being involved in major disputes in which they are one of the contesting parties but it is quite common for them to become involved as the independent third party in a dispute concerning others, or as an expert adviser or witness assisting one party; even to being that party's advocate in some cases.</a:t>
            </a:r>
          </a:p>
          <a:p>
            <a:pPr marL="0" indent="0" algn="just">
              <a:buNone/>
            </a:pPr>
            <a:r>
              <a:rPr lang="en-US" sz="2100" dirty="0">
                <a:solidFill>
                  <a:schemeClr val="tx1"/>
                </a:solidFill>
              </a:rPr>
              <a:t>Disputes can arise in contract, in tort and where statutory duties and obligations arise.</a:t>
            </a:r>
            <a:endParaRPr lang="es-MX" sz="2100" dirty="0">
              <a:solidFill>
                <a:schemeClr val="tx1"/>
              </a:solidFill>
            </a:endParaRPr>
          </a:p>
        </p:txBody>
      </p:sp>
      <p:pic>
        <p:nvPicPr>
          <p:cNvPr id="8" name="Imagen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4648" y="83497"/>
            <a:ext cx="1695679" cy="1695679"/>
          </a:xfrm>
          <a:prstGeom prst="rect">
            <a:avLst/>
          </a:prstGeom>
          <a:ln>
            <a:noFill/>
          </a:ln>
          <a:effectLst>
            <a:outerShdw blurRad="292100" dist="139700" dir="2700000" algn="tl" rotWithShape="0">
              <a:srgbClr val="333333">
                <a:alpha val="65000"/>
              </a:srgbClr>
            </a:outerShdw>
          </a:effectLst>
        </p:spPr>
      </p:pic>
      <p:pic>
        <p:nvPicPr>
          <p:cNvPr id="9" name="Imagen 8">
            <a:hlinkClick r:id="rId5" action="ppaction://hlinksldjump"/>
            <a:extLst>
              <a:ext uri="{FF2B5EF4-FFF2-40B4-BE49-F238E27FC236}">
                <a16:creationId xmlns:a16="http://schemas.microsoft.com/office/drawing/2014/main" id="{A15D6F83-720B-49A7-B162-B12299689C74}"/>
              </a:ext>
            </a:extLst>
          </p:cNvPr>
          <p:cNvPicPr>
            <a:picLocks noChangeAspect="1"/>
          </p:cNvPicPr>
          <p:nvPr/>
        </p:nvPicPr>
        <p:blipFill>
          <a:blip r:embed="rId6"/>
          <a:stretch>
            <a:fillRect/>
          </a:stretch>
        </p:blipFill>
        <p:spPr>
          <a:xfrm>
            <a:off x="986052" y="6132813"/>
            <a:ext cx="554784" cy="554784"/>
          </a:xfrm>
          <a:prstGeom prst="rect">
            <a:avLst/>
          </a:prstGeom>
        </p:spPr>
      </p:pic>
    </p:spTree>
    <p:extLst>
      <p:ext uri="{BB962C8B-B14F-4D97-AF65-F5344CB8AC3E}">
        <p14:creationId xmlns:p14="http://schemas.microsoft.com/office/powerpoint/2010/main" val="425918025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upo 4"/>
          <p:cNvGrpSpPr/>
          <p:nvPr/>
        </p:nvGrpSpPr>
        <p:grpSpPr>
          <a:xfrm>
            <a:off x="4153524" y="1265698"/>
            <a:ext cx="4990476" cy="5592302"/>
            <a:chOff x="4153524" y="1265698"/>
            <a:chExt cx="4990476" cy="5592302"/>
          </a:xfrm>
        </p:grpSpPr>
        <p:pic>
          <p:nvPicPr>
            <p:cNvPr id="6" name="Imagen 5"/>
            <p:cNvPicPr>
              <a:picLocks noChangeAspect="1"/>
            </p:cNvPicPr>
            <p:nvPr/>
          </p:nvPicPr>
          <p:blipFill>
            <a:blip r:embed="rId2">
              <a:lum bright="70000" contrast="-70000"/>
              <a:extLst>
                <a:ext uri="{28A0092B-C50C-407E-A947-70E740481C1C}">
                  <a14:useLocalDpi xmlns:a14="http://schemas.microsoft.com/office/drawing/2010/main" val="0"/>
                </a:ext>
              </a:extLst>
            </a:blip>
            <a:stretch>
              <a:fillRect/>
            </a:stretch>
          </p:blipFill>
          <p:spPr>
            <a:xfrm>
              <a:off x="4153524" y="1265698"/>
              <a:ext cx="4990476" cy="4317460"/>
            </a:xfrm>
            <a:prstGeom prst="rect">
              <a:avLst/>
            </a:prstGeom>
          </p:spPr>
        </p:pic>
        <p:pic>
          <p:nvPicPr>
            <p:cNvPr id="7" name="Imagen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04370" y="5962410"/>
              <a:ext cx="2437701" cy="895590"/>
            </a:xfrm>
            <a:prstGeom prst="rect">
              <a:avLst/>
            </a:prstGeom>
          </p:spPr>
        </p:pic>
      </p:grpSp>
      <p:sp>
        <p:nvSpPr>
          <p:cNvPr id="2" name="Título 1"/>
          <p:cNvSpPr>
            <a:spLocks noGrp="1"/>
          </p:cNvSpPr>
          <p:nvPr>
            <p:ph type="title"/>
          </p:nvPr>
        </p:nvSpPr>
        <p:spPr>
          <a:xfrm>
            <a:off x="0" y="1123838"/>
            <a:ext cx="2400301" cy="4601183"/>
          </a:xfrm>
        </p:spPr>
        <p:txBody>
          <a:bodyPr/>
          <a:lstStyle/>
          <a:p>
            <a:r>
              <a:rPr lang="es-MX" dirty="0"/>
              <a:t>LITIGATION AND ARBITRATION</a:t>
            </a:r>
          </a:p>
        </p:txBody>
      </p:sp>
      <p:sp>
        <p:nvSpPr>
          <p:cNvPr id="3" name="Marcador de contenido 2"/>
          <p:cNvSpPr>
            <a:spLocks noGrp="1"/>
          </p:cNvSpPr>
          <p:nvPr>
            <p:ph idx="1"/>
          </p:nvPr>
        </p:nvSpPr>
        <p:spPr/>
        <p:txBody>
          <a:bodyPr>
            <a:normAutofit/>
          </a:bodyPr>
          <a:lstStyle/>
          <a:p>
            <a:pPr marL="0" indent="0" algn="just">
              <a:buNone/>
            </a:pPr>
            <a:r>
              <a:rPr lang="en-US" sz="2100" dirty="0">
                <a:solidFill>
                  <a:schemeClr val="tx1"/>
                </a:solidFill>
              </a:rPr>
              <a:t>With contracts of carriage disputes frequently arise over liabilities of, the carrier but they may also arise where damage is caused by other parties. The vast majority of such claims are resolved by negotiation but occasionally it is necessary to resort to litigation to resolve them. In practice most such disputes are resolved without the need to go to court or arbitration so that the surveyor is not often called upon as an expert witness in court in cargo claims.</a:t>
            </a:r>
          </a:p>
          <a:p>
            <a:pPr marL="0" indent="0" algn="just">
              <a:buNone/>
            </a:pPr>
            <a:r>
              <a:rPr lang="en-US" sz="2100" dirty="0">
                <a:solidFill>
                  <a:schemeClr val="tx1"/>
                </a:solidFill>
              </a:rPr>
              <a:t>Hull claims can be a very different mater and, although many disputes are settled by negotiation between the parties, many still have to be resolved by third parties, usually by the courts bur often by arbitration.</a:t>
            </a:r>
            <a:endParaRPr lang="es-MX" sz="2100" dirty="0">
              <a:solidFill>
                <a:schemeClr val="tx1"/>
              </a:solidFill>
            </a:endParaRPr>
          </a:p>
        </p:txBody>
      </p:sp>
      <p:pic>
        <p:nvPicPr>
          <p:cNvPr id="8" name="Imagen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4648" y="83497"/>
            <a:ext cx="1695679" cy="1695679"/>
          </a:xfrm>
          <a:prstGeom prst="rect">
            <a:avLst/>
          </a:prstGeom>
          <a:ln>
            <a:noFill/>
          </a:ln>
          <a:effectLst>
            <a:outerShdw blurRad="292100" dist="139700" dir="2700000" algn="tl" rotWithShape="0">
              <a:srgbClr val="333333">
                <a:alpha val="65000"/>
              </a:srgbClr>
            </a:outerShdw>
          </a:effectLst>
        </p:spPr>
      </p:pic>
      <p:pic>
        <p:nvPicPr>
          <p:cNvPr id="9" name="Imagen 8">
            <a:hlinkClick r:id="rId5" action="ppaction://hlinksldjump"/>
            <a:extLst>
              <a:ext uri="{FF2B5EF4-FFF2-40B4-BE49-F238E27FC236}">
                <a16:creationId xmlns:a16="http://schemas.microsoft.com/office/drawing/2014/main" id="{EB370502-2A71-46A2-9629-65F0AB6B5C37}"/>
              </a:ext>
            </a:extLst>
          </p:cNvPr>
          <p:cNvPicPr>
            <a:picLocks noChangeAspect="1"/>
          </p:cNvPicPr>
          <p:nvPr/>
        </p:nvPicPr>
        <p:blipFill>
          <a:blip r:embed="rId6"/>
          <a:stretch>
            <a:fillRect/>
          </a:stretch>
        </p:blipFill>
        <p:spPr>
          <a:xfrm>
            <a:off x="986052" y="6132813"/>
            <a:ext cx="554784" cy="554784"/>
          </a:xfrm>
          <a:prstGeom prst="rect">
            <a:avLst/>
          </a:prstGeom>
        </p:spPr>
      </p:pic>
    </p:spTree>
    <p:extLst>
      <p:ext uri="{BB962C8B-B14F-4D97-AF65-F5344CB8AC3E}">
        <p14:creationId xmlns:p14="http://schemas.microsoft.com/office/powerpoint/2010/main" val="109571237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upo 4"/>
          <p:cNvGrpSpPr/>
          <p:nvPr/>
        </p:nvGrpSpPr>
        <p:grpSpPr>
          <a:xfrm>
            <a:off x="4153524" y="1265698"/>
            <a:ext cx="4990476" cy="5592302"/>
            <a:chOff x="4153524" y="1265698"/>
            <a:chExt cx="4990476" cy="5592302"/>
          </a:xfrm>
        </p:grpSpPr>
        <p:pic>
          <p:nvPicPr>
            <p:cNvPr id="6" name="Imagen 5"/>
            <p:cNvPicPr>
              <a:picLocks noChangeAspect="1"/>
            </p:cNvPicPr>
            <p:nvPr/>
          </p:nvPicPr>
          <p:blipFill>
            <a:blip r:embed="rId2">
              <a:lum bright="70000" contrast="-70000"/>
              <a:extLst>
                <a:ext uri="{28A0092B-C50C-407E-A947-70E740481C1C}">
                  <a14:useLocalDpi xmlns:a14="http://schemas.microsoft.com/office/drawing/2010/main" val="0"/>
                </a:ext>
              </a:extLst>
            </a:blip>
            <a:stretch>
              <a:fillRect/>
            </a:stretch>
          </p:blipFill>
          <p:spPr>
            <a:xfrm>
              <a:off x="4153524" y="1265698"/>
              <a:ext cx="4990476" cy="4317460"/>
            </a:xfrm>
            <a:prstGeom prst="rect">
              <a:avLst/>
            </a:prstGeom>
          </p:spPr>
        </p:pic>
        <p:pic>
          <p:nvPicPr>
            <p:cNvPr id="7" name="Imagen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04370" y="5962410"/>
              <a:ext cx="2437701" cy="895590"/>
            </a:xfrm>
            <a:prstGeom prst="rect">
              <a:avLst/>
            </a:prstGeom>
          </p:spPr>
        </p:pic>
      </p:grpSp>
      <p:sp>
        <p:nvSpPr>
          <p:cNvPr id="2" name="Título 1"/>
          <p:cNvSpPr>
            <a:spLocks noGrp="1"/>
          </p:cNvSpPr>
          <p:nvPr>
            <p:ph type="title"/>
          </p:nvPr>
        </p:nvSpPr>
        <p:spPr>
          <a:xfrm>
            <a:off x="0" y="1123838"/>
            <a:ext cx="2400301" cy="4601183"/>
          </a:xfrm>
        </p:spPr>
        <p:txBody>
          <a:bodyPr/>
          <a:lstStyle/>
          <a:p>
            <a:r>
              <a:rPr lang="es-MX" dirty="0"/>
              <a:t>LITIGATION AND ARBITRATION</a:t>
            </a:r>
          </a:p>
        </p:txBody>
      </p:sp>
      <p:sp>
        <p:nvSpPr>
          <p:cNvPr id="3" name="Marcador de contenido 2"/>
          <p:cNvSpPr>
            <a:spLocks noGrp="1"/>
          </p:cNvSpPr>
          <p:nvPr>
            <p:ph idx="1"/>
          </p:nvPr>
        </p:nvSpPr>
        <p:spPr/>
        <p:txBody>
          <a:bodyPr>
            <a:normAutofit/>
          </a:bodyPr>
          <a:lstStyle/>
          <a:p>
            <a:pPr marL="0" indent="0" algn="just">
              <a:buNone/>
            </a:pPr>
            <a:r>
              <a:rPr lang="en-US" sz="2100" dirty="0">
                <a:solidFill>
                  <a:schemeClr val="tx1"/>
                </a:solidFill>
              </a:rPr>
              <a:t>These disputes would principally arise in contract between a ship or boat owner and a ship or boat builder or repairer, or occasionally between an owner and his insurer. They also commonly arise in tort between two owners, i.e. as a result of a collision, but from time to time disputes also arise between other parties such as an owner and a salvor when a salvage award has to be considered.</a:t>
            </a:r>
          </a:p>
          <a:p>
            <a:pPr marL="0" indent="0" algn="just">
              <a:buNone/>
            </a:pPr>
            <a:r>
              <a:rPr lang="en-US" sz="2100" dirty="0">
                <a:solidFill>
                  <a:schemeClr val="tx1"/>
                </a:solidFill>
              </a:rPr>
              <a:t>Whilst the settlement of disputes by the courts is probably the first arena of dispute resolution to occur to the disputants, largely due to the publicity that accompanies litigation, many more disputes are resolved by arbitration.</a:t>
            </a:r>
            <a:endParaRPr lang="es-MX" sz="2100" dirty="0">
              <a:solidFill>
                <a:schemeClr val="tx1"/>
              </a:solidFill>
            </a:endParaRPr>
          </a:p>
        </p:txBody>
      </p:sp>
      <p:pic>
        <p:nvPicPr>
          <p:cNvPr id="8" name="Imagen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4648" y="83497"/>
            <a:ext cx="1695679" cy="1695679"/>
          </a:xfrm>
          <a:prstGeom prst="rect">
            <a:avLst/>
          </a:prstGeom>
          <a:ln>
            <a:noFill/>
          </a:ln>
          <a:effectLst>
            <a:outerShdw blurRad="292100" dist="139700" dir="2700000" algn="tl" rotWithShape="0">
              <a:srgbClr val="333333">
                <a:alpha val="65000"/>
              </a:srgbClr>
            </a:outerShdw>
          </a:effectLst>
        </p:spPr>
      </p:pic>
      <p:pic>
        <p:nvPicPr>
          <p:cNvPr id="9" name="Imagen 8">
            <a:hlinkClick r:id="rId5" action="ppaction://hlinksldjump"/>
            <a:extLst>
              <a:ext uri="{FF2B5EF4-FFF2-40B4-BE49-F238E27FC236}">
                <a16:creationId xmlns:a16="http://schemas.microsoft.com/office/drawing/2014/main" id="{304036B3-8617-4EE6-B4EA-0C7CEDAAB74A}"/>
              </a:ext>
            </a:extLst>
          </p:cNvPr>
          <p:cNvPicPr>
            <a:picLocks noChangeAspect="1"/>
          </p:cNvPicPr>
          <p:nvPr/>
        </p:nvPicPr>
        <p:blipFill>
          <a:blip r:embed="rId6"/>
          <a:stretch>
            <a:fillRect/>
          </a:stretch>
        </p:blipFill>
        <p:spPr>
          <a:xfrm>
            <a:off x="986052" y="6132813"/>
            <a:ext cx="554784" cy="554784"/>
          </a:xfrm>
          <a:prstGeom prst="rect">
            <a:avLst/>
          </a:prstGeom>
        </p:spPr>
      </p:pic>
    </p:spTree>
    <p:extLst>
      <p:ext uri="{BB962C8B-B14F-4D97-AF65-F5344CB8AC3E}">
        <p14:creationId xmlns:p14="http://schemas.microsoft.com/office/powerpoint/2010/main" val="336687574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upo 4"/>
          <p:cNvGrpSpPr/>
          <p:nvPr/>
        </p:nvGrpSpPr>
        <p:grpSpPr>
          <a:xfrm>
            <a:off x="4153524" y="1265698"/>
            <a:ext cx="4990476" cy="5592302"/>
            <a:chOff x="4153524" y="1265698"/>
            <a:chExt cx="4990476" cy="5592302"/>
          </a:xfrm>
        </p:grpSpPr>
        <p:pic>
          <p:nvPicPr>
            <p:cNvPr id="6" name="Imagen 5"/>
            <p:cNvPicPr>
              <a:picLocks noChangeAspect="1"/>
            </p:cNvPicPr>
            <p:nvPr/>
          </p:nvPicPr>
          <p:blipFill>
            <a:blip r:embed="rId2">
              <a:lum bright="70000" contrast="-70000"/>
              <a:extLst>
                <a:ext uri="{28A0092B-C50C-407E-A947-70E740481C1C}">
                  <a14:useLocalDpi xmlns:a14="http://schemas.microsoft.com/office/drawing/2010/main" val="0"/>
                </a:ext>
              </a:extLst>
            </a:blip>
            <a:stretch>
              <a:fillRect/>
            </a:stretch>
          </p:blipFill>
          <p:spPr>
            <a:xfrm>
              <a:off x="4153524" y="1265698"/>
              <a:ext cx="4990476" cy="4317460"/>
            </a:xfrm>
            <a:prstGeom prst="rect">
              <a:avLst/>
            </a:prstGeom>
          </p:spPr>
        </p:pic>
        <p:pic>
          <p:nvPicPr>
            <p:cNvPr id="7" name="Imagen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04370" y="5962410"/>
              <a:ext cx="2437701" cy="895590"/>
            </a:xfrm>
            <a:prstGeom prst="rect">
              <a:avLst/>
            </a:prstGeom>
          </p:spPr>
        </p:pic>
      </p:grpSp>
      <p:sp>
        <p:nvSpPr>
          <p:cNvPr id="2" name="Título 1"/>
          <p:cNvSpPr>
            <a:spLocks noGrp="1"/>
          </p:cNvSpPr>
          <p:nvPr>
            <p:ph type="title"/>
          </p:nvPr>
        </p:nvSpPr>
        <p:spPr>
          <a:xfrm>
            <a:off x="0" y="1123838"/>
            <a:ext cx="2400301" cy="4601183"/>
          </a:xfrm>
        </p:spPr>
        <p:txBody>
          <a:bodyPr/>
          <a:lstStyle/>
          <a:p>
            <a:r>
              <a:rPr lang="es-MX" dirty="0"/>
              <a:t>LITIGATION AND ARBITRATION</a:t>
            </a:r>
          </a:p>
        </p:txBody>
      </p:sp>
      <p:sp>
        <p:nvSpPr>
          <p:cNvPr id="3" name="Marcador de contenido 2"/>
          <p:cNvSpPr>
            <a:spLocks noGrp="1"/>
          </p:cNvSpPr>
          <p:nvPr>
            <p:ph idx="1"/>
          </p:nvPr>
        </p:nvSpPr>
        <p:spPr/>
        <p:txBody>
          <a:bodyPr>
            <a:normAutofit/>
          </a:bodyPr>
          <a:lstStyle/>
          <a:p>
            <a:pPr marL="0" indent="0" algn="just">
              <a:buNone/>
            </a:pPr>
            <a:r>
              <a:rPr lang="en-US" sz="2100" dirty="0">
                <a:solidFill>
                  <a:schemeClr val="tx1"/>
                </a:solidFill>
              </a:rPr>
              <a:t>Arbitration is particularly well suited to disputes over costs and standards of ship or boat building construction and repair, and others of a technical nature, where the courts could become confused by technicalities of which they have little understanding. Fundamentally the courts are best suited to resolving disputes involving points of law, and arbitration to highly technical disputes.</a:t>
            </a:r>
          </a:p>
          <a:p>
            <a:pPr marL="0" indent="0" algn="just">
              <a:buNone/>
            </a:pPr>
            <a:r>
              <a:rPr lang="en-US" sz="2100" dirty="0">
                <a:solidFill>
                  <a:schemeClr val="tx1"/>
                </a:solidFill>
              </a:rPr>
              <a:t>Thus it will be realized that marine, and hull surveyors, engineer, nautical and yacht, in particular, are likely to be called upon as expert advisers and witnesses and also as arbitrators.</a:t>
            </a:r>
            <a:endParaRPr lang="es-MX" sz="2100" dirty="0">
              <a:solidFill>
                <a:schemeClr val="tx1"/>
              </a:solidFill>
            </a:endParaRPr>
          </a:p>
        </p:txBody>
      </p:sp>
      <p:pic>
        <p:nvPicPr>
          <p:cNvPr id="8" name="Imagen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4648" y="83497"/>
            <a:ext cx="1695679" cy="1695679"/>
          </a:xfrm>
          <a:prstGeom prst="rect">
            <a:avLst/>
          </a:prstGeom>
          <a:ln>
            <a:noFill/>
          </a:ln>
          <a:effectLst>
            <a:outerShdw blurRad="292100" dist="139700" dir="2700000" algn="tl" rotWithShape="0">
              <a:srgbClr val="333333">
                <a:alpha val="65000"/>
              </a:srgbClr>
            </a:outerShdw>
          </a:effectLst>
        </p:spPr>
      </p:pic>
      <p:pic>
        <p:nvPicPr>
          <p:cNvPr id="9" name="Imagen 8">
            <a:hlinkClick r:id="rId5" action="ppaction://hlinksldjump"/>
            <a:extLst>
              <a:ext uri="{FF2B5EF4-FFF2-40B4-BE49-F238E27FC236}">
                <a16:creationId xmlns:a16="http://schemas.microsoft.com/office/drawing/2014/main" id="{33D1BB9C-308B-4E6B-9D4C-339F1C78EE40}"/>
              </a:ext>
            </a:extLst>
          </p:cNvPr>
          <p:cNvPicPr>
            <a:picLocks noChangeAspect="1"/>
          </p:cNvPicPr>
          <p:nvPr/>
        </p:nvPicPr>
        <p:blipFill>
          <a:blip r:embed="rId6"/>
          <a:stretch>
            <a:fillRect/>
          </a:stretch>
        </p:blipFill>
        <p:spPr>
          <a:xfrm>
            <a:off x="986052" y="6132813"/>
            <a:ext cx="554784" cy="554784"/>
          </a:xfrm>
          <a:prstGeom prst="rect">
            <a:avLst/>
          </a:prstGeom>
        </p:spPr>
      </p:pic>
    </p:spTree>
    <p:extLst>
      <p:ext uri="{BB962C8B-B14F-4D97-AF65-F5344CB8AC3E}">
        <p14:creationId xmlns:p14="http://schemas.microsoft.com/office/powerpoint/2010/main" val="313498965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p:cNvPicPr>
            <a:picLocks noChangeAspect="1"/>
          </p:cNvPicPr>
          <p:nvPr/>
        </p:nvPicPr>
        <p:blipFill>
          <a:blip r:embed="rId2">
            <a:lum bright="70000" contrast="-70000"/>
            <a:extLst>
              <a:ext uri="{28A0092B-C50C-407E-A947-70E740481C1C}">
                <a14:useLocalDpi xmlns:a14="http://schemas.microsoft.com/office/drawing/2010/main" val="0"/>
              </a:ext>
            </a:extLst>
          </a:blip>
          <a:stretch>
            <a:fillRect/>
          </a:stretch>
        </p:blipFill>
        <p:spPr>
          <a:xfrm>
            <a:off x="4153524" y="1265698"/>
            <a:ext cx="4990476" cy="4317460"/>
          </a:xfrm>
          <a:prstGeom prst="rect">
            <a:avLst/>
          </a:prstGeom>
        </p:spPr>
      </p:pic>
      <p:sp>
        <p:nvSpPr>
          <p:cNvPr id="2" name="Título 1"/>
          <p:cNvSpPr>
            <a:spLocks noGrp="1"/>
          </p:cNvSpPr>
          <p:nvPr>
            <p:ph type="title"/>
          </p:nvPr>
        </p:nvSpPr>
        <p:spPr>
          <a:xfrm>
            <a:off x="0" y="1123838"/>
            <a:ext cx="2526889" cy="4601183"/>
          </a:xfrm>
        </p:spPr>
        <p:txBody>
          <a:bodyPr>
            <a:normAutofit/>
          </a:bodyPr>
          <a:lstStyle/>
          <a:p>
            <a:pPr algn="ctr"/>
            <a:br>
              <a:rPr lang="en-US" sz="2800" b="1" dirty="0"/>
            </a:br>
            <a:r>
              <a:rPr lang="en-US" sz="4800" b="1" dirty="0">
                <a:effectLst>
                  <a:outerShdw blurRad="38100" dist="38100" dir="2700000" algn="tl">
                    <a:srgbClr val="000000">
                      <a:alpha val="43137"/>
                    </a:srgbClr>
                  </a:outerShdw>
                </a:effectLst>
              </a:rPr>
              <a:t>INDEX</a:t>
            </a:r>
            <a:endParaRPr lang="es-MX" sz="4800" b="1" dirty="0">
              <a:effectLst>
                <a:outerShdw blurRad="38100" dist="38100" dir="2700000" algn="tl">
                  <a:srgbClr val="000000">
                    <a:alpha val="43137"/>
                  </a:srgbClr>
                </a:outerShdw>
              </a:effectLst>
            </a:endParaRPr>
          </a:p>
        </p:txBody>
      </p:sp>
      <p:pic>
        <p:nvPicPr>
          <p:cNvPr id="4" name="Imagen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04370" y="5962410"/>
            <a:ext cx="2437701" cy="895590"/>
          </a:xfrm>
          <a:prstGeom prst="rect">
            <a:avLst/>
          </a:prstGeom>
        </p:spPr>
      </p:pic>
      <p:pic>
        <p:nvPicPr>
          <p:cNvPr id="6" name="Imagen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8062" y="302784"/>
            <a:ext cx="2583012" cy="2758916"/>
          </a:xfrm>
          <a:prstGeom prst="rect">
            <a:avLst/>
          </a:prstGeom>
          <a:ln>
            <a:noFill/>
          </a:ln>
          <a:effectLst>
            <a:outerShdw blurRad="292100" dist="139700" dir="2700000" algn="tl" rotWithShape="0">
              <a:srgbClr val="333333">
                <a:alpha val="65000"/>
              </a:srgbClr>
            </a:outerShdw>
          </a:effectLst>
        </p:spPr>
      </p:pic>
      <p:pic>
        <p:nvPicPr>
          <p:cNvPr id="8" name="Imagen 7">
            <a:extLst>
              <a:ext uri="{FF2B5EF4-FFF2-40B4-BE49-F238E27FC236}">
                <a16:creationId xmlns:a16="http://schemas.microsoft.com/office/drawing/2014/main" id="{88779DA8-7DCB-4876-9C4F-904145171C83}"/>
              </a:ext>
            </a:extLst>
          </p:cNvPr>
          <p:cNvPicPr>
            <a:picLocks noChangeAspect="1"/>
          </p:cNvPicPr>
          <p:nvPr/>
        </p:nvPicPr>
        <p:blipFill>
          <a:blip r:embed="rId5"/>
          <a:stretch>
            <a:fillRect/>
          </a:stretch>
        </p:blipFill>
        <p:spPr>
          <a:xfrm>
            <a:off x="4148304" y="232727"/>
            <a:ext cx="554784" cy="554784"/>
          </a:xfrm>
          <a:prstGeom prst="rect">
            <a:avLst/>
          </a:prstGeom>
        </p:spPr>
      </p:pic>
      <p:pic>
        <p:nvPicPr>
          <p:cNvPr id="9" name="Imagen 8">
            <a:hlinkClick r:id="rId6" action="ppaction://hlinksldjump"/>
            <a:extLst>
              <a:ext uri="{FF2B5EF4-FFF2-40B4-BE49-F238E27FC236}">
                <a16:creationId xmlns:a16="http://schemas.microsoft.com/office/drawing/2014/main" id="{EF3803CA-F0C1-4E64-91D0-A9B61040C9C6}"/>
              </a:ext>
            </a:extLst>
          </p:cNvPr>
          <p:cNvPicPr>
            <a:picLocks noChangeAspect="1"/>
          </p:cNvPicPr>
          <p:nvPr/>
        </p:nvPicPr>
        <p:blipFill>
          <a:blip r:embed="rId5"/>
          <a:stretch>
            <a:fillRect/>
          </a:stretch>
        </p:blipFill>
        <p:spPr>
          <a:xfrm>
            <a:off x="986052" y="6132813"/>
            <a:ext cx="554784" cy="554784"/>
          </a:xfrm>
          <a:prstGeom prst="rect">
            <a:avLst/>
          </a:prstGeom>
        </p:spPr>
      </p:pic>
      <p:sp>
        <p:nvSpPr>
          <p:cNvPr id="10" name="6 CuadroTexto">
            <a:extLst>
              <a:ext uri="{FF2B5EF4-FFF2-40B4-BE49-F238E27FC236}">
                <a16:creationId xmlns:a16="http://schemas.microsoft.com/office/drawing/2014/main" id="{97FFF34A-613F-4F9E-A975-4BE1CFC20B17}"/>
              </a:ext>
            </a:extLst>
          </p:cNvPr>
          <p:cNvSpPr txBox="1"/>
          <p:nvPr/>
        </p:nvSpPr>
        <p:spPr>
          <a:xfrm>
            <a:off x="4745908" y="364763"/>
            <a:ext cx="1039195" cy="369332"/>
          </a:xfrm>
          <a:prstGeom prst="rect">
            <a:avLst/>
          </a:prstGeom>
          <a:noFill/>
        </p:spPr>
        <p:txBody>
          <a:bodyPr wrap="none" rtlCol="0">
            <a:spAutoFit/>
          </a:bodyPr>
          <a:lstStyle/>
          <a:p>
            <a:r>
              <a:rPr lang="es-MX" b="1" dirty="0"/>
              <a:t>I N D E X</a:t>
            </a:r>
          </a:p>
        </p:txBody>
      </p:sp>
      <p:sp>
        <p:nvSpPr>
          <p:cNvPr id="14" name="7 CuadroTexto">
            <a:extLst>
              <a:ext uri="{FF2B5EF4-FFF2-40B4-BE49-F238E27FC236}">
                <a16:creationId xmlns:a16="http://schemas.microsoft.com/office/drawing/2014/main" id="{099DB7F1-C687-4CB2-AAAB-984A75D280D4}"/>
              </a:ext>
            </a:extLst>
          </p:cNvPr>
          <p:cNvSpPr txBox="1"/>
          <p:nvPr/>
        </p:nvSpPr>
        <p:spPr>
          <a:xfrm>
            <a:off x="2840331" y="915212"/>
            <a:ext cx="5889543" cy="5262979"/>
          </a:xfrm>
          <a:prstGeom prst="rect">
            <a:avLst/>
          </a:prstGeom>
          <a:noFill/>
        </p:spPr>
        <p:txBody>
          <a:bodyPr wrap="square" rtlCol="0">
            <a:spAutoFit/>
          </a:bodyPr>
          <a:lstStyle/>
          <a:p>
            <a:pPr marL="285750" indent="-285750">
              <a:buFont typeface="Arial" panose="020B0604020202020204" pitchFamily="34" charset="0"/>
              <a:buChar char="•"/>
            </a:pPr>
            <a:r>
              <a:rPr lang="en-US" sz="1400" dirty="0">
                <a:latin typeface="Arial" pitchFamily="34" charset="0"/>
                <a:cs typeface="Arial" pitchFamily="34" charset="0"/>
                <a:hlinkClick r:id="rId7" action="ppaction://hlinksldjump"/>
              </a:rPr>
              <a:t>VI. A) ADJUSTMENTS</a:t>
            </a:r>
            <a:endParaRPr lang="en-US" sz="1400" dirty="0">
              <a:latin typeface="Arial" pitchFamily="34" charset="0"/>
              <a:cs typeface="Arial" pitchFamily="34" charset="0"/>
            </a:endParaRPr>
          </a:p>
          <a:p>
            <a:pPr marL="285750" indent="-285750">
              <a:buFont typeface="Arial" panose="020B0604020202020204" pitchFamily="34" charset="0"/>
              <a:buChar char="•"/>
            </a:pPr>
            <a:r>
              <a:rPr lang="en-US" sz="1400" dirty="0">
                <a:latin typeface="Arial" pitchFamily="34" charset="0"/>
                <a:cs typeface="Arial" pitchFamily="34" charset="0"/>
                <a:hlinkClick r:id="rId8" action="ppaction://hlinksldjump"/>
              </a:rPr>
              <a:t>GUIDANCE OF CLAIMS ADJUSTMENTS</a:t>
            </a:r>
            <a:endParaRPr lang="en-US" sz="1400" dirty="0">
              <a:latin typeface="Arial" pitchFamily="34" charset="0"/>
              <a:cs typeface="Arial" pitchFamily="34" charset="0"/>
            </a:endParaRPr>
          </a:p>
          <a:p>
            <a:pPr marL="285750" indent="-285750">
              <a:buFont typeface="Arial" panose="020B0604020202020204" pitchFamily="34" charset="0"/>
              <a:buChar char="•"/>
            </a:pPr>
            <a:r>
              <a:rPr lang="en-US" sz="1400" dirty="0">
                <a:latin typeface="Arial" pitchFamily="34" charset="0"/>
                <a:cs typeface="Arial" pitchFamily="34" charset="0"/>
                <a:hlinkClick r:id="rId9" action="ppaction://hlinksldjump"/>
              </a:rPr>
              <a:t>RULES</a:t>
            </a:r>
            <a:endParaRPr lang="en-US" sz="1400" dirty="0">
              <a:latin typeface="Arial" pitchFamily="34" charset="0"/>
              <a:cs typeface="Arial" pitchFamily="34" charset="0"/>
            </a:endParaRPr>
          </a:p>
          <a:p>
            <a:pPr marL="285750" indent="-285750">
              <a:buFont typeface="Arial" panose="020B0604020202020204" pitchFamily="34" charset="0"/>
              <a:buChar char="•"/>
            </a:pPr>
            <a:r>
              <a:rPr lang="en-US" sz="1400" dirty="0">
                <a:latin typeface="Arial" pitchFamily="34" charset="0"/>
                <a:cs typeface="Arial" pitchFamily="34" charset="0"/>
                <a:hlinkClick r:id="rId10" action="ppaction://hlinksldjump"/>
              </a:rPr>
              <a:t>MEASURE OF INDEMNITY</a:t>
            </a:r>
            <a:endParaRPr lang="en-US" sz="1400" dirty="0">
              <a:latin typeface="Arial" pitchFamily="34" charset="0"/>
              <a:cs typeface="Arial" pitchFamily="34" charset="0"/>
            </a:endParaRPr>
          </a:p>
          <a:p>
            <a:pPr marL="285750" indent="-285750">
              <a:buFont typeface="Arial" panose="020B0604020202020204" pitchFamily="34" charset="0"/>
              <a:buChar char="•"/>
            </a:pPr>
            <a:r>
              <a:rPr lang="en-US" sz="1400" dirty="0">
                <a:latin typeface="Arial" pitchFamily="34" charset="0"/>
                <a:cs typeface="Arial" pitchFamily="34" charset="0"/>
                <a:hlinkClick r:id="rId11" action="ppaction://hlinksldjump"/>
              </a:rPr>
              <a:t>REASONABLE COSTS OF REPAIRS</a:t>
            </a:r>
            <a:endParaRPr lang="en-US" sz="1400" dirty="0">
              <a:latin typeface="Arial" pitchFamily="34" charset="0"/>
              <a:cs typeface="Arial" pitchFamily="34" charset="0"/>
            </a:endParaRPr>
          </a:p>
          <a:p>
            <a:pPr marL="285750" indent="-285750">
              <a:buFont typeface="Arial" panose="020B0604020202020204" pitchFamily="34" charset="0"/>
              <a:buChar char="•"/>
            </a:pPr>
            <a:r>
              <a:rPr lang="en-US" sz="1400" dirty="0">
                <a:latin typeface="Arial" pitchFamily="34" charset="0"/>
                <a:cs typeface="Arial" pitchFamily="34" charset="0"/>
                <a:hlinkClick r:id="rId12" action="ppaction://hlinksldjump"/>
              </a:rPr>
              <a:t>SEPARATE VALUES</a:t>
            </a:r>
            <a:endParaRPr lang="en-US" sz="1400" dirty="0">
              <a:latin typeface="Arial" pitchFamily="34" charset="0"/>
              <a:cs typeface="Arial" pitchFamily="34" charset="0"/>
            </a:endParaRPr>
          </a:p>
          <a:p>
            <a:pPr marL="285750" indent="-285750">
              <a:buFont typeface="Arial" panose="020B0604020202020204" pitchFamily="34" charset="0"/>
              <a:buChar char="•"/>
            </a:pPr>
            <a:r>
              <a:rPr lang="en-US" sz="1400" dirty="0">
                <a:latin typeface="Arial" pitchFamily="34" charset="0"/>
                <a:cs typeface="Arial" pitchFamily="34" charset="0"/>
                <a:hlinkClick r:id="rId13" action="ppaction://hlinksldjump"/>
              </a:rPr>
              <a:t>THEFT, BURGLARY</a:t>
            </a:r>
            <a:endParaRPr lang="en-US" sz="1400" dirty="0">
              <a:latin typeface="Arial" pitchFamily="34" charset="0"/>
              <a:cs typeface="Arial" pitchFamily="34" charset="0"/>
            </a:endParaRPr>
          </a:p>
          <a:p>
            <a:pPr marL="285750" indent="-285750">
              <a:buFont typeface="Arial" panose="020B0604020202020204" pitchFamily="34" charset="0"/>
              <a:buChar char="•"/>
            </a:pPr>
            <a:r>
              <a:rPr lang="en-US" sz="1400" dirty="0">
                <a:latin typeface="Arial" pitchFamily="34" charset="0"/>
                <a:cs typeface="Arial" pitchFamily="34" charset="0"/>
                <a:hlinkClick r:id="rId14" action="ppaction://hlinksldjump"/>
              </a:rPr>
              <a:t>HULL OR MACHINERY?</a:t>
            </a:r>
            <a:endParaRPr lang="en-US" sz="1400" dirty="0">
              <a:latin typeface="Arial" pitchFamily="34" charset="0"/>
              <a:cs typeface="Arial" pitchFamily="34" charset="0"/>
            </a:endParaRPr>
          </a:p>
          <a:p>
            <a:pPr marL="285750" indent="-285750">
              <a:buFont typeface="Arial" panose="020B0604020202020204" pitchFamily="34" charset="0"/>
              <a:buChar char="•"/>
            </a:pPr>
            <a:r>
              <a:rPr lang="en-US" sz="1400" dirty="0">
                <a:latin typeface="Arial" pitchFamily="34" charset="0"/>
                <a:cs typeface="Arial" pitchFamily="34" charset="0"/>
                <a:hlinkClick r:id="rId15" action="ppaction://hlinksldjump"/>
              </a:rPr>
              <a:t>VI. b)THE SURVEYOR IN DISPUTE RESOLUTION</a:t>
            </a:r>
            <a:endParaRPr lang="en-US" sz="1400" dirty="0">
              <a:latin typeface="Arial" pitchFamily="34" charset="0"/>
              <a:cs typeface="Arial" pitchFamily="34" charset="0"/>
            </a:endParaRPr>
          </a:p>
          <a:p>
            <a:pPr marL="285750" indent="-285750">
              <a:buFont typeface="Arial" panose="020B0604020202020204" pitchFamily="34" charset="0"/>
              <a:buChar char="•"/>
            </a:pPr>
            <a:r>
              <a:rPr lang="en-US" sz="1400" dirty="0">
                <a:latin typeface="Arial" pitchFamily="34" charset="0"/>
                <a:cs typeface="Arial" pitchFamily="34" charset="0"/>
                <a:hlinkClick r:id="rId16" action="ppaction://hlinksldjump"/>
              </a:rPr>
              <a:t>LITIGATION AND ARBITRATION</a:t>
            </a:r>
            <a:endParaRPr lang="en-US" sz="1400" dirty="0">
              <a:latin typeface="Arial" pitchFamily="34" charset="0"/>
              <a:cs typeface="Arial" pitchFamily="34" charset="0"/>
            </a:endParaRPr>
          </a:p>
          <a:p>
            <a:pPr marL="285750" indent="-285750">
              <a:buFont typeface="Arial" panose="020B0604020202020204" pitchFamily="34" charset="0"/>
              <a:buChar char="•"/>
            </a:pPr>
            <a:r>
              <a:rPr lang="en-US" sz="1400" dirty="0">
                <a:latin typeface="Arial" pitchFamily="34" charset="0"/>
                <a:cs typeface="Arial" pitchFamily="34" charset="0"/>
                <a:hlinkClick r:id="rId17" action="ppaction://hlinksldjump"/>
              </a:rPr>
              <a:t>COURT PROCEDURES THE ORDER OF EVENTS</a:t>
            </a:r>
            <a:endParaRPr lang="en-US" sz="1400" dirty="0">
              <a:latin typeface="Arial" pitchFamily="34" charset="0"/>
              <a:cs typeface="Arial" pitchFamily="34" charset="0"/>
            </a:endParaRPr>
          </a:p>
          <a:p>
            <a:pPr marL="285750" indent="-285750">
              <a:buFont typeface="Arial" panose="020B0604020202020204" pitchFamily="34" charset="0"/>
              <a:buChar char="•"/>
            </a:pPr>
            <a:r>
              <a:rPr lang="en-US" sz="1400" dirty="0">
                <a:latin typeface="Arial" pitchFamily="34" charset="0"/>
                <a:cs typeface="Arial" pitchFamily="34" charset="0"/>
                <a:hlinkClick r:id="rId18" action="ppaction://hlinksldjump"/>
              </a:rPr>
              <a:t>ADJUSTMENTS AND RECOVERIES IN MARINE INSURANCE CLAIMS</a:t>
            </a:r>
            <a:endParaRPr lang="en-US" sz="1400" dirty="0">
              <a:latin typeface="Arial" pitchFamily="34" charset="0"/>
              <a:cs typeface="Arial" pitchFamily="34" charset="0"/>
            </a:endParaRPr>
          </a:p>
          <a:p>
            <a:pPr marL="285750" indent="-285750">
              <a:buFont typeface="Arial" panose="020B0604020202020204" pitchFamily="34" charset="0"/>
              <a:buChar char="•"/>
            </a:pPr>
            <a:r>
              <a:rPr lang="en-US" sz="1400" dirty="0">
                <a:latin typeface="Arial" pitchFamily="34" charset="0"/>
                <a:cs typeface="Arial" pitchFamily="34" charset="0"/>
                <a:hlinkClick r:id="rId19" action="ppaction://hlinksldjump"/>
              </a:rPr>
              <a:t>ALL RELEVANT ISSUES ABOUT ADJUSTMENTS</a:t>
            </a:r>
            <a:endParaRPr lang="en-US" sz="1400" dirty="0">
              <a:latin typeface="Arial" pitchFamily="34" charset="0"/>
              <a:cs typeface="Arial" pitchFamily="34" charset="0"/>
            </a:endParaRPr>
          </a:p>
          <a:p>
            <a:pPr marL="285750" indent="-285750">
              <a:buFont typeface="Arial" panose="020B0604020202020204" pitchFamily="34" charset="0"/>
              <a:buChar char="•"/>
            </a:pPr>
            <a:r>
              <a:rPr lang="en-US" sz="1400" dirty="0">
                <a:latin typeface="Arial" pitchFamily="34" charset="0"/>
                <a:cs typeface="Arial" pitchFamily="34" charset="0"/>
                <a:hlinkClick r:id="rId20" action="ppaction://hlinksldjump"/>
              </a:rPr>
              <a:t>ALTERNATIVE ADJUSTMENTS BASED ON ESTIMATED DEPRECIATION</a:t>
            </a:r>
            <a:endParaRPr lang="en-US" sz="1400" dirty="0">
              <a:latin typeface="Arial" pitchFamily="34" charset="0"/>
              <a:cs typeface="Arial" pitchFamily="34" charset="0"/>
            </a:endParaRPr>
          </a:p>
          <a:p>
            <a:pPr marL="285750" indent="-285750">
              <a:buFont typeface="Arial" panose="020B0604020202020204" pitchFamily="34" charset="0"/>
              <a:buChar char="•"/>
            </a:pPr>
            <a:r>
              <a:rPr lang="en-US" sz="1400" dirty="0">
                <a:latin typeface="Arial" pitchFamily="34" charset="0"/>
                <a:cs typeface="Arial" pitchFamily="34" charset="0"/>
                <a:hlinkClick r:id="rId21" action="ppaction://hlinksldjump"/>
              </a:rPr>
              <a:t>ALTERNATIVE ADJUSTMENTS BASED UPON THE INVOICE VALUE</a:t>
            </a:r>
            <a:endParaRPr lang="en-US" sz="1400" dirty="0">
              <a:latin typeface="Arial" pitchFamily="34" charset="0"/>
              <a:cs typeface="Arial" pitchFamily="34" charset="0"/>
            </a:endParaRPr>
          </a:p>
          <a:p>
            <a:pPr marL="285750" indent="-285750">
              <a:buFont typeface="Arial" panose="020B0604020202020204" pitchFamily="34" charset="0"/>
              <a:buChar char="•"/>
            </a:pPr>
            <a:r>
              <a:rPr lang="en-US" sz="1400" dirty="0">
                <a:latin typeface="Arial" pitchFamily="34" charset="0"/>
                <a:cs typeface="Arial" pitchFamily="34" charset="0"/>
                <a:hlinkClick r:id="rId22" action="ppaction://hlinksldjump"/>
              </a:rPr>
              <a:t>ALTERNATIVE ADJUSTMENTS SALVAGE LOSS ADJUSTMENTS</a:t>
            </a:r>
            <a:endParaRPr lang="en-US" sz="1400" dirty="0">
              <a:latin typeface="Arial" pitchFamily="34" charset="0"/>
              <a:cs typeface="Arial" pitchFamily="34" charset="0"/>
            </a:endParaRPr>
          </a:p>
          <a:p>
            <a:pPr marL="285750" indent="-285750">
              <a:buFont typeface="Arial" panose="020B0604020202020204" pitchFamily="34" charset="0"/>
              <a:buChar char="•"/>
            </a:pPr>
            <a:r>
              <a:rPr lang="en-US" sz="1400" dirty="0">
                <a:latin typeface="Arial" pitchFamily="34" charset="0"/>
                <a:cs typeface="Arial" pitchFamily="34" charset="0"/>
                <a:hlinkClick r:id="rId23" action="ppaction://hlinksldjump"/>
              </a:rPr>
              <a:t>RATES AND EXCHANGE</a:t>
            </a:r>
            <a:endParaRPr lang="en-US" sz="1400" dirty="0">
              <a:latin typeface="Arial" pitchFamily="34" charset="0"/>
              <a:cs typeface="Arial" pitchFamily="34" charset="0"/>
            </a:endParaRPr>
          </a:p>
          <a:p>
            <a:pPr marL="285750" indent="-285750">
              <a:buFont typeface="Arial" panose="020B0604020202020204" pitchFamily="34" charset="0"/>
              <a:buChar char="•"/>
            </a:pPr>
            <a:r>
              <a:rPr lang="en-US" sz="1400" dirty="0">
                <a:latin typeface="Arial" pitchFamily="34" charset="0"/>
                <a:cs typeface="Arial" pitchFamily="34" charset="0"/>
                <a:hlinkClick r:id="rId24" action="ppaction://hlinksldjump"/>
              </a:rPr>
              <a:t>RATES AND EXCHANGE OVERSEAS POLICIES</a:t>
            </a:r>
            <a:endParaRPr lang="en-US" sz="1400" dirty="0">
              <a:latin typeface="Arial" pitchFamily="34" charset="0"/>
              <a:cs typeface="Arial" pitchFamily="34" charset="0"/>
            </a:endParaRPr>
          </a:p>
          <a:p>
            <a:pPr marL="285750" indent="-285750">
              <a:buFont typeface="Arial" panose="020B0604020202020204" pitchFamily="34" charset="0"/>
              <a:buChar char="•"/>
            </a:pPr>
            <a:r>
              <a:rPr lang="en-US" sz="1400" dirty="0">
                <a:latin typeface="Arial" pitchFamily="34" charset="0"/>
                <a:cs typeface="Arial" pitchFamily="34" charset="0"/>
                <a:hlinkClick r:id="rId25" action="ppaction://hlinksldjump"/>
              </a:rPr>
              <a:t>RATES AND EXCHANGE CUSTOM DUTY</a:t>
            </a:r>
            <a:endParaRPr lang="en-US" sz="1400" dirty="0">
              <a:latin typeface="Arial" pitchFamily="34" charset="0"/>
              <a:cs typeface="Arial" pitchFamily="34" charset="0"/>
            </a:endParaRPr>
          </a:p>
          <a:p>
            <a:pPr marL="285750" indent="-285750">
              <a:buFont typeface="Arial" panose="020B0604020202020204" pitchFamily="34" charset="0"/>
              <a:buChar char="•"/>
            </a:pPr>
            <a:endParaRPr lang="en-US" sz="1400" dirty="0">
              <a:latin typeface="Arial" pitchFamily="34" charset="0"/>
              <a:cs typeface="Arial" pitchFamily="34" charset="0"/>
            </a:endParaRPr>
          </a:p>
          <a:p>
            <a:pPr marL="285750" indent="-285750">
              <a:buFont typeface="Arial" panose="020B0604020202020204" pitchFamily="34" charset="0"/>
              <a:buChar char="•"/>
            </a:pPr>
            <a:endParaRPr lang="en-US" sz="1400" dirty="0">
              <a:latin typeface="Arial" pitchFamily="34" charset="0"/>
              <a:cs typeface="Arial" pitchFamily="34" charset="0"/>
            </a:endParaRPr>
          </a:p>
        </p:txBody>
      </p:sp>
    </p:spTree>
    <p:extLst>
      <p:ext uri="{BB962C8B-B14F-4D97-AF65-F5344CB8AC3E}">
        <p14:creationId xmlns:p14="http://schemas.microsoft.com/office/powerpoint/2010/main" val="272470985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upo 3"/>
          <p:cNvGrpSpPr/>
          <p:nvPr/>
        </p:nvGrpSpPr>
        <p:grpSpPr>
          <a:xfrm>
            <a:off x="4153524" y="1265698"/>
            <a:ext cx="4990476" cy="5592302"/>
            <a:chOff x="4153524" y="1265698"/>
            <a:chExt cx="4990476" cy="5592302"/>
          </a:xfrm>
        </p:grpSpPr>
        <p:pic>
          <p:nvPicPr>
            <p:cNvPr id="5" name="Imagen 4"/>
            <p:cNvPicPr>
              <a:picLocks noChangeAspect="1"/>
            </p:cNvPicPr>
            <p:nvPr/>
          </p:nvPicPr>
          <p:blipFill>
            <a:blip r:embed="rId2">
              <a:lum bright="70000" contrast="-70000"/>
              <a:extLst>
                <a:ext uri="{28A0092B-C50C-407E-A947-70E740481C1C}">
                  <a14:useLocalDpi xmlns:a14="http://schemas.microsoft.com/office/drawing/2010/main" val="0"/>
                </a:ext>
              </a:extLst>
            </a:blip>
            <a:stretch>
              <a:fillRect/>
            </a:stretch>
          </p:blipFill>
          <p:spPr>
            <a:xfrm>
              <a:off x="4153524" y="1265698"/>
              <a:ext cx="4990476" cy="4317460"/>
            </a:xfrm>
            <a:prstGeom prst="rect">
              <a:avLst/>
            </a:prstGeom>
          </p:spPr>
        </p:pic>
        <p:pic>
          <p:nvPicPr>
            <p:cNvPr id="6" name="Imagen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04370" y="5962410"/>
              <a:ext cx="2437701" cy="895590"/>
            </a:xfrm>
            <a:prstGeom prst="rect">
              <a:avLst/>
            </a:prstGeom>
          </p:spPr>
        </p:pic>
      </p:grpSp>
      <p:sp>
        <p:nvSpPr>
          <p:cNvPr id="2" name="Título 1"/>
          <p:cNvSpPr>
            <a:spLocks noGrp="1"/>
          </p:cNvSpPr>
          <p:nvPr>
            <p:ph type="title"/>
          </p:nvPr>
        </p:nvSpPr>
        <p:spPr>
          <a:xfrm>
            <a:off x="0" y="1123838"/>
            <a:ext cx="2489200" cy="4601183"/>
          </a:xfrm>
        </p:spPr>
        <p:txBody>
          <a:bodyPr/>
          <a:lstStyle/>
          <a:p>
            <a:r>
              <a:rPr lang="es-MX" dirty="0"/>
              <a:t>COURT PROCEDURES</a:t>
            </a:r>
            <a:br>
              <a:rPr lang="es-MX" dirty="0"/>
            </a:br>
            <a:br>
              <a:rPr lang="es-MX" dirty="0"/>
            </a:br>
            <a:r>
              <a:rPr lang="es-MX" b="1" dirty="0">
                <a:effectLst>
                  <a:outerShdw blurRad="38100" dist="38100" dir="2700000" algn="tl">
                    <a:srgbClr val="000000">
                      <a:alpha val="43137"/>
                    </a:srgbClr>
                  </a:outerShdw>
                </a:effectLst>
              </a:rPr>
              <a:t>THE ORDER OF EVENTS</a:t>
            </a:r>
          </a:p>
        </p:txBody>
      </p:sp>
      <p:sp>
        <p:nvSpPr>
          <p:cNvPr id="3" name="Marcador de contenido 2"/>
          <p:cNvSpPr>
            <a:spLocks noGrp="1"/>
          </p:cNvSpPr>
          <p:nvPr>
            <p:ph idx="1"/>
          </p:nvPr>
        </p:nvSpPr>
        <p:spPr/>
        <p:txBody>
          <a:bodyPr>
            <a:normAutofit/>
          </a:bodyPr>
          <a:lstStyle/>
          <a:p>
            <a:pPr marL="0" indent="0" algn="just">
              <a:buNone/>
            </a:pPr>
            <a:r>
              <a:rPr lang="en-US" sz="2100" dirty="0">
                <a:solidFill>
                  <a:schemeClr val="tx1"/>
                </a:solidFill>
              </a:rPr>
              <a:t>It is usual for the plaintiff, claimant in arbitration, to open and on completion of his submissions and evidence the defendant, respondent in arbitration, does likewise. </a:t>
            </a:r>
          </a:p>
          <a:p>
            <a:pPr marL="0" indent="0" algn="just">
              <a:buNone/>
            </a:pPr>
            <a:r>
              <a:rPr lang="en-US" sz="2100" dirty="0">
                <a:solidFill>
                  <a:schemeClr val="tx1"/>
                </a:solidFill>
              </a:rPr>
              <a:t>Each party will make submissions to the judge and then put its witnesses, in turn, in the witness box. Each will usually put his principal witness in first to establish his case and will then follow with other witnesses who will either provide supportive evidence or, in some cases, evidence that will fill in the gaps. On completion of the appearance of the witness of fact the expert witness or witnesses will be called. </a:t>
            </a:r>
            <a:endParaRPr lang="es-MX" sz="2100" dirty="0">
              <a:solidFill>
                <a:schemeClr val="tx1"/>
              </a:solidFill>
            </a:endParaRPr>
          </a:p>
        </p:txBody>
      </p:sp>
      <p:pic>
        <p:nvPicPr>
          <p:cNvPr id="7" name="Imagen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4648" y="83497"/>
            <a:ext cx="1695679" cy="1695679"/>
          </a:xfrm>
          <a:prstGeom prst="rect">
            <a:avLst/>
          </a:prstGeom>
          <a:ln>
            <a:noFill/>
          </a:ln>
          <a:effectLst>
            <a:outerShdw blurRad="292100" dist="139700" dir="2700000" algn="tl" rotWithShape="0">
              <a:srgbClr val="333333">
                <a:alpha val="65000"/>
              </a:srgbClr>
            </a:outerShdw>
          </a:effectLst>
        </p:spPr>
      </p:pic>
      <p:pic>
        <p:nvPicPr>
          <p:cNvPr id="8" name="Imagen 7">
            <a:hlinkClick r:id="rId5" action="ppaction://hlinksldjump"/>
            <a:extLst>
              <a:ext uri="{FF2B5EF4-FFF2-40B4-BE49-F238E27FC236}">
                <a16:creationId xmlns:a16="http://schemas.microsoft.com/office/drawing/2014/main" id="{FA8119D9-DF21-4AFD-97DF-0A5F42B7E3D4}"/>
              </a:ext>
            </a:extLst>
          </p:cNvPr>
          <p:cNvPicPr>
            <a:picLocks noChangeAspect="1"/>
          </p:cNvPicPr>
          <p:nvPr/>
        </p:nvPicPr>
        <p:blipFill>
          <a:blip r:embed="rId6"/>
          <a:stretch>
            <a:fillRect/>
          </a:stretch>
        </p:blipFill>
        <p:spPr>
          <a:xfrm>
            <a:off x="986052" y="6132813"/>
            <a:ext cx="554784" cy="554784"/>
          </a:xfrm>
          <a:prstGeom prst="rect">
            <a:avLst/>
          </a:prstGeom>
        </p:spPr>
      </p:pic>
    </p:spTree>
    <p:extLst>
      <p:ext uri="{BB962C8B-B14F-4D97-AF65-F5344CB8AC3E}">
        <p14:creationId xmlns:p14="http://schemas.microsoft.com/office/powerpoint/2010/main" val="270319505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upo 3"/>
          <p:cNvGrpSpPr/>
          <p:nvPr/>
        </p:nvGrpSpPr>
        <p:grpSpPr>
          <a:xfrm>
            <a:off x="4153524" y="1265698"/>
            <a:ext cx="4990476" cy="5592302"/>
            <a:chOff x="4153524" y="1265698"/>
            <a:chExt cx="4990476" cy="5592302"/>
          </a:xfrm>
        </p:grpSpPr>
        <p:pic>
          <p:nvPicPr>
            <p:cNvPr id="5" name="Imagen 4"/>
            <p:cNvPicPr>
              <a:picLocks noChangeAspect="1"/>
            </p:cNvPicPr>
            <p:nvPr/>
          </p:nvPicPr>
          <p:blipFill>
            <a:blip r:embed="rId2">
              <a:lum bright="70000" contrast="-70000"/>
              <a:extLst>
                <a:ext uri="{28A0092B-C50C-407E-A947-70E740481C1C}">
                  <a14:useLocalDpi xmlns:a14="http://schemas.microsoft.com/office/drawing/2010/main" val="0"/>
                </a:ext>
              </a:extLst>
            </a:blip>
            <a:stretch>
              <a:fillRect/>
            </a:stretch>
          </p:blipFill>
          <p:spPr>
            <a:xfrm>
              <a:off x="4153524" y="1265698"/>
              <a:ext cx="4990476" cy="4317460"/>
            </a:xfrm>
            <a:prstGeom prst="rect">
              <a:avLst/>
            </a:prstGeom>
          </p:spPr>
        </p:pic>
        <p:pic>
          <p:nvPicPr>
            <p:cNvPr id="6" name="Imagen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04370" y="5962410"/>
              <a:ext cx="2437701" cy="895590"/>
            </a:xfrm>
            <a:prstGeom prst="rect">
              <a:avLst/>
            </a:prstGeom>
          </p:spPr>
        </p:pic>
      </p:grpSp>
      <p:sp>
        <p:nvSpPr>
          <p:cNvPr id="2" name="Título 1"/>
          <p:cNvSpPr>
            <a:spLocks noGrp="1"/>
          </p:cNvSpPr>
          <p:nvPr>
            <p:ph type="title"/>
          </p:nvPr>
        </p:nvSpPr>
        <p:spPr>
          <a:xfrm>
            <a:off x="0" y="1123838"/>
            <a:ext cx="2489200" cy="4601183"/>
          </a:xfrm>
        </p:spPr>
        <p:txBody>
          <a:bodyPr/>
          <a:lstStyle/>
          <a:p>
            <a:r>
              <a:rPr lang="es-MX" dirty="0"/>
              <a:t>COURT PROCEDURES</a:t>
            </a:r>
            <a:br>
              <a:rPr lang="es-MX" dirty="0"/>
            </a:br>
            <a:br>
              <a:rPr lang="es-MX" dirty="0"/>
            </a:br>
            <a:r>
              <a:rPr lang="es-MX" b="1" dirty="0">
                <a:effectLst>
                  <a:outerShdw blurRad="38100" dist="38100" dir="2700000" algn="tl">
                    <a:srgbClr val="000000">
                      <a:alpha val="43137"/>
                    </a:srgbClr>
                  </a:outerShdw>
                </a:effectLst>
              </a:rPr>
              <a:t>THE ORDER OF EVENTS</a:t>
            </a:r>
          </a:p>
        </p:txBody>
      </p:sp>
      <p:sp>
        <p:nvSpPr>
          <p:cNvPr id="3" name="Marcador de contenido 2"/>
          <p:cNvSpPr>
            <a:spLocks noGrp="1"/>
          </p:cNvSpPr>
          <p:nvPr>
            <p:ph idx="1"/>
          </p:nvPr>
        </p:nvSpPr>
        <p:spPr>
          <a:xfrm>
            <a:off x="2678806" y="864108"/>
            <a:ext cx="6163265" cy="5120640"/>
          </a:xfrm>
        </p:spPr>
        <p:txBody>
          <a:bodyPr>
            <a:noAutofit/>
          </a:bodyPr>
          <a:lstStyle/>
          <a:p>
            <a:pPr marL="0" indent="0" algn="just">
              <a:buNone/>
            </a:pPr>
            <a:r>
              <a:rPr lang="en-US" sz="2100" dirty="0">
                <a:solidFill>
                  <a:schemeClr val="tx1"/>
                </a:solidFill>
              </a:rPr>
              <a:t>When the defendant has completed the examination of its witnesses the hearing of  evidence is completed and the defense will make its closing submissions to the court, to be followed by the plaintiff in due course. </a:t>
            </a:r>
          </a:p>
          <a:p>
            <a:pPr marL="0" indent="0" algn="just">
              <a:buNone/>
            </a:pPr>
            <a:r>
              <a:rPr lang="en-US" sz="2100" dirty="0">
                <a:solidFill>
                  <a:schemeClr val="tx1"/>
                </a:solidFill>
              </a:rPr>
              <a:t>The object of this three part procedure of submissions, evidence, submissions is to enable the advocates firstly to explain to the court the manner in which they propose to present their case for consideration, then to adduce evidence from their witnesses in support of that case and, finally as a summing up, to point out the proven strengths of their case from the evidence, as they see it, and the weakness of, the opposition's case. when making submissions, the advocates also draw to the attention of the court any legal cases upon which they rely in support of their case.</a:t>
            </a:r>
            <a:endParaRPr lang="es-MX" sz="2100" dirty="0">
              <a:solidFill>
                <a:schemeClr val="tx1"/>
              </a:solidFill>
            </a:endParaRPr>
          </a:p>
        </p:txBody>
      </p:sp>
      <p:pic>
        <p:nvPicPr>
          <p:cNvPr id="7" name="Imagen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4648" y="83497"/>
            <a:ext cx="1695679" cy="1695679"/>
          </a:xfrm>
          <a:prstGeom prst="rect">
            <a:avLst/>
          </a:prstGeom>
          <a:ln>
            <a:noFill/>
          </a:ln>
          <a:effectLst>
            <a:outerShdw blurRad="292100" dist="139700" dir="2700000" algn="tl" rotWithShape="0">
              <a:srgbClr val="333333">
                <a:alpha val="65000"/>
              </a:srgbClr>
            </a:outerShdw>
          </a:effectLst>
        </p:spPr>
      </p:pic>
      <p:pic>
        <p:nvPicPr>
          <p:cNvPr id="8" name="Imagen 7">
            <a:hlinkClick r:id="rId5" action="ppaction://hlinksldjump"/>
            <a:extLst>
              <a:ext uri="{FF2B5EF4-FFF2-40B4-BE49-F238E27FC236}">
                <a16:creationId xmlns:a16="http://schemas.microsoft.com/office/drawing/2014/main" id="{7035F8BC-42BF-42DD-B44F-CD8661CE5E82}"/>
              </a:ext>
            </a:extLst>
          </p:cNvPr>
          <p:cNvPicPr>
            <a:picLocks noChangeAspect="1"/>
          </p:cNvPicPr>
          <p:nvPr/>
        </p:nvPicPr>
        <p:blipFill>
          <a:blip r:embed="rId6"/>
          <a:stretch>
            <a:fillRect/>
          </a:stretch>
        </p:blipFill>
        <p:spPr>
          <a:xfrm>
            <a:off x="986052" y="6132813"/>
            <a:ext cx="554784" cy="554784"/>
          </a:xfrm>
          <a:prstGeom prst="rect">
            <a:avLst/>
          </a:prstGeom>
        </p:spPr>
      </p:pic>
    </p:spTree>
    <p:extLst>
      <p:ext uri="{BB962C8B-B14F-4D97-AF65-F5344CB8AC3E}">
        <p14:creationId xmlns:p14="http://schemas.microsoft.com/office/powerpoint/2010/main" val="38287119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upo 3"/>
          <p:cNvGrpSpPr/>
          <p:nvPr/>
        </p:nvGrpSpPr>
        <p:grpSpPr>
          <a:xfrm>
            <a:off x="4153524" y="1265698"/>
            <a:ext cx="4990476" cy="5592302"/>
            <a:chOff x="4153524" y="1265698"/>
            <a:chExt cx="4990476" cy="5592302"/>
          </a:xfrm>
        </p:grpSpPr>
        <p:pic>
          <p:nvPicPr>
            <p:cNvPr id="5" name="Imagen 4"/>
            <p:cNvPicPr>
              <a:picLocks noChangeAspect="1"/>
            </p:cNvPicPr>
            <p:nvPr/>
          </p:nvPicPr>
          <p:blipFill>
            <a:blip r:embed="rId2">
              <a:lum bright="70000" contrast="-70000"/>
              <a:extLst>
                <a:ext uri="{28A0092B-C50C-407E-A947-70E740481C1C}">
                  <a14:useLocalDpi xmlns:a14="http://schemas.microsoft.com/office/drawing/2010/main" val="0"/>
                </a:ext>
              </a:extLst>
            </a:blip>
            <a:stretch>
              <a:fillRect/>
            </a:stretch>
          </p:blipFill>
          <p:spPr>
            <a:xfrm>
              <a:off x="4153524" y="1265698"/>
              <a:ext cx="4990476" cy="4317460"/>
            </a:xfrm>
            <a:prstGeom prst="rect">
              <a:avLst/>
            </a:prstGeom>
          </p:spPr>
        </p:pic>
        <p:pic>
          <p:nvPicPr>
            <p:cNvPr id="6" name="Imagen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04370" y="5962410"/>
              <a:ext cx="2437701" cy="895590"/>
            </a:xfrm>
            <a:prstGeom prst="rect">
              <a:avLst/>
            </a:prstGeom>
          </p:spPr>
        </p:pic>
      </p:grpSp>
      <p:sp>
        <p:nvSpPr>
          <p:cNvPr id="2" name="Título 1"/>
          <p:cNvSpPr>
            <a:spLocks noGrp="1"/>
          </p:cNvSpPr>
          <p:nvPr>
            <p:ph type="title"/>
          </p:nvPr>
        </p:nvSpPr>
        <p:spPr>
          <a:xfrm>
            <a:off x="0" y="1123838"/>
            <a:ext cx="2489200" cy="4601183"/>
          </a:xfrm>
        </p:spPr>
        <p:txBody>
          <a:bodyPr/>
          <a:lstStyle/>
          <a:p>
            <a:r>
              <a:rPr lang="es-MX" dirty="0"/>
              <a:t>COURT PROCEDURES</a:t>
            </a:r>
            <a:br>
              <a:rPr lang="es-MX" dirty="0"/>
            </a:br>
            <a:br>
              <a:rPr lang="es-MX" dirty="0"/>
            </a:br>
            <a:r>
              <a:rPr lang="es-MX" b="1" dirty="0">
                <a:effectLst>
                  <a:outerShdw blurRad="38100" dist="38100" dir="2700000" algn="tl">
                    <a:srgbClr val="000000">
                      <a:alpha val="43137"/>
                    </a:srgbClr>
                  </a:outerShdw>
                </a:effectLst>
              </a:rPr>
              <a:t>THE ORDER OF EVENTS</a:t>
            </a:r>
          </a:p>
        </p:txBody>
      </p:sp>
      <p:sp>
        <p:nvSpPr>
          <p:cNvPr id="3" name="Marcador de contenido 2"/>
          <p:cNvSpPr>
            <a:spLocks noGrp="1"/>
          </p:cNvSpPr>
          <p:nvPr>
            <p:ph idx="1"/>
          </p:nvPr>
        </p:nvSpPr>
        <p:spPr>
          <a:xfrm>
            <a:off x="2665927" y="864108"/>
            <a:ext cx="6078828" cy="5120640"/>
          </a:xfrm>
        </p:spPr>
        <p:txBody>
          <a:bodyPr>
            <a:normAutofit/>
          </a:bodyPr>
          <a:lstStyle/>
          <a:p>
            <a:pPr marL="0" indent="0" algn="just">
              <a:buNone/>
            </a:pPr>
            <a:r>
              <a:rPr lang="en-US" sz="2100" dirty="0">
                <a:solidFill>
                  <a:schemeClr val="tx1"/>
                </a:solidFill>
              </a:rPr>
              <a:t>Each witness, when he takes his place in the witness box and, after taking the oath or affirmation, is subjected to questioning, first by the advocate who has called him and then by the opposing advocate. The first advocate then has the opportunity of a second examination if he requires it but its scope is strictly limited.</a:t>
            </a:r>
          </a:p>
          <a:p>
            <a:pPr marL="0" indent="0" algn="just">
              <a:buNone/>
            </a:pPr>
            <a:r>
              <a:rPr lang="en-US" sz="2100" dirty="0">
                <a:solidFill>
                  <a:schemeClr val="tx1"/>
                </a:solidFill>
              </a:rPr>
              <a:t>This period of questioning by the parry calling the witness, known as </a:t>
            </a:r>
            <a:r>
              <a:rPr lang="en-US" sz="2100" b="1" dirty="0">
                <a:solidFill>
                  <a:schemeClr val="tx1"/>
                </a:solidFill>
              </a:rPr>
              <a:t>the examination in chief</a:t>
            </a:r>
            <a:r>
              <a:rPr lang="en-US" sz="2100" dirty="0">
                <a:solidFill>
                  <a:schemeClr val="tx1"/>
                </a:solidFill>
              </a:rPr>
              <a:t> gives that party the opportunity of unfolding his story to the court. The more credible his evidence appears to be the more effective he will be in getting his story across and in convincing the court.</a:t>
            </a:r>
            <a:endParaRPr lang="es-MX" sz="2100" dirty="0">
              <a:solidFill>
                <a:schemeClr val="tx1"/>
              </a:solidFill>
            </a:endParaRPr>
          </a:p>
        </p:txBody>
      </p:sp>
      <p:pic>
        <p:nvPicPr>
          <p:cNvPr id="7" name="Imagen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4648" y="83497"/>
            <a:ext cx="1695679" cy="1695679"/>
          </a:xfrm>
          <a:prstGeom prst="rect">
            <a:avLst/>
          </a:prstGeom>
          <a:ln>
            <a:noFill/>
          </a:ln>
          <a:effectLst>
            <a:outerShdw blurRad="292100" dist="139700" dir="2700000" algn="tl" rotWithShape="0">
              <a:srgbClr val="333333">
                <a:alpha val="65000"/>
              </a:srgbClr>
            </a:outerShdw>
          </a:effectLst>
        </p:spPr>
      </p:pic>
      <p:pic>
        <p:nvPicPr>
          <p:cNvPr id="8" name="Imagen 7">
            <a:hlinkClick r:id="rId5" action="ppaction://hlinksldjump"/>
            <a:extLst>
              <a:ext uri="{FF2B5EF4-FFF2-40B4-BE49-F238E27FC236}">
                <a16:creationId xmlns:a16="http://schemas.microsoft.com/office/drawing/2014/main" id="{DD0E604A-2959-47B4-A007-CC925AED8D5F}"/>
              </a:ext>
            </a:extLst>
          </p:cNvPr>
          <p:cNvPicPr>
            <a:picLocks noChangeAspect="1"/>
          </p:cNvPicPr>
          <p:nvPr/>
        </p:nvPicPr>
        <p:blipFill>
          <a:blip r:embed="rId6"/>
          <a:stretch>
            <a:fillRect/>
          </a:stretch>
        </p:blipFill>
        <p:spPr>
          <a:xfrm>
            <a:off x="986052" y="6132813"/>
            <a:ext cx="554784" cy="554784"/>
          </a:xfrm>
          <a:prstGeom prst="rect">
            <a:avLst/>
          </a:prstGeom>
        </p:spPr>
      </p:pic>
    </p:spTree>
    <p:extLst>
      <p:ext uri="{BB962C8B-B14F-4D97-AF65-F5344CB8AC3E}">
        <p14:creationId xmlns:p14="http://schemas.microsoft.com/office/powerpoint/2010/main" val="32546372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upo 3"/>
          <p:cNvGrpSpPr/>
          <p:nvPr/>
        </p:nvGrpSpPr>
        <p:grpSpPr>
          <a:xfrm>
            <a:off x="4153524" y="1265698"/>
            <a:ext cx="4990476" cy="5592302"/>
            <a:chOff x="4153524" y="1265698"/>
            <a:chExt cx="4990476" cy="5592302"/>
          </a:xfrm>
        </p:grpSpPr>
        <p:pic>
          <p:nvPicPr>
            <p:cNvPr id="5" name="Imagen 4"/>
            <p:cNvPicPr>
              <a:picLocks noChangeAspect="1"/>
            </p:cNvPicPr>
            <p:nvPr/>
          </p:nvPicPr>
          <p:blipFill>
            <a:blip r:embed="rId2">
              <a:lum bright="70000" contrast="-70000"/>
              <a:extLst>
                <a:ext uri="{28A0092B-C50C-407E-A947-70E740481C1C}">
                  <a14:useLocalDpi xmlns:a14="http://schemas.microsoft.com/office/drawing/2010/main" val="0"/>
                </a:ext>
              </a:extLst>
            </a:blip>
            <a:stretch>
              <a:fillRect/>
            </a:stretch>
          </p:blipFill>
          <p:spPr>
            <a:xfrm>
              <a:off x="4153524" y="1265698"/>
              <a:ext cx="4990476" cy="4317460"/>
            </a:xfrm>
            <a:prstGeom prst="rect">
              <a:avLst/>
            </a:prstGeom>
          </p:spPr>
        </p:pic>
        <p:pic>
          <p:nvPicPr>
            <p:cNvPr id="6" name="Imagen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04370" y="5962410"/>
              <a:ext cx="2437701" cy="895590"/>
            </a:xfrm>
            <a:prstGeom prst="rect">
              <a:avLst/>
            </a:prstGeom>
          </p:spPr>
        </p:pic>
      </p:grpSp>
      <p:sp>
        <p:nvSpPr>
          <p:cNvPr id="2" name="Título 1"/>
          <p:cNvSpPr>
            <a:spLocks noGrp="1"/>
          </p:cNvSpPr>
          <p:nvPr>
            <p:ph type="title"/>
          </p:nvPr>
        </p:nvSpPr>
        <p:spPr>
          <a:xfrm>
            <a:off x="0" y="1123838"/>
            <a:ext cx="2489200" cy="4601183"/>
          </a:xfrm>
        </p:spPr>
        <p:txBody>
          <a:bodyPr/>
          <a:lstStyle/>
          <a:p>
            <a:r>
              <a:rPr lang="es-MX" dirty="0"/>
              <a:t>COURT PROCEDURES</a:t>
            </a:r>
            <a:br>
              <a:rPr lang="es-MX" dirty="0"/>
            </a:br>
            <a:br>
              <a:rPr lang="es-MX" dirty="0"/>
            </a:br>
            <a:r>
              <a:rPr lang="es-MX" b="1" dirty="0">
                <a:effectLst>
                  <a:outerShdw blurRad="38100" dist="38100" dir="2700000" algn="tl">
                    <a:srgbClr val="000000">
                      <a:alpha val="43137"/>
                    </a:srgbClr>
                  </a:outerShdw>
                </a:effectLst>
              </a:rPr>
              <a:t>THE ORDER OF EVENTS</a:t>
            </a:r>
          </a:p>
        </p:txBody>
      </p:sp>
      <p:sp>
        <p:nvSpPr>
          <p:cNvPr id="3" name="Marcador de contenido 2"/>
          <p:cNvSpPr>
            <a:spLocks noGrp="1"/>
          </p:cNvSpPr>
          <p:nvPr>
            <p:ph idx="1"/>
          </p:nvPr>
        </p:nvSpPr>
        <p:spPr>
          <a:xfrm>
            <a:off x="2640169" y="864108"/>
            <a:ext cx="6201902" cy="5120640"/>
          </a:xfrm>
        </p:spPr>
        <p:txBody>
          <a:bodyPr>
            <a:normAutofit/>
          </a:bodyPr>
          <a:lstStyle/>
          <a:p>
            <a:pPr marL="0" indent="0" algn="just">
              <a:buNone/>
            </a:pPr>
            <a:r>
              <a:rPr lang="en-US" sz="2100" dirty="0">
                <a:solidFill>
                  <a:schemeClr val="tx1"/>
                </a:solidFill>
              </a:rPr>
              <a:t>The questioning by the opposition advocate, known as </a:t>
            </a:r>
            <a:r>
              <a:rPr lang="en-US" sz="2100" b="1" dirty="0">
                <a:solidFill>
                  <a:schemeClr val="tx1"/>
                </a:solidFill>
              </a:rPr>
              <a:t>the cross examination</a:t>
            </a:r>
            <a:r>
              <a:rPr lang="en-US" sz="2100" dirty="0">
                <a:solidFill>
                  <a:schemeClr val="tx1"/>
                </a:solidFill>
              </a:rPr>
              <a:t>, is intended to give him the opportunity of placing the witness under pressure, if necessary to test the reliability of his testimony and with the intention of casting doubts on his credibility</a:t>
            </a:r>
          </a:p>
          <a:p>
            <a:pPr marL="0" indent="0" algn="just">
              <a:buNone/>
            </a:pPr>
            <a:r>
              <a:rPr lang="en-US" sz="2100" dirty="0">
                <a:solidFill>
                  <a:schemeClr val="tx1"/>
                </a:solidFill>
              </a:rPr>
              <a:t>The final questioning, the re-examination, if any, is only used by the first advocate to clear up any possible misunderstandings which may have arisen from the cross examination, no new issues may be raised.</a:t>
            </a:r>
          </a:p>
        </p:txBody>
      </p:sp>
      <p:pic>
        <p:nvPicPr>
          <p:cNvPr id="7" name="Imagen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4648" y="83497"/>
            <a:ext cx="1695679" cy="1695679"/>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43532621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upo 3"/>
          <p:cNvGrpSpPr/>
          <p:nvPr/>
        </p:nvGrpSpPr>
        <p:grpSpPr>
          <a:xfrm>
            <a:off x="4153524" y="1265698"/>
            <a:ext cx="4990476" cy="5592302"/>
            <a:chOff x="4153524" y="1265698"/>
            <a:chExt cx="4990476" cy="5592302"/>
          </a:xfrm>
        </p:grpSpPr>
        <p:pic>
          <p:nvPicPr>
            <p:cNvPr id="5" name="Imagen 4"/>
            <p:cNvPicPr>
              <a:picLocks noChangeAspect="1"/>
            </p:cNvPicPr>
            <p:nvPr/>
          </p:nvPicPr>
          <p:blipFill>
            <a:blip r:embed="rId2">
              <a:lum bright="70000" contrast="-70000"/>
              <a:extLst>
                <a:ext uri="{28A0092B-C50C-407E-A947-70E740481C1C}">
                  <a14:useLocalDpi xmlns:a14="http://schemas.microsoft.com/office/drawing/2010/main" val="0"/>
                </a:ext>
              </a:extLst>
            </a:blip>
            <a:stretch>
              <a:fillRect/>
            </a:stretch>
          </p:blipFill>
          <p:spPr>
            <a:xfrm>
              <a:off x="4153524" y="1265698"/>
              <a:ext cx="4990476" cy="4317460"/>
            </a:xfrm>
            <a:prstGeom prst="rect">
              <a:avLst/>
            </a:prstGeom>
          </p:spPr>
        </p:pic>
        <p:pic>
          <p:nvPicPr>
            <p:cNvPr id="6" name="Imagen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04370" y="5962410"/>
              <a:ext cx="2437701" cy="895590"/>
            </a:xfrm>
            <a:prstGeom prst="rect">
              <a:avLst/>
            </a:prstGeom>
          </p:spPr>
        </p:pic>
      </p:grpSp>
      <p:sp>
        <p:nvSpPr>
          <p:cNvPr id="2" name="Título 1"/>
          <p:cNvSpPr>
            <a:spLocks noGrp="1"/>
          </p:cNvSpPr>
          <p:nvPr>
            <p:ph type="title"/>
          </p:nvPr>
        </p:nvSpPr>
        <p:spPr>
          <a:xfrm>
            <a:off x="0" y="1123838"/>
            <a:ext cx="2641600" cy="4601183"/>
          </a:xfrm>
        </p:spPr>
        <p:txBody>
          <a:bodyPr/>
          <a:lstStyle/>
          <a:p>
            <a:pPr algn="ctr"/>
            <a:r>
              <a:rPr lang="es-MX" dirty="0"/>
              <a:t>ADJUSTMENTS AND RECOVERIES IN MARINE INSURANCE CLAIMS</a:t>
            </a:r>
          </a:p>
        </p:txBody>
      </p:sp>
      <p:sp>
        <p:nvSpPr>
          <p:cNvPr id="3" name="Marcador de contenido 2"/>
          <p:cNvSpPr>
            <a:spLocks noGrp="1"/>
          </p:cNvSpPr>
          <p:nvPr>
            <p:ph idx="1"/>
          </p:nvPr>
        </p:nvSpPr>
        <p:spPr>
          <a:xfrm>
            <a:off x="2641600" y="864108"/>
            <a:ext cx="6200471" cy="5120640"/>
          </a:xfrm>
        </p:spPr>
        <p:txBody>
          <a:bodyPr>
            <a:normAutofit/>
          </a:bodyPr>
          <a:lstStyle/>
          <a:p>
            <a:pPr marL="0" indent="0" algn="just">
              <a:buNone/>
            </a:pPr>
            <a:r>
              <a:rPr lang="en-US" sz="2100" dirty="0">
                <a:solidFill>
                  <a:schemeClr val="tx1"/>
                </a:solidFill>
              </a:rPr>
              <a:t>Earlier in this course, will have made it abundantly clear that the adjusting of marine insurance claims, and later the recoveries associated with them, is not a part of the traditional role of the marine surveyor and that to stray into the province of the adjusters and the marine lawyers or recovery agents is an unpardonable sin unless the instructing principal has specifically requested.</a:t>
            </a:r>
          </a:p>
          <a:p>
            <a:pPr marL="0" indent="0" algn="just">
              <a:buNone/>
            </a:pPr>
            <a:r>
              <a:rPr lang="en-US" sz="2100" dirty="0">
                <a:solidFill>
                  <a:schemeClr val="tx1"/>
                </a:solidFill>
              </a:rPr>
              <a:t>Nevertheless, there are situations in which the surveyor who has carried out the survey will be required to further his role and, upon instructions, to take upon himself the duty of adjusting the claim and, if instructed, the pursuit of recoveries against the party or parties having a liability.</a:t>
            </a:r>
            <a:endParaRPr lang="es-MX" sz="2100" dirty="0">
              <a:solidFill>
                <a:schemeClr val="tx1"/>
              </a:solidFill>
            </a:endParaRPr>
          </a:p>
        </p:txBody>
      </p:sp>
      <p:pic>
        <p:nvPicPr>
          <p:cNvPr id="7" name="Imagen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4648" y="83497"/>
            <a:ext cx="1695679" cy="1695679"/>
          </a:xfrm>
          <a:prstGeom prst="rect">
            <a:avLst/>
          </a:prstGeom>
          <a:ln>
            <a:noFill/>
          </a:ln>
          <a:effectLst>
            <a:outerShdw blurRad="292100" dist="139700" dir="2700000" algn="tl" rotWithShape="0">
              <a:srgbClr val="333333">
                <a:alpha val="65000"/>
              </a:srgbClr>
            </a:outerShdw>
          </a:effectLst>
        </p:spPr>
      </p:pic>
      <p:pic>
        <p:nvPicPr>
          <p:cNvPr id="8" name="Imagen 7">
            <a:hlinkClick r:id="rId5" action="ppaction://hlinksldjump"/>
            <a:extLst>
              <a:ext uri="{FF2B5EF4-FFF2-40B4-BE49-F238E27FC236}">
                <a16:creationId xmlns:a16="http://schemas.microsoft.com/office/drawing/2014/main" id="{F16C7A39-F5BF-4BEF-83EC-2BB665463579}"/>
              </a:ext>
            </a:extLst>
          </p:cNvPr>
          <p:cNvPicPr>
            <a:picLocks noChangeAspect="1"/>
          </p:cNvPicPr>
          <p:nvPr/>
        </p:nvPicPr>
        <p:blipFill>
          <a:blip r:embed="rId6"/>
          <a:stretch>
            <a:fillRect/>
          </a:stretch>
        </p:blipFill>
        <p:spPr>
          <a:xfrm>
            <a:off x="986052" y="6132813"/>
            <a:ext cx="554784" cy="554784"/>
          </a:xfrm>
          <a:prstGeom prst="rect">
            <a:avLst/>
          </a:prstGeom>
        </p:spPr>
      </p:pic>
    </p:spTree>
    <p:extLst>
      <p:ext uri="{BB962C8B-B14F-4D97-AF65-F5344CB8AC3E}">
        <p14:creationId xmlns:p14="http://schemas.microsoft.com/office/powerpoint/2010/main" val="403739142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upo 3"/>
          <p:cNvGrpSpPr/>
          <p:nvPr/>
        </p:nvGrpSpPr>
        <p:grpSpPr>
          <a:xfrm>
            <a:off x="4153524" y="1265698"/>
            <a:ext cx="4990476" cy="5592302"/>
            <a:chOff x="4153524" y="1265698"/>
            <a:chExt cx="4990476" cy="5592302"/>
          </a:xfrm>
        </p:grpSpPr>
        <p:pic>
          <p:nvPicPr>
            <p:cNvPr id="5" name="Imagen 4"/>
            <p:cNvPicPr>
              <a:picLocks noChangeAspect="1"/>
            </p:cNvPicPr>
            <p:nvPr/>
          </p:nvPicPr>
          <p:blipFill>
            <a:blip r:embed="rId2">
              <a:lum bright="70000" contrast="-70000"/>
              <a:extLst>
                <a:ext uri="{28A0092B-C50C-407E-A947-70E740481C1C}">
                  <a14:useLocalDpi xmlns:a14="http://schemas.microsoft.com/office/drawing/2010/main" val="0"/>
                </a:ext>
              </a:extLst>
            </a:blip>
            <a:stretch>
              <a:fillRect/>
            </a:stretch>
          </p:blipFill>
          <p:spPr>
            <a:xfrm>
              <a:off x="4153524" y="1265698"/>
              <a:ext cx="4990476" cy="4317460"/>
            </a:xfrm>
            <a:prstGeom prst="rect">
              <a:avLst/>
            </a:prstGeom>
          </p:spPr>
        </p:pic>
        <p:pic>
          <p:nvPicPr>
            <p:cNvPr id="6" name="Imagen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04370" y="5962410"/>
              <a:ext cx="2437701" cy="895590"/>
            </a:xfrm>
            <a:prstGeom prst="rect">
              <a:avLst/>
            </a:prstGeom>
          </p:spPr>
        </p:pic>
      </p:grpSp>
      <p:sp>
        <p:nvSpPr>
          <p:cNvPr id="2" name="Título 1"/>
          <p:cNvSpPr>
            <a:spLocks noGrp="1"/>
          </p:cNvSpPr>
          <p:nvPr>
            <p:ph type="title"/>
          </p:nvPr>
        </p:nvSpPr>
        <p:spPr>
          <a:xfrm>
            <a:off x="0" y="1123838"/>
            <a:ext cx="2641600" cy="4601183"/>
          </a:xfrm>
        </p:spPr>
        <p:txBody>
          <a:bodyPr/>
          <a:lstStyle/>
          <a:p>
            <a:pPr algn="ctr"/>
            <a:r>
              <a:rPr lang="es-MX" dirty="0"/>
              <a:t>ADJUSTMENTS AND RECOVERIES IN MARINE INSURANCE CLAIMS</a:t>
            </a:r>
          </a:p>
        </p:txBody>
      </p:sp>
      <p:sp>
        <p:nvSpPr>
          <p:cNvPr id="3" name="Marcador de contenido 2"/>
          <p:cNvSpPr>
            <a:spLocks noGrp="1"/>
          </p:cNvSpPr>
          <p:nvPr>
            <p:ph idx="1"/>
          </p:nvPr>
        </p:nvSpPr>
        <p:spPr>
          <a:xfrm>
            <a:off x="2641600" y="864108"/>
            <a:ext cx="6200471" cy="5120640"/>
          </a:xfrm>
        </p:spPr>
        <p:txBody>
          <a:bodyPr>
            <a:normAutofit/>
          </a:bodyPr>
          <a:lstStyle/>
          <a:p>
            <a:pPr marL="0" indent="0" algn="just">
              <a:buNone/>
            </a:pPr>
            <a:r>
              <a:rPr lang="en-US" sz="2100" dirty="0">
                <a:solidFill>
                  <a:schemeClr val="tx1"/>
                </a:solidFill>
              </a:rPr>
              <a:t>Even when a surveyor is not to be involved in either adjustments or recoveries, some knowledge of the purpose for which his survey report has been commissioned will assist him in gaining a better understanding of his own functions thereby enabling him to survey and report more effectively. </a:t>
            </a:r>
          </a:p>
          <a:p>
            <a:pPr marL="0" indent="0" algn="just">
              <a:buNone/>
            </a:pPr>
            <a:r>
              <a:rPr lang="en-US" sz="2100" dirty="0">
                <a:solidFill>
                  <a:schemeClr val="tx1"/>
                </a:solidFill>
              </a:rPr>
              <a:t>This is particularly true of commercial hull claims where the surveyor's careful attention to matters upon which the average adjuster will certainly require information will often save considerable time later. It also applies to a lesser extent in cargo and pleasure craft claims.</a:t>
            </a:r>
            <a:endParaRPr lang="es-MX" sz="2100" dirty="0">
              <a:solidFill>
                <a:schemeClr val="tx1"/>
              </a:solidFill>
            </a:endParaRPr>
          </a:p>
        </p:txBody>
      </p:sp>
      <p:pic>
        <p:nvPicPr>
          <p:cNvPr id="7" name="Imagen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4648" y="83497"/>
            <a:ext cx="1695679" cy="1695679"/>
          </a:xfrm>
          <a:prstGeom prst="rect">
            <a:avLst/>
          </a:prstGeom>
          <a:ln>
            <a:noFill/>
          </a:ln>
          <a:effectLst>
            <a:outerShdw blurRad="292100" dist="139700" dir="2700000" algn="tl" rotWithShape="0">
              <a:srgbClr val="333333">
                <a:alpha val="65000"/>
              </a:srgbClr>
            </a:outerShdw>
          </a:effectLst>
        </p:spPr>
      </p:pic>
      <p:pic>
        <p:nvPicPr>
          <p:cNvPr id="8" name="Imagen 7">
            <a:hlinkClick r:id="rId5" action="ppaction://hlinksldjump"/>
            <a:extLst>
              <a:ext uri="{FF2B5EF4-FFF2-40B4-BE49-F238E27FC236}">
                <a16:creationId xmlns:a16="http://schemas.microsoft.com/office/drawing/2014/main" id="{2B4E2EA7-F361-4AD7-BF69-F66C427232F7}"/>
              </a:ext>
            </a:extLst>
          </p:cNvPr>
          <p:cNvPicPr>
            <a:picLocks noChangeAspect="1"/>
          </p:cNvPicPr>
          <p:nvPr/>
        </p:nvPicPr>
        <p:blipFill>
          <a:blip r:embed="rId6"/>
          <a:stretch>
            <a:fillRect/>
          </a:stretch>
        </p:blipFill>
        <p:spPr>
          <a:xfrm>
            <a:off x="986052" y="6132813"/>
            <a:ext cx="554784" cy="554784"/>
          </a:xfrm>
          <a:prstGeom prst="rect">
            <a:avLst/>
          </a:prstGeom>
        </p:spPr>
      </p:pic>
    </p:spTree>
    <p:extLst>
      <p:ext uri="{BB962C8B-B14F-4D97-AF65-F5344CB8AC3E}">
        <p14:creationId xmlns:p14="http://schemas.microsoft.com/office/powerpoint/2010/main" val="14067115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upo 3"/>
          <p:cNvGrpSpPr/>
          <p:nvPr/>
        </p:nvGrpSpPr>
        <p:grpSpPr>
          <a:xfrm>
            <a:off x="4153524" y="1265698"/>
            <a:ext cx="4990476" cy="5592302"/>
            <a:chOff x="4153524" y="1265698"/>
            <a:chExt cx="4990476" cy="5592302"/>
          </a:xfrm>
        </p:grpSpPr>
        <p:pic>
          <p:nvPicPr>
            <p:cNvPr id="5" name="Imagen 4"/>
            <p:cNvPicPr>
              <a:picLocks noChangeAspect="1"/>
            </p:cNvPicPr>
            <p:nvPr/>
          </p:nvPicPr>
          <p:blipFill>
            <a:blip r:embed="rId2">
              <a:lum bright="70000" contrast="-70000"/>
              <a:extLst>
                <a:ext uri="{28A0092B-C50C-407E-A947-70E740481C1C}">
                  <a14:useLocalDpi xmlns:a14="http://schemas.microsoft.com/office/drawing/2010/main" val="0"/>
                </a:ext>
              </a:extLst>
            </a:blip>
            <a:stretch>
              <a:fillRect/>
            </a:stretch>
          </p:blipFill>
          <p:spPr>
            <a:xfrm>
              <a:off x="4153524" y="1265698"/>
              <a:ext cx="4990476" cy="4317460"/>
            </a:xfrm>
            <a:prstGeom prst="rect">
              <a:avLst/>
            </a:prstGeom>
          </p:spPr>
        </p:pic>
        <p:pic>
          <p:nvPicPr>
            <p:cNvPr id="6" name="Imagen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04370" y="5962410"/>
              <a:ext cx="2437701" cy="895590"/>
            </a:xfrm>
            <a:prstGeom prst="rect">
              <a:avLst/>
            </a:prstGeom>
          </p:spPr>
        </p:pic>
      </p:grpSp>
      <p:sp>
        <p:nvSpPr>
          <p:cNvPr id="2" name="Título 1"/>
          <p:cNvSpPr>
            <a:spLocks noGrp="1"/>
          </p:cNvSpPr>
          <p:nvPr>
            <p:ph type="title"/>
          </p:nvPr>
        </p:nvSpPr>
        <p:spPr>
          <a:xfrm>
            <a:off x="0" y="1123838"/>
            <a:ext cx="2624667" cy="4601183"/>
          </a:xfrm>
        </p:spPr>
        <p:txBody>
          <a:bodyPr/>
          <a:lstStyle/>
          <a:p>
            <a:pPr algn="ctr"/>
            <a:r>
              <a:rPr lang="es-MX" dirty="0"/>
              <a:t>ALL RELEVANT ISSUES ABOUT ADJUSTMENTS</a:t>
            </a:r>
          </a:p>
        </p:txBody>
      </p:sp>
      <p:sp>
        <p:nvSpPr>
          <p:cNvPr id="3" name="Marcador de contenido 2"/>
          <p:cNvSpPr>
            <a:spLocks noGrp="1"/>
          </p:cNvSpPr>
          <p:nvPr>
            <p:ph idx="1"/>
          </p:nvPr>
        </p:nvSpPr>
        <p:spPr>
          <a:xfrm>
            <a:off x="2624667" y="864108"/>
            <a:ext cx="6217404" cy="5120640"/>
          </a:xfrm>
        </p:spPr>
        <p:txBody>
          <a:bodyPr>
            <a:normAutofit/>
          </a:bodyPr>
          <a:lstStyle/>
          <a:p>
            <a:pPr marL="0" indent="0" algn="just">
              <a:buNone/>
            </a:pPr>
            <a:r>
              <a:rPr lang="en-US" sz="2100" dirty="0">
                <a:solidFill>
                  <a:schemeClr val="tx1"/>
                </a:solidFill>
              </a:rPr>
              <a:t>In the customary procedure, the surveyor report containing the details of the loss and the circumstances surrounding it, goes to the adjuster to determine the claim recoverable under the policy. With cargo claims, this is usually the insurers own “in house” claims adjuster or, with hulls and particularly the larger ones, the independent average adjuster.</a:t>
            </a:r>
          </a:p>
          <a:p>
            <a:pPr marL="0" indent="0" algn="just">
              <a:buNone/>
            </a:pPr>
            <a:r>
              <a:rPr lang="en-US" sz="2100" dirty="0">
                <a:solidFill>
                  <a:schemeClr val="tx1"/>
                </a:solidFill>
              </a:rPr>
              <a:t>Both adjusters consider the terms and conditions of the policy and apply them to the loss to establish the extent of the underwriter liability which is, of course, the amount of the claim recoverable under it by the assured.</a:t>
            </a:r>
            <a:endParaRPr lang="es-MX" sz="2100" dirty="0">
              <a:solidFill>
                <a:schemeClr val="tx1"/>
              </a:solidFill>
            </a:endParaRPr>
          </a:p>
        </p:txBody>
      </p:sp>
      <p:pic>
        <p:nvPicPr>
          <p:cNvPr id="7" name="Imagen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4648" y="83497"/>
            <a:ext cx="1695679" cy="1695679"/>
          </a:xfrm>
          <a:prstGeom prst="rect">
            <a:avLst/>
          </a:prstGeom>
          <a:ln>
            <a:noFill/>
          </a:ln>
          <a:effectLst>
            <a:outerShdw blurRad="292100" dist="139700" dir="2700000" algn="tl" rotWithShape="0">
              <a:srgbClr val="333333">
                <a:alpha val="65000"/>
              </a:srgbClr>
            </a:outerShdw>
          </a:effectLst>
        </p:spPr>
      </p:pic>
      <p:pic>
        <p:nvPicPr>
          <p:cNvPr id="8" name="Imagen 7">
            <a:hlinkClick r:id="rId5" action="ppaction://hlinksldjump"/>
            <a:extLst>
              <a:ext uri="{FF2B5EF4-FFF2-40B4-BE49-F238E27FC236}">
                <a16:creationId xmlns:a16="http://schemas.microsoft.com/office/drawing/2014/main" id="{139BE582-5AA8-4128-8EBF-6D47FD431C8E}"/>
              </a:ext>
            </a:extLst>
          </p:cNvPr>
          <p:cNvPicPr>
            <a:picLocks noChangeAspect="1"/>
          </p:cNvPicPr>
          <p:nvPr/>
        </p:nvPicPr>
        <p:blipFill>
          <a:blip r:embed="rId6"/>
          <a:stretch>
            <a:fillRect/>
          </a:stretch>
        </p:blipFill>
        <p:spPr>
          <a:xfrm>
            <a:off x="986052" y="6132813"/>
            <a:ext cx="554784" cy="554784"/>
          </a:xfrm>
          <a:prstGeom prst="rect">
            <a:avLst/>
          </a:prstGeom>
        </p:spPr>
      </p:pic>
    </p:spTree>
    <p:extLst>
      <p:ext uri="{BB962C8B-B14F-4D97-AF65-F5344CB8AC3E}">
        <p14:creationId xmlns:p14="http://schemas.microsoft.com/office/powerpoint/2010/main" val="249427679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upo 3"/>
          <p:cNvGrpSpPr/>
          <p:nvPr/>
        </p:nvGrpSpPr>
        <p:grpSpPr>
          <a:xfrm>
            <a:off x="4153524" y="1265698"/>
            <a:ext cx="4990476" cy="5592302"/>
            <a:chOff x="4153524" y="1265698"/>
            <a:chExt cx="4990476" cy="5592302"/>
          </a:xfrm>
        </p:grpSpPr>
        <p:pic>
          <p:nvPicPr>
            <p:cNvPr id="5" name="Imagen 4"/>
            <p:cNvPicPr>
              <a:picLocks noChangeAspect="1"/>
            </p:cNvPicPr>
            <p:nvPr/>
          </p:nvPicPr>
          <p:blipFill>
            <a:blip r:embed="rId2">
              <a:lum bright="70000" contrast="-70000"/>
              <a:extLst>
                <a:ext uri="{28A0092B-C50C-407E-A947-70E740481C1C}">
                  <a14:useLocalDpi xmlns:a14="http://schemas.microsoft.com/office/drawing/2010/main" val="0"/>
                </a:ext>
              </a:extLst>
            </a:blip>
            <a:stretch>
              <a:fillRect/>
            </a:stretch>
          </p:blipFill>
          <p:spPr>
            <a:xfrm>
              <a:off x="4153524" y="1265698"/>
              <a:ext cx="4990476" cy="4317460"/>
            </a:xfrm>
            <a:prstGeom prst="rect">
              <a:avLst/>
            </a:prstGeom>
          </p:spPr>
        </p:pic>
        <p:pic>
          <p:nvPicPr>
            <p:cNvPr id="6" name="Imagen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04370" y="5962410"/>
              <a:ext cx="2437701" cy="895590"/>
            </a:xfrm>
            <a:prstGeom prst="rect">
              <a:avLst/>
            </a:prstGeom>
          </p:spPr>
        </p:pic>
      </p:grpSp>
      <p:sp>
        <p:nvSpPr>
          <p:cNvPr id="2" name="Título 1"/>
          <p:cNvSpPr>
            <a:spLocks noGrp="1"/>
          </p:cNvSpPr>
          <p:nvPr>
            <p:ph type="title"/>
          </p:nvPr>
        </p:nvSpPr>
        <p:spPr>
          <a:xfrm>
            <a:off x="0" y="1123838"/>
            <a:ext cx="2624667" cy="4601183"/>
          </a:xfrm>
        </p:spPr>
        <p:txBody>
          <a:bodyPr/>
          <a:lstStyle/>
          <a:p>
            <a:pPr algn="ctr"/>
            <a:r>
              <a:rPr lang="es-MX" dirty="0"/>
              <a:t>ALL RELEVANT ISSUES ABOUT ADJUSTMENTS</a:t>
            </a:r>
          </a:p>
        </p:txBody>
      </p:sp>
      <p:sp>
        <p:nvSpPr>
          <p:cNvPr id="3" name="Marcador de contenido 2"/>
          <p:cNvSpPr>
            <a:spLocks noGrp="1"/>
          </p:cNvSpPr>
          <p:nvPr>
            <p:ph idx="1"/>
          </p:nvPr>
        </p:nvSpPr>
        <p:spPr>
          <a:xfrm>
            <a:off x="2624667" y="864108"/>
            <a:ext cx="6217404" cy="5120640"/>
          </a:xfrm>
        </p:spPr>
        <p:txBody>
          <a:bodyPr>
            <a:normAutofit/>
          </a:bodyPr>
          <a:lstStyle/>
          <a:p>
            <a:pPr marL="0" indent="0" algn="just">
              <a:buNone/>
            </a:pPr>
            <a:r>
              <a:rPr lang="en-US" sz="2100" dirty="0">
                <a:solidFill>
                  <a:schemeClr val="tx1"/>
                </a:solidFill>
              </a:rPr>
              <a:t>When the claim goes to the underwriter it is usually accepted by him the basis of the adjuster's determination although this is not necessarily so. Average adjusters are generally very experienced and are thoroughly conversant with policy conditions and with the case law relating to marine insurance. Whilst their statements of claim have no actual legal standing, in practice the adjusters experience is given due recognition and underwriters generally pay claims as adjusted. Where the adjuster is an “in house” claims adjuster then it will be on his judgment and calculations that the claim is admitted or declined, with perhaps a review by the claims manager.</a:t>
            </a:r>
            <a:endParaRPr lang="es-MX" sz="2100" dirty="0">
              <a:solidFill>
                <a:schemeClr val="tx1"/>
              </a:solidFill>
            </a:endParaRPr>
          </a:p>
        </p:txBody>
      </p:sp>
      <p:pic>
        <p:nvPicPr>
          <p:cNvPr id="7" name="Imagen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4648" y="83497"/>
            <a:ext cx="1695679" cy="1695679"/>
          </a:xfrm>
          <a:prstGeom prst="rect">
            <a:avLst/>
          </a:prstGeom>
          <a:ln>
            <a:noFill/>
          </a:ln>
          <a:effectLst>
            <a:outerShdw blurRad="292100" dist="139700" dir="2700000" algn="tl" rotWithShape="0">
              <a:srgbClr val="333333">
                <a:alpha val="65000"/>
              </a:srgbClr>
            </a:outerShdw>
          </a:effectLst>
        </p:spPr>
      </p:pic>
      <p:pic>
        <p:nvPicPr>
          <p:cNvPr id="8" name="Imagen 7">
            <a:hlinkClick r:id="rId5" action="ppaction://hlinksldjump"/>
            <a:extLst>
              <a:ext uri="{FF2B5EF4-FFF2-40B4-BE49-F238E27FC236}">
                <a16:creationId xmlns:a16="http://schemas.microsoft.com/office/drawing/2014/main" id="{CC4A855D-A669-40BB-9157-AF4F49173E00}"/>
              </a:ext>
            </a:extLst>
          </p:cNvPr>
          <p:cNvPicPr>
            <a:picLocks noChangeAspect="1"/>
          </p:cNvPicPr>
          <p:nvPr/>
        </p:nvPicPr>
        <p:blipFill>
          <a:blip r:embed="rId6"/>
          <a:stretch>
            <a:fillRect/>
          </a:stretch>
        </p:blipFill>
        <p:spPr>
          <a:xfrm>
            <a:off x="986052" y="6132813"/>
            <a:ext cx="554784" cy="554784"/>
          </a:xfrm>
          <a:prstGeom prst="rect">
            <a:avLst/>
          </a:prstGeom>
        </p:spPr>
      </p:pic>
    </p:spTree>
    <p:extLst>
      <p:ext uri="{BB962C8B-B14F-4D97-AF65-F5344CB8AC3E}">
        <p14:creationId xmlns:p14="http://schemas.microsoft.com/office/powerpoint/2010/main" val="208541666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upo 3"/>
          <p:cNvGrpSpPr/>
          <p:nvPr/>
        </p:nvGrpSpPr>
        <p:grpSpPr>
          <a:xfrm>
            <a:off x="4153524" y="1265698"/>
            <a:ext cx="4990476" cy="5592302"/>
            <a:chOff x="4153524" y="1265698"/>
            <a:chExt cx="4990476" cy="5592302"/>
          </a:xfrm>
        </p:grpSpPr>
        <p:pic>
          <p:nvPicPr>
            <p:cNvPr id="5" name="Imagen 4"/>
            <p:cNvPicPr>
              <a:picLocks noChangeAspect="1"/>
            </p:cNvPicPr>
            <p:nvPr/>
          </p:nvPicPr>
          <p:blipFill>
            <a:blip r:embed="rId2">
              <a:lum bright="70000" contrast="-70000"/>
              <a:extLst>
                <a:ext uri="{28A0092B-C50C-407E-A947-70E740481C1C}">
                  <a14:useLocalDpi xmlns:a14="http://schemas.microsoft.com/office/drawing/2010/main" val="0"/>
                </a:ext>
              </a:extLst>
            </a:blip>
            <a:stretch>
              <a:fillRect/>
            </a:stretch>
          </p:blipFill>
          <p:spPr>
            <a:xfrm>
              <a:off x="4153524" y="1265698"/>
              <a:ext cx="4990476" cy="4317460"/>
            </a:xfrm>
            <a:prstGeom prst="rect">
              <a:avLst/>
            </a:prstGeom>
          </p:spPr>
        </p:pic>
        <p:pic>
          <p:nvPicPr>
            <p:cNvPr id="6" name="Imagen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04370" y="5962410"/>
              <a:ext cx="2437701" cy="895590"/>
            </a:xfrm>
            <a:prstGeom prst="rect">
              <a:avLst/>
            </a:prstGeom>
          </p:spPr>
        </p:pic>
      </p:grpSp>
      <p:sp>
        <p:nvSpPr>
          <p:cNvPr id="2" name="Título 1"/>
          <p:cNvSpPr>
            <a:spLocks noGrp="1"/>
          </p:cNvSpPr>
          <p:nvPr>
            <p:ph type="title"/>
          </p:nvPr>
        </p:nvSpPr>
        <p:spPr>
          <a:xfrm>
            <a:off x="0" y="1123838"/>
            <a:ext cx="2624667" cy="4601183"/>
          </a:xfrm>
        </p:spPr>
        <p:txBody>
          <a:bodyPr/>
          <a:lstStyle/>
          <a:p>
            <a:pPr algn="ctr"/>
            <a:r>
              <a:rPr lang="es-MX" dirty="0"/>
              <a:t>ALL RELEVANT ISSUES ABOUT ADJUSTMENTS</a:t>
            </a:r>
          </a:p>
        </p:txBody>
      </p:sp>
      <p:sp>
        <p:nvSpPr>
          <p:cNvPr id="3" name="Marcador de contenido 2"/>
          <p:cNvSpPr>
            <a:spLocks noGrp="1"/>
          </p:cNvSpPr>
          <p:nvPr>
            <p:ph idx="1"/>
          </p:nvPr>
        </p:nvSpPr>
        <p:spPr/>
        <p:txBody>
          <a:bodyPr>
            <a:noAutofit/>
          </a:bodyPr>
          <a:lstStyle/>
          <a:p>
            <a:pPr marL="0" indent="0" algn="just">
              <a:buNone/>
            </a:pPr>
            <a:r>
              <a:rPr lang="en-US" sz="2000" dirty="0">
                <a:solidFill>
                  <a:schemeClr val="tx1"/>
                </a:solidFill>
              </a:rPr>
              <a:t>Marine underwriters understandably do not place the same confidence in surveyors who also act as adjusters as they place in qualified average adjusters. Consequently they generally expect to have the opportunity to consider their overall liability before an adjustment is placed before them. </a:t>
            </a:r>
          </a:p>
          <a:p>
            <a:pPr marL="0" indent="0" algn="just">
              <a:buNone/>
            </a:pPr>
            <a:r>
              <a:rPr lang="en-US" sz="2000" dirty="0">
                <a:solidFill>
                  <a:schemeClr val="tx1"/>
                </a:solidFill>
              </a:rPr>
              <a:t>Emphasis has been placed earlier in this course on the importance of understanding the three separate functions of surveying, adjusting and recoveries, and of the need to provide only the service required by the instructing underwriter.</a:t>
            </a:r>
          </a:p>
          <a:p>
            <a:pPr marL="0" indent="0" algn="just">
              <a:buNone/>
            </a:pPr>
            <a:r>
              <a:rPr lang="en-US" sz="2000" dirty="0">
                <a:solidFill>
                  <a:schemeClr val="tx1"/>
                </a:solidFill>
              </a:rPr>
              <a:t> However it is recognized that many underwriters do expect marine surveyors to carry out both the surveying and the adjusting functions, albeit that caution has to be exercised over the question of commenting upon whether the loss is recoverable or not under the terms of the policy.</a:t>
            </a:r>
            <a:endParaRPr lang="es-MX" sz="2000" dirty="0">
              <a:solidFill>
                <a:schemeClr val="tx1"/>
              </a:solidFill>
            </a:endParaRPr>
          </a:p>
        </p:txBody>
      </p:sp>
      <p:pic>
        <p:nvPicPr>
          <p:cNvPr id="7" name="Imagen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4648" y="83497"/>
            <a:ext cx="1695679" cy="1695679"/>
          </a:xfrm>
          <a:prstGeom prst="rect">
            <a:avLst/>
          </a:prstGeom>
          <a:ln>
            <a:noFill/>
          </a:ln>
          <a:effectLst>
            <a:outerShdw blurRad="292100" dist="139700" dir="2700000" algn="tl" rotWithShape="0">
              <a:srgbClr val="333333">
                <a:alpha val="65000"/>
              </a:srgbClr>
            </a:outerShdw>
          </a:effectLst>
        </p:spPr>
      </p:pic>
      <p:pic>
        <p:nvPicPr>
          <p:cNvPr id="8" name="Imagen 7">
            <a:hlinkClick r:id="rId5" action="ppaction://hlinksldjump"/>
            <a:extLst>
              <a:ext uri="{FF2B5EF4-FFF2-40B4-BE49-F238E27FC236}">
                <a16:creationId xmlns:a16="http://schemas.microsoft.com/office/drawing/2014/main" id="{F2438D4B-8305-47C7-BA27-E6717FA592F7}"/>
              </a:ext>
            </a:extLst>
          </p:cNvPr>
          <p:cNvPicPr>
            <a:picLocks noChangeAspect="1"/>
          </p:cNvPicPr>
          <p:nvPr/>
        </p:nvPicPr>
        <p:blipFill>
          <a:blip r:embed="rId6"/>
          <a:stretch>
            <a:fillRect/>
          </a:stretch>
        </p:blipFill>
        <p:spPr>
          <a:xfrm>
            <a:off x="986052" y="6132813"/>
            <a:ext cx="554784" cy="554784"/>
          </a:xfrm>
          <a:prstGeom prst="rect">
            <a:avLst/>
          </a:prstGeom>
        </p:spPr>
      </p:pic>
    </p:spTree>
    <p:extLst>
      <p:ext uri="{BB962C8B-B14F-4D97-AF65-F5344CB8AC3E}">
        <p14:creationId xmlns:p14="http://schemas.microsoft.com/office/powerpoint/2010/main" val="429180766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upo 3"/>
          <p:cNvGrpSpPr/>
          <p:nvPr/>
        </p:nvGrpSpPr>
        <p:grpSpPr>
          <a:xfrm>
            <a:off x="4153524" y="1265698"/>
            <a:ext cx="4990476" cy="5592302"/>
            <a:chOff x="4153524" y="1265698"/>
            <a:chExt cx="4990476" cy="5592302"/>
          </a:xfrm>
        </p:grpSpPr>
        <p:pic>
          <p:nvPicPr>
            <p:cNvPr id="5" name="Imagen 4"/>
            <p:cNvPicPr>
              <a:picLocks noChangeAspect="1"/>
            </p:cNvPicPr>
            <p:nvPr/>
          </p:nvPicPr>
          <p:blipFill>
            <a:blip r:embed="rId2">
              <a:lum bright="70000" contrast="-70000"/>
              <a:extLst>
                <a:ext uri="{28A0092B-C50C-407E-A947-70E740481C1C}">
                  <a14:useLocalDpi xmlns:a14="http://schemas.microsoft.com/office/drawing/2010/main" val="0"/>
                </a:ext>
              </a:extLst>
            </a:blip>
            <a:stretch>
              <a:fillRect/>
            </a:stretch>
          </p:blipFill>
          <p:spPr>
            <a:xfrm>
              <a:off x="4153524" y="1265698"/>
              <a:ext cx="4990476" cy="4317460"/>
            </a:xfrm>
            <a:prstGeom prst="rect">
              <a:avLst/>
            </a:prstGeom>
          </p:spPr>
        </p:pic>
        <p:pic>
          <p:nvPicPr>
            <p:cNvPr id="6" name="Imagen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04370" y="5962410"/>
              <a:ext cx="2437701" cy="895590"/>
            </a:xfrm>
            <a:prstGeom prst="rect">
              <a:avLst/>
            </a:prstGeom>
          </p:spPr>
        </p:pic>
      </p:grpSp>
      <p:sp>
        <p:nvSpPr>
          <p:cNvPr id="2" name="Título 1"/>
          <p:cNvSpPr>
            <a:spLocks noGrp="1"/>
          </p:cNvSpPr>
          <p:nvPr>
            <p:ph type="title"/>
          </p:nvPr>
        </p:nvSpPr>
        <p:spPr>
          <a:xfrm>
            <a:off x="0" y="1123838"/>
            <a:ext cx="2624667" cy="4601183"/>
          </a:xfrm>
        </p:spPr>
        <p:txBody>
          <a:bodyPr/>
          <a:lstStyle/>
          <a:p>
            <a:pPr algn="ctr"/>
            <a:r>
              <a:rPr lang="es-MX" dirty="0"/>
              <a:t>ALL RELEVANT ISSUES ABOUT ADJUSTMENTS</a:t>
            </a:r>
          </a:p>
        </p:txBody>
      </p:sp>
      <p:sp>
        <p:nvSpPr>
          <p:cNvPr id="3" name="Marcador de contenido 2"/>
          <p:cNvSpPr>
            <a:spLocks noGrp="1"/>
          </p:cNvSpPr>
          <p:nvPr>
            <p:ph idx="1"/>
          </p:nvPr>
        </p:nvSpPr>
        <p:spPr/>
        <p:txBody>
          <a:bodyPr>
            <a:normAutofit fontScale="77500" lnSpcReduction="20000"/>
          </a:bodyPr>
          <a:lstStyle/>
          <a:p>
            <a:pPr marL="0" indent="0" algn="just">
              <a:buNone/>
            </a:pPr>
            <a:r>
              <a:rPr lang="en-US" sz="2400" dirty="0">
                <a:solidFill>
                  <a:schemeClr val="tx1"/>
                </a:solidFill>
              </a:rPr>
              <a:t>Unless clearly stated otherwise, the fact that the claim has been adjusted by the surveyor implies that he considers that it is recoverable under the policy and that, as the adjuster, he is applying the terms and conditions of the policy. It will therefore be generally prudent for the surveyor to determine whether the underwriter has accepted the claim in principle before adjusting it as to quantum, or else to provide a separate report covering the adjustment and prefixing it with words such as “subject to underwriters admitting liability we adjust the claim as follows”.</a:t>
            </a:r>
          </a:p>
          <a:p>
            <a:pPr marL="0" indent="0" algn="just">
              <a:buNone/>
            </a:pPr>
            <a:r>
              <a:rPr lang="en-US" sz="2400" dirty="0">
                <a:solidFill>
                  <a:schemeClr val="tx1"/>
                </a:solidFill>
              </a:rPr>
              <a:t>These separate reports, i.e. report and adjustment, enable the underwriter to provide his assured or the broker with a copy of the survey report without any reference to liability and the extent of a claim, if any, that may be recoverable. Underwriters who have commissioned a surveyor to survey and report are often reluctant to let their assured or his broker have a copy, particularly when the report makes references to underwriters liability, the provision of the adjustment as a separate document assists the underwriter to make the surveyor's findings, as a surveyor only, available to his client.</a:t>
            </a:r>
            <a:endParaRPr lang="es-MX" sz="2200" dirty="0">
              <a:solidFill>
                <a:schemeClr val="tx1"/>
              </a:solidFill>
            </a:endParaRPr>
          </a:p>
        </p:txBody>
      </p:sp>
      <p:pic>
        <p:nvPicPr>
          <p:cNvPr id="7" name="Imagen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4648" y="83497"/>
            <a:ext cx="1695679" cy="1695679"/>
          </a:xfrm>
          <a:prstGeom prst="rect">
            <a:avLst/>
          </a:prstGeom>
          <a:ln>
            <a:noFill/>
          </a:ln>
          <a:effectLst>
            <a:outerShdw blurRad="292100" dist="139700" dir="2700000" algn="tl" rotWithShape="0">
              <a:srgbClr val="333333">
                <a:alpha val="65000"/>
              </a:srgbClr>
            </a:outerShdw>
          </a:effectLst>
        </p:spPr>
      </p:pic>
      <p:pic>
        <p:nvPicPr>
          <p:cNvPr id="8" name="Imagen 7">
            <a:hlinkClick r:id="rId5" action="ppaction://hlinksldjump"/>
            <a:extLst>
              <a:ext uri="{FF2B5EF4-FFF2-40B4-BE49-F238E27FC236}">
                <a16:creationId xmlns:a16="http://schemas.microsoft.com/office/drawing/2014/main" id="{89C8D0B5-E3A2-45CE-8D90-06C08752F469}"/>
              </a:ext>
            </a:extLst>
          </p:cNvPr>
          <p:cNvPicPr>
            <a:picLocks noChangeAspect="1"/>
          </p:cNvPicPr>
          <p:nvPr/>
        </p:nvPicPr>
        <p:blipFill>
          <a:blip r:embed="rId6"/>
          <a:stretch>
            <a:fillRect/>
          </a:stretch>
        </p:blipFill>
        <p:spPr>
          <a:xfrm>
            <a:off x="986052" y="6132813"/>
            <a:ext cx="554784" cy="554784"/>
          </a:xfrm>
          <a:prstGeom prst="rect">
            <a:avLst/>
          </a:prstGeom>
        </p:spPr>
      </p:pic>
    </p:spTree>
    <p:extLst>
      <p:ext uri="{BB962C8B-B14F-4D97-AF65-F5344CB8AC3E}">
        <p14:creationId xmlns:p14="http://schemas.microsoft.com/office/powerpoint/2010/main" val="422621423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p:cNvPicPr>
            <a:picLocks noChangeAspect="1"/>
          </p:cNvPicPr>
          <p:nvPr/>
        </p:nvPicPr>
        <p:blipFill>
          <a:blip r:embed="rId2">
            <a:lum bright="70000" contrast="-70000"/>
            <a:extLst>
              <a:ext uri="{28A0092B-C50C-407E-A947-70E740481C1C}">
                <a14:useLocalDpi xmlns:a14="http://schemas.microsoft.com/office/drawing/2010/main" val="0"/>
              </a:ext>
            </a:extLst>
          </a:blip>
          <a:stretch>
            <a:fillRect/>
          </a:stretch>
        </p:blipFill>
        <p:spPr>
          <a:xfrm>
            <a:off x="4153524" y="1265698"/>
            <a:ext cx="4990476" cy="4317460"/>
          </a:xfrm>
          <a:prstGeom prst="rect">
            <a:avLst/>
          </a:prstGeom>
        </p:spPr>
      </p:pic>
      <p:sp>
        <p:nvSpPr>
          <p:cNvPr id="2" name="Título 1"/>
          <p:cNvSpPr>
            <a:spLocks noGrp="1"/>
          </p:cNvSpPr>
          <p:nvPr>
            <p:ph type="title"/>
          </p:nvPr>
        </p:nvSpPr>
        <p:spPr>
          <a:xfrm>
            <a:off x="0" y="1123838"/>
            <a:ext cx="2526889" cy="4601183"/>
          </a:xfrm>
        </p:spPr>
        <p:txBody>
          <a:bodyPr>
            <a:normAutofit/>
          </a:bodyPr>
          <a:lstStyle/>
          <a:p>
            <a:pPr algn="ctr"/>
            <a:br>
              <a:rPr lang="en-US" sz="2800" b="1" dirty="0"/>
            </a:br>
            <a:r>
              <a:rPr lang="en-US" sz="4800" b="1" dirty="0">
                <a:effectLst>
                  <a:outerShdw blurRad="38100" dist="38100" dir="2700000" algn="tl">
                    <a:srgbClr val="000000">
                      <a:alpha val="43137"/>
                    </a:srgbClr>
                  </a:outerShdw>
                </a:effectLst>
              </a:rPr>
              <a:t>INDEX</a:t>
            </a:r>
            <a:endParaRPr lang="es-MX" sz="4800" b="1" dirty="0">
              <a:effectLst>
                <a:outerShdw blurRad="38100" dist="38100" dir="2700000" algn="tl">
                  <a:srgbClr val="000000">
                    <a:alpha val="43137"/>
                  </a:srgbClr>
                </a:outerShdw>
              </a:effectLst>
            </a:endParaRPr>
          </a:p>
        </p:txBody>
      </p:sp>
      <p:pic>
        <p:nvPicPr>
          <p:cNvPr id="4" name="Imagen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04370" y="5962410"/>
            <a:ext cx="2437701" cy="895590"/>
          </a:xfrm>
          <a:prstGeom prst="rect">
            <a:avLst/>
          </a:prstGeom>
        </p:spPr>
      </p:pic>
      <p:pic>
        <p:nvPicPr>
          <p:cNvPr id="6" name="Imagen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8062" y="302784"/>
            <a:ext cx="2583012" cy="2758916"/>
          </a:xfrm>
          <a:prstGeom prst="rect">
            <a:avLst/>
          </a:prstGeom>
          <a:ln>
            <a:noFill/>
          </a:ln>
          <a:effectLst>
            <a:outerShdw blurRad="292100" dist="139700" dir="2700000" algn="tl" rotWithShape="0">
              <a:srgbClr val="333333">
                <a:alpha val="65000"/>
              </a:srgbClr>
            </a:outerShdw>
          </a:effectLst>
        </p:spPr>
      </p:pic>
      <p:pic>
        <p:nvPicPr>
          <p:cNvPr id="8" name="Imagen 7">
            <a:extLst>
              <a:ext uri="{FF2B5EF4-FFF2-40B4-BE49-F238E27FC236}">
                <a16:creationId xmlns:a16="http://schemas.microsoft.com/office/drawing/2014/main" id="{88779DA8-7DCB-4876-9C4F-904145171C83}"/>
              </a:ext>
            </a:extLst>
          </p:cNvPr>
          <p:cNvPicPr>
            <a:picLocks noChangeAspect="1"/>
          </p:cNvPicPr>
          <p:nvPr/>
        </p:nvPicPr>
        <p:blipFill>
          <a:blip r:embed="rId5"/>
          <a:stretch>
            <a:fillRect/>
          </a:stretch>
        </p:blipFill>
        <p:spPr>
          <a:xfrm>
            <a:off x="4148304" y="232727"/>
            <a:ext cx="554784" cy="554784"/>
          </a:xfrm>
          <a:prstGeom prst="rect">
            <a:avLst/>
          </a:prstGeom>
        </p:spPr>
      </p:pic>
      <p:pic>
        <p:nvPicPr>
          <p:cNvPr id="9" name="Imagen 8">
            <a:hlinkClick r:id="rId6" action="ppaction://hlinksldjump"/>
            <a:extLst>
              <a:ext uri="{FF2B5EF4-FFF2-40B4-BE49-F238E27FC236}">
                <a16:creationId xmlns:a16="http://schemas.microsoft.com/office/drawing/2014/main" id="{EF3803CA-F0C1-4E64-91D0-A9B61040C9C6}"/>
              </a:ext>
            </a:extLst>
          </p:cNvPr>
          <p:cNvPicPr>
            <a:picLocks noChangeAspect="1"/>
          </p:cNvPicPr>
          <p:nvPr/>
        </p:nvPicPr>
        <p:blipFill>
          <a:blip r:embed="rId5"/>
          <a:stretch>
            <a:fillRect/>
          </a:stretch>
        </p:blipFill>
        <p:spPr>
          <a:xfrm>
            <a:off x="986052" y="6132813"/>
            <a:ext cx="554784" cy="554784"/>
          </a:xfrm>
          <a:prstGeom prst="rect">
            <a:avLst/>
          </a:prstGeom>
        </p:spPr>
      </p:pic>
      <p:sp>
        <p:nvSpPr>
          <p:cNvPr id="10" name="6 CuadroTexto">
            <a:extLst>
              <a:ext uri="{FF2B5EF4-FFF2-40B4-BE49-F238E27FC236}">
                <a16:creationId xmlns:a16="http://schemas.microsoft.com/office/drawing/2014/main" id="{97FFF34A-613F-4F9E-A975-4BE1CFC20B17}"/>
              </a:ext>
            </a:extLst>
          </p:cNvPr>
          <p:cNvSpPr txBox="1"/>
          <p:nvPr/>
        </p:nvSpPr>
        <p:spPr>
          <a:xfrm>
            <a:off x="4745908" y="364763"/>
            <a:ext cx="1039195" cy="369332"/>
          </a:xfrm>
          <a:prstGeom prst="rect">
            <a:avLst/>
          </a:prstGeom>
          <a:noFill/>
        </p:spPr>
        <p:txBody>
          <a:bodyPr wrap="none" rtlCol="0">
            <a:spAutoFit/>
          </a:bodyPr>
          <a:lstStyle/>
          <a:p>
            <a:r>
              <a:rPr lang="es-MX" b="1" dirty="0"/>
              <a:t>I N D E X</a:t>
            </a:r>
          </a:p>
        </p:txBody>
      </p:sp>
      <p:sp>
        <p:nvSpPr>
          <p:cNvPr id="14" name="7 CuadroTexto">
            <a:extLst>
              <a:ext uri="{FF2B5EF4-FFF2-40B4-BE49-F238E27FC236}">
                <a16:creationId xmlns:a16="http://schemas.microsoft.com/office/drawing/2014/main" id="{099DB7F1-C687-4CB2-AAAB-984A75D280D4}"/>
              </a:ext>
            </a:extLst>
          </p:cNvPr>
          <p:cNvSpPr txBox="1"/>
          <p:nvPr/>
        </p:nvSpPr>
        <p:spPr>
          <a:xfrm>
            <a:off x="2840331" y="903020"/>
            <a:ext cx="5889543" cy="4401205"/>
          </a:xfrm>
          <a:prstGeom prst="rect">
            <a:avLst/>
          </a:prstGeom>
          <a:noFill/>
        </p:spPr>
        <p:txBody>
          <a:bodyPr wrap="square" rtlCol="0">
            <a:spAutoFit/>
          </a:bodyPr>
          <a:lstStyle/>
          <a:p>
            <a:pPr marL="285750" indent="-285750">
              <a:buFont typeface="Arial" panose="020B0604020202020204" pitchFamily="34" charset="0"/>
              <a:buChar char="•"/>
            </a:pPr>
            <a:r>
              <a:rPr lang="en-US" sz="1400" dirty="0">
                <a:latin typeface="Arial" pitchFamily="34" charset="0"/>
                <a:cs typeface="Arial" pitchFamily="34" charset="0"/>
                <a:hlinkClick r:id="rId7" action="ppaction://hlinksldjump"/>
              </a:rPr>
              <a:t>QUANTIFYING CLAIMS</a:t>
            </a:r>
            <a:endParaRPr lang="en-US" sz="1400" dirty="0">
              <a:latin typeface="Arial" pitchFamily="34" charset="0"/>
              <a:cs typeface="Arial" pitchFamily="34" charset="0"/>
            </a:endParaRPr>
          </a:p>
          <a:p>
            <a:pPr marL="285750" indent="-285750">
              <a:buFont typeface="Arial" panose="020B0604020202020204" pitchFamily="34" charset="0"/>
              <a:buChar char="•"/>
            </a:pPr>
            <a:r>
              <a:rPr lang="es-MX" sz="1400" dirty="0">
                <a:hlinkClick r:id="rId8" action="ppaction://hlinksldjump"/>
              </a:rPr>
              <a:t>QUANTIFYING CLAIMS </a:t>
            </a:r>
            <a:r>
              <a:rPr lang="es-MX" sz="1400" dirty="0" err="1">
                <a:hlinkClick r:id="rId8" action="ppaction://hlinksldjump"/>
              </a:rPr>
              <a:t>CLAIMS</a:t>
            </a:r>
            <a:r>
              <a:rPr lang="es-MX" sz="1400" dirty="0">
                <a:hlinkClick r:id="rId8" action="ppaction://hlinksldjump"/>
              </a:rPr>
              <a:t> ON CARRIERS</a:t>
            </a:r>
            <a:endParaRPr lang="en-US" sz="1400" dirty="0">
              <a:latin typeface="Arial" pitchFamily="34" charset="0"/>
              <a:cs typeface="Arial" pitchFamily="34" charset="0"/>
            </a:endParaRPr>
          </a:p>
          <a:p>
            <a:pPr marL="285750" indent="-285750">
              <a:buFont typeface="Arial" panose="020B0604020202020204" pitchFamily="34" charset="0"/>
              <a:buChar char="•"/>
            </a:pPr>
            <a:r>
              <a:rPr lang="en-US" sz="1400" dirty="0">
                <a:latin typeface="Arial" pitchFamily="34" charset="0"/>
                <a:cs typeface="Arial" pitchFamily="34" charset="0"/>
                <a:hlinkClick r:id="rId9" action="ppaction://hlinksldjump"/>
              </a:rPr>
              <a:t>QUANTIFYING CLAIMS RECOVERIES FROM CARRIERS BEFORE SETTLEMENT BY UNDERWRITERS</a:t>
            </a:r>
            <a:endParaRPr lang="en-US" sz="1400" dirty="0">
              <a:latin typeface="Arial" pitchFamily="34" charset="0"/>
              <a:cs typeface="Arial" pitchFamily="34" charset="0"/>
            </a:endParaRPr>
          </a:p>
          <a:p>
            <a:pPr marL="285750" indent="-285750">
              <a:buFont typeface="Arial" panose="020B0604020202020204" pitchFamily="34" charset="0"/>
              <a:buChar char="•"/>
            </a:pPr>
            <a:r>
              <a:rPr lang="en-US" sz="1400" dirty="0">
                <a:latin typeface="Arial" pitchFamily="34" charset="0"/>
                <a:cs typeface="Arial" pitchFamily="34" charset="0"/>
                <a:hlinkClick r:id="rId9" action="ppaction://hlinksldjump"/>
              </a:rPr>
              <a:t>QUANTIFYING CLAIMS RECOVERIES FROM CARRIERS BEFORE SETTLEMENT BY UNDERWRITERS</a:t>
            </a:r>
            <a:endParaRPr lang="en-US" sz="1400" dirty="0">
              <a:latin typeface="Arial" pitchFamily="34" charset="0"/>
              <a:cs typeface="Arial" pitchFamily="34" charset="0"/>
            </a:endParaRPr>
          </a:p>
          <a:p>
            <a:pPr marL="285750" indent="-285750">
              <a:buFont typeface="Arial" panose="020B0604020202020204" pitchFamily="34" charset="0"/>
              <a:buChar char="•"/>
            </a:pPr>
            <a:r>
              <a:rPr lang="en-US" sz="1400" dirty="0">
                <a:latin typeface="Arial" pitchFamily="34" charset="0"/>
                <a:cs typeface="Arial" pitchFamily="34" charset="0"/>
                <a:hlinkClick r:id="rId10" action="ppaction://hlinksldjump"/>
              </a:rPr>
              <a:t>QUANTIFYING CLAIMS </a:t>
            </a:r>
            <a:r>
              <a:rPr lang="en-US" sz="1400" dirty="0" err="1">
                <a:latin typeface="Arial" pitchFamily="34" charset="0"/>
                <a:cs typeface="Arial" pitchFamily="34" charset="0"/>
                <a:hlinkClick r:id="rId10" action="ppaction://hlinksldjump"/>
              </a:rPr>
              <a:t>CLAIMS</a:t>
            </a:r>
            <a:r>
              <a:rPr lang="en-US" sz="1400" dirty="0">
                <a:latin typeface="Arial" pitchFamily="34" charset="0"/>
                <a:cs typeface="Arial" pitchFamily="34" charset="0"/>
                <a:hlinkClick r:id="rId10" action="ppaction://hlinksldjump"/>
              </a:rPr>
              <a:t> ON UNDERWRITERS</a:t>
            </a:r>
            <a:endParaRPr lang="en-US" sz="1400" dirty="0">
              <a:latin typeface="Arial" pitchFamily="34" charset="0"/>
              <a:cs typeface="Arial" pitchFamily="34" charset="0"/>
            </a:endParaRPr>
          </a:p>
          <a:p>
            <a:pPr marL="285750" indent="-285750">
              <a:buFont typeface="Arial" panose="020B0604020202020204" pitchFamily="34" charset="0"/>
              <a:buChar char="•"/>
            </a:pPr>
            <a:r>
              <a:rPr lang="en-US" sz="1400" dirty="0">
                <a:latin typeface="Arial" pitchFamily="34" charset="0"/>
                <a:cs typeface="Arial" pitchFamily="34" charset="0"/>
                <a:hlinkClick r:id="rId11" action="ppaction://hlinksldjump"/>
              </a:rPr>
              <a:t>RECOVERIES SURVEYORS COSTS RECOVERABLE AGAINST CARRIERS AND THIRD PARTIES</a:t>
            </a:r>
            <a:endParaRPr lang="en-US" sz="1400" dirty="0">
              <a:latin typeface="Arial" pitchFamily="34" charset="0"/>
              <a:cs typeface="Arial" pitchFamily="34" charset="0"/>
            </a:endParaRPr>
          </a:p>
          <a:p>
            <a:pPr marL="285750" indent="-285750">
              <a:buFont typeface="Arial" panose="020B0604020202020204" pitchFamily="34" charset="0"/>
              <a:buChar char="•"/>
            </a:pPr>
            <a:r>
              <a:rPr lang="en-US" sz="1400" dirty="0">
                <a:latin typeface="Arial" pitchFamily="34" charset="0"/>
                <a:cs typeface="Arial" pitchFamily="34" charset="0"/>
                <a:hlinkClick r:id="rId12" action="ppaction://hlinksldjump"/>
              </a:rPr>
              <a:t>RECOVERIES CARRIERS’ LIABILITY</a:t>
            </a:r>
            <a:endParaRPr lang="en-US" sz="1400" dirty="0">
              <a:latin typeface="Arial" pitchFamily="34" charset="0"/>
              <a:cs typeface="Arial" pitchFamily="34" charset="0"/>
            </a:endParaRPr>
          </a:p>
          <a:p>
            <a:pPr marL="285750" indent="-285750">
              <a:buFont typeface="Arial" panose="020B0604020202020204" pitchFamily="34" charset="0"/>
              <a:buChar char="•"/>
            </a:pPr>
            <a:r>
              <a:rPr lang="en-US" sz="1400" dirty="0">
                <a:latin typeface="Arial" pitchFamily="34" charset="0"/>
                <a:cs typeface="Arial" pitchFamily="34" charset="0"/>
                <a:hlinkClick r:id="rId13" action="ppaction://hlinksldjump"/>
              </a:rPr>
              <a:t>RECOVERIES TIME BARS</a:t>
            </a:r>
            <a:endParaRPr lang="en-US" sz="1400" dirty="0">
              <a:latin typeface="Arial" pitchFamily="34" charset="0"/>
              <a:cs typeface="Arial" pitchFamily="34" charset="0"/>
            </a:endParaRPr>
          </a:p>
          <a:p>
            <a:pPr marL="285750" indent="-285750">
              <a:buFont typeface="Arial" panose="020B0604020202020204" pitchFamily="34" charset="0"/>
              <a:buChar char="•"/>
            </a:pPr>
            <a:r>
              <a:rPr lang="en-US" sz="1400" dirty="0">
                <a:latin typeface="Arial" pitchFamily="34" charset="0"/>
                <a:cs typeface="Arial" pitchFamily="34" charset="0"/>
                <a:hlinkClick r:id="rId14" action="ppaction://hlinksldjump"/>
              </a:rPr>
              <a:t>RECOVERIES PAYMENT FOR RECOVERIES</a:t>
            </a:r>
            <a:endParaRPr lang="en-US" sz="1400" dirty="0">
              <a:latin typeface="Arial" pitchFamily="34" charset="0"/>
              <a:cs typeface="Arial" pitchFamily="34" charset="0"/>
            </a:endParaRPr>
          </a:p>
          <a:p>
            <a:pPr marL="285750" indent="-285750">
              <a:buFont typeface="Arial" panose="020B0604020202020204" pitchFamily="34" charset="0"/>
              <a:buChar char="•"/>
            </a:pPr>
            <a:r>
              <a:rPr lang="en-US" sz="1400" dirty="0">
                <a:latin typeface="Arial" pitchFamily="34" charset="0"/>
                <a:cs typeface="Arial" pitchFamily="34" charset="0"/>
                <a:hlinkClick r:id="rId15" action="ppaction://hlinksldjump"/>
              </a:rPr>
              <a:t>VIII. DANGEROUS GOODS</a:t>
            </a:r>
            <a:endParaRPr lang="en-US" sz="1400" dirty="0">
              <a:latin typeface="Arial" pitchFamily="34" charset="0"/>
              <a:cs typeface="Arial" pitchFamily="34" charset="0"/>
            </a:endParaRPr>
          </a:p>
          <a:p>
            <a:pPr marL="285750" indent="-285750">
              <a:buFont typeface="Arial" panose="020B0604020202020204" pitchFamily="34" charset="0"/>
              <a:buChar char="•"/>
            </a:pPr>
            <a:r>
              <a:rPr lang="en-US" sz="1400" dirty="0">
                <a:latin typeface="Arial" pitchFamily="34" charset="0"/>
                <a:cs typeface="Arial" pitchFamily="34" charset="0"/>
                <a:hlinkClick r:id="rId16" action="ppaction://hlinksldjump"/>
              </a:rPr>
              <a:t>VII. CHARTERING GLOSARY</a:t>
            </a:r>
            <a:endParaRPr lang="en-US" sz="1400" dirty="0">
              <a:latin typeface="Arial" pitchFamily="34" charset="0"/>
              <a:cs typeface="Arial" pitchFamily="34" charset="0"/>
            </a:endParaRPr>
          </a:p>
          <a:p>
            <a:pPr marL="285750" indent="-285750">
              <a:buFont typeface="Arial" panose="020B0604020202020204" pitchFamily="34" charset="0"/>
              <a:buChar char="•"/>
            </a:pPr>
            <a:r>
              <a:rPr lang="en-US" sz="1400" dirty="0">
                <a:latin typeface="Arial" pitchFamily="34" charset="0"/>
                <a:cs typeface="Arial" pitchFamily="34" charset="0"/>
                <a:hlinkClick r:id="rId17" action="ppaction://hlinksldjump"/>
              </a:rPr>
              <a:t>GENERAL EXPRESSIONS</a:t>
            </a:r>
            <a:endParaRPr lang="en-US" sz="1400" dirty="0">
              <a:latin typeface="Arial" pitchFamily="34" charset="0"/>
              <a:cs typeface="Arial" pitchFamily="34" charset="0"/>
            </a:endParaRPr>
          </a:p>
          <a:p>
            <a:pPr marL="285750" indent="-285750">
              <a:buFont typeface="Arial" panose="020B0604020202020204" pitchFamily="34" charset="0"/>
              <a:buChar char="•"/>
            </a:pPr>
            <a:r>
              <a:rPr lang="en-US" sz="1400" dirty="0">
                <a:latin typeface="Arial" pitchFamily="34" charset="0"/>
                <a:cs typeface="Arial" pitchFamily="34" charset="0"/>
                <a:hlinkClick r:id="rId18" action="ppaction://hlinksldjump"/>
              </a:rPr>
              <a:t>SHIPPING TERMS</a:t>
            </a:r>
            <a:endParaRPr lang="en-US" sz="1400" dirty="0">
              <a:latin typeface="Arial" pitchFamily="34" charset="0"/>
              <a:cs typeface="Arial" pitchFamily="34" charset="0"/>
            </a:endParaRPr>
          </a:p>
          <a:p>
            <a:pPr marL="285750" indent="-285750">
              <a:buFont typeface="Arial" panose="020B0604020202020204" pitchFamily="34" charset="0"/>
              <a:buChar char="•"/>
            </a:pPr>
            <a:r>
              <a:rPr lang="en-US" sz="1400" dirty="0">
                <a:latin typeface="Arial" pitchFamily="34" charset="0"/>
                <a:cs typeface="Arial" pitchFamily="34" charset="0"/>
                <a:hlinkClick r:id="rId19" action="ppaction://hlinksldjump"/>
              </a:rPr>
              <a:t>TONNAGE OF SHIPS</a:t>
            </a:r>
            <a:endParaRPr lang="en-US" sz="1400" dirty="0">
              <a:latin typeface="Arial" pitchFamily="34" charset="0"/>
              <a:cs typeface="Arial" pitchFamily="34" charset="0"/>
            </a:endParaRPr>
          </a:p>
          <a:p>
            <a:pPr marL="285750" indent="-285750">
              <a:buFont typeface="Arial" panose="020B0604020202020204" pitchFamily="34" charset="0"/>
              <a:buChar char="•"/>
            </a:pPr>
            <a:r>
              <a:rPr lang="en-US" sz="1400" dirty="0">
                <a:latin typeface="Arial" pitchFamily="34" charset="0"/>
                <a:cs typeface="Arial" pitchFamily="34" charset="0"/>
                <a:hlinkClick r:id="rId20" action="ppaction://hlinksldjump"/>
              </a:rPr>
              <a:t>TYPES OF SHIPS</a:t>
            </a:r>
            <a:endParaRPr lang="en-US" sz="1400" dirty="0">
              <a:latin typeface="Arial" pitchFamily="34" charset="0"/>
              <a:cs typeface="Arial" pitchFamily="34" charset="0"/>
            </a:endParaRPr>
          </a:p>
          <a:p>
            <a:pPr marL="285750" indent="-285750">
              <a:buFont typeface="Arial" panose="020B0604020202020204" pitchFamily="34" charset="0"/>
              <a:buChar char="•"/>
            </a:pPr>
            <a:r>
              <a:rPr lang="en-US" sz="1400" dirty="0">
                <a:latin typeface="Arial" pitchFamily="34" charset="0"/>
                <a:cs typeface="Arial" pitchFamily="34" charset="0"/>
                <a:hlinkClick r:id="rId21" action="ppaction://hlinksldjump"/>
              </a:rPr>
              <a:t>TONNAGE OF SHIPS</a:t>
            </a:r>
            <a:endParaRPr lang="en-US" sz="1400" dirty="0">
              <a:latin typeface="Arial" pitchFamily="34" charset="0"/>
              <a:cs typeface="Arial" pitchFamily="34" charset="0"/>
            </a:endParaRPr>
          </a:p>
          <a:p>
            <a:pPr marL="285750" indent="-285750">
              <a:buFont typeface="Arial" panose="020B0604020202020204" pitchFamily="34" charset="0"/>
              <a:buChar char="•"/>
            </a:pPr>
            <a:endParaRPr lang="en-US" sz="1400" dirty="0">
              <a:latin typeface="Arial" pitchFamily="34" charset="0"/>
              <a:cs typeface="Arial" pitchFamily="34" charset="0"/>
            </a:endParaRPr>
          </a:p>
        </p:txBody>
      </p:sp>
    </p:spTree>
    <p:extLst>
      <p:ext uri="{BB962C8B-B14F-4D97-AF65-F5344CB8AC3E}">
        <p14:creationId xmlns:p14="http://schemas.microsoft.com/office/powerpoint/2010/main" val="140564398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upo 3"/>
          <p:cNvGrpSpPr/>
          <p:nvPr/>
        </p:nvGrpSpPr>
        <p:grpSpPr>
          <a:xfrm>
            <a:off x="4153524" y="1265698"/>
            <a:ext cx="4990476" cy="5592302"/>
            <a:chOff x="4153524" y="1265698"/>
            <a:chExt cx="4990476" cy="5592302"/>
          </a:xfrm>
        </p:grpSpPr>
        <p:pic>
          <p:nvPicPr>
            <p:cNvPr id="5" name="Imagen 4"/>
            <p:cNvPicPr>
              <a:picLocks noChangeAspect="1"/>
            </p:cNvPicPr>
            <p:nvPr/>
          </p:nvPicPr>
          <p:blipFill>
            <a:blip r:embed="rId2">
              <a:lum bright="70000" contrast="-70000"/>
              <a:extLst>
                <a:ext uri="{28A0092B-C50C-407E-A947-70E740481C1C}">
                  <a14:useLocalDpi xmlns:a14="http://schemas.microsoft.com/office/drawing/2010/main" val="0"/>
                </a:ext>
              </a:extLst>
            </a:blip>
            <a:stretch>
              <a:fillRect/>
            </a:stretch>
          </p:blipFill>
          <p:spPr>
            <a:xfrm>
              <a:off x="4153524" y="1265698"/>
              <a:ext cx="4990476" cy="4317460"/>
            </a:xfrm>
            <a:prstGeom prst="rect">
              <a:avLst/>
            </a:prstGeom>
          </p:spPr>
        </p:pic>
        <p:pic>
          <p:nvPicPr>
            <p:cNvPr id="6" name="Imagen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04370" y="5962410"/>
              <a:ext cx="2437701" cy="895590"/>
            </a:xfrm>
            <a:prstGeom prst="rect">
              <a:avLst/>
            </a:prstGeom>
          </p:spPr>
        </p:pic>
      </p:grpSp>
      <p:sp>
        <p:nvSpPr>
          <p:cNvPr id="2" name="Título 1"/>
          <p:cNvSpPr>
            <a:spLocks noGrp="1"/>
          </p:cNvSpPr>
          <p:nvPr>
            <p:ph type="title"/>
          </p:nvPr>
        </p:nvSpPr>
        <p:spPr>
          <a:xfrm>
            <a:off x="0" y="1123838"/>
            <a:ext cx="2624667" cy="4601183"/>
          </a:xfrm>
        </p:spPr>
        <p:txBody>
          <a:bodyPr/>
          <a:lstStyle/>
          <a:p>
            <a:pPr algn="ctr"/>
            <a:r>
              <a:rPr lang="es-MX" dirty="0"/>
              <a:t>ALL RELEVANT ISSUES ABOUT ADJUSTMENTS</a:t>
            </a:r>
          </a:p>
        </p:txBody>
      </p:sp>
      <p:sp>
        <p:nvSpPr>
          <p:cNvPr id="3" name="Marcador de contenido 2"/>
          <p:cNvSpPr>
            <a:spLocks noGrp="1"/>
          </p:cNvSpPr>
          <p:nvPr>
            <p:ph idx="1"/>
          </p:nvPr>
        </p:nvSpPr>
        <p:spPr/>
        <p:txBody>
          <a:bodyPr>
            <a:normAutofit/>
          </a:bodyPr>
          <a:lstStyle/>
          <a:p>
            <a:pPr marL="0" indent="0" algn="just">
              <a:buNone/>
            </a:pPr>
            <a:r>
              <a:rPr lang="en-US" sz="2100" dirty="0">
                <a:solidFill>
                  <a:schemeClr val="tx1"/>
                </a:solidFill>
              </a:rPr>
              <a:t>Because of the not uncommon practice of seeking both survey and adjustment from one appointee, it is natural that the surveyor will apply his knowledge of marine insurance and of the adjustment of claims throughout the period of the actual survey although he should not allow himself to be distracted from his primary role by letting his secondary role influence his sound judgment as a surveyor. </a:t>
            </a:r>
          </a:p>
          <a:p>
            <a:pPr marL="0" indent="0" algn="just">
              <a:buNone/>
            </a:pPr>
            <a:r>
              <a:rPr lang="en-US" sz="2100" dirty="0">
                <a:solidFill>
                  <a:schemeClr val="tx1"/>
                </a:solidFill>
              </a:rPr>
              <a:t>He must therefore be careful to ensure that any thoughts and comments he may have on the validity of the claim under the policy be understood to be entirely without prejudice and as being his own provisional thoughts presented entirely without committing the underwriter.</a:t>
            </a:r>
            <a:endParaRPr lang="es-MX" sz="2100" dirty="0">
              <a:solidFill>
                <a:schemeClr val="tx1"/>
              </a:solidFill>
            </a:endParaRPr>
          </a:p>
        </p:txBody>
      </p:sp>
      <p:pic>
        <p:nvPicPr>
          <p:cNvPr id="7" name="Imagen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4648" y="83497"/>
            <a:ext cx="1695679" cy="1695679"/>
          </a:xfrm>
          <a:prstGeom prst="rect">
            <a:avLst/>
          </a:prstGeom>
          <a:ln>
            <a:noFill/>
          </a:ln>
          <a:effectLst>
            <a:outerShdw blurRad="292100" dist="139700" dir="2700000" algn="tl" rotWithShape="0">
              <a:srgbClr val="333333">
                <a:alpha val="65000"/>
              </a:srgbClr>
            </a:outerShdw>
          </a:effectLst>
        </p:spPr>
      </p:pic>
      <p:pic>
        <p:nvPicPr>
          <p:cNvPr id="8" name="Imagen 7">
            <a:hlinkClick r:id="rId5" action="ppaction://hlinksldjump"/>
            <a:extLst>
              <a:ext uri="{FF2B5EF4-FFF2-40B4-BE49-F238E27FC236}">
                <a16:creationId xmlns:a16="http://schemas.microsoft.com/office/drawing/2014/main" id="{C63C4C05-30AC-47AC-B87C-4D73D6C0BD77}"/>
              </a:ext>
            </a:extLst>
          </p:cNvPr>
          <p:cNvPicPr>
            <a:picLocks noChangeAspect="1"/>
          </p:cNvPicPr>
          <p:nvPr/>
        </p:nvPicPr>
        <p:blipFill>
          <a:blip r:embed="rId6"/>
          <a:stretch>
            <a:fillRect/>
          </a:stretch>
        </p:blipFill>
        <p:spPr>
          <a:xfrm>
            <a:off x="986052" y="6132813"/>
            <a:ext cx="554784" cy="554784"/>
          </a:xfrm>
          <a:prstGeom prst="rect">
            <a:avLst/>
          </a:prstGeom>
        </p:spPr>
      </p:pic>
    </p:spTree>
    <p:extLst>
      <p:ext uri="{BB962C8B-B14F-4D97-AF65-F5344CB8AC3E}">
        <p14:creationId xmlns:p14="http://schemas.microsoft.com/office/powerpoint/2010/main" val="195411580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upo 3"/>
          <p:cNvGrpSpPr/>
          <p:nvPr/>
        </p:nvGrpSpPr>
        <p:grpSpPr>
          <a:xfrm>
            <a:off x="4153524" y="1265698"/>
            <a:ext cx="4990476" cy="5592302"/>
            <a:chOff x="4153524" y="1265698"/>
            <a:chExt cx="4990476" cy="5592302"/>
          </a:xfrm>
        </p:grpSpPr>
        <p:pic>
          <p:nvPicPr>
            <p:cNvPr id="5" name="Imagen 4"/>
            <p:cNvPicPr>
              <a:picLocks noChangeAspect="1"/>
            </p:cNvPicPr>
            <p:nvPr/>
          </p:nvPicPr>
          <p:blipFill>
            <a:blip r:embed="rId2">
              <a:lum bright="70000" contrast="-70000"/>
              <a:extLst>
                <a:ext uri="{28A0092B-C50C-407E-A947-70E740481C1C}">
                  <a14:useLocalDpi xmlns:a14="http://schemas.microsoft.com/office/drawing/2010/main" val="0"/>
                </a:ext>
              </a:extLst>
            </a:blip>
            <a:stretch>
              <a:fillRect/>
            </a:stretch>
          </p:blipFill>
          <p:spPr>
            <a:xfrm>
              <a:off x="4153524" y="1265698"/>
              <a:ext cx="4990476" cy="4317460"/>
            </a:xfrm>
            <a:prstGeom prst="rect">
              <a:avLst/>
            </a:prstGeom>
          </p:spPr>
        </p:pic>
        <p:pic>
          <p:nvPicPr>
            <p:cNvPr id="6" name="Imagen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04370" y="5962410"/>
              <a:ext cx="2437701" cy="895590"/>
            </a:xfrm>
            <a:prstGeom prst="rect">
              <a:avLst/>
            </a:prstGeom>
          </p:spPr>
        </p:pic>
      </p:grpSp>
      <p:sp>
        <p:nvSpPr>
          <p:cNvPr id="2" name="Título 1"/>
          <p:cNvSpPr>
            <a:spLocks noGrp="1"/>
          </p:cNvSpPr>
          <p:nvPr>
            <p:ph type="title"/>
          </p:nvPr>
        </p:nvSpPr>
        <p:spPr>
          <a:xfrm>
            <a:off x="0" y="1123838"/>
            <a:ext cx="2624667" cy="4601183"/>
          </a:xfrm>
        </p:spPr>
        <p:txBody>
          <a:bodyPr/>
          <a:lstStyle/>
          <a:p>
            <a:pPr algn="ctr"/>
            <a:r>
              <a:rPr lang="es-MX" dirty="0"/>
              <a:t>ALL RELEVANT ISSUES ABOUT ADJUSTMENTS</a:t>
            </a:r>
          </a:p>
        </p:txBody>
      </p:sp>
      <p:sp>
        <p:nvSpPr>
          <p:cNvPr id="3" name="Marcador de contenido 2"/>
          <p:cNvSpPr>
            <a:spLocks noGrp="1"/>
          </p:cNvSpPr>
          <p:nvPr>
            <p:ph idx="1"/>
          </p:nvPr>
        </p:nvSpPr>
        <p:spPr/>
        <p:txBody>
          <a:bodyPr>
            <a:normAutofit/>
          </a:bodyPr>
          <a:lstStyle/>
          <a:p>
            <a:pPr marL="0" indent="0" algn="just">
              <a:buNone/>
            </a:pPr>
            <a:r>
              <a:rPr lang="en-US" sz="2200" dirty="0">
                <a:solidFill>
                  <a:schemeClr val="tx1"/>
                </a:solidFill>
              </a:rPr>
              <a:t>It has been shown that cargo surveying, as it relates to claims, is largely the observing and recording of facts, the application of experience in deducing the cause of damage, followed by the full and accurate recording and reporting of all these aspects. </a:t>
            </a:r>
          </a:p>
          <a:p>
            <a:pPr marL="0" indent="0" algn="just">
              <a:buNone/>
            </a:pPr>
            <a:r>
              <a:rPr lang="en-US" sz="2200" dirty="0">
                <a:solidFill>
                  <a:schemeClr val="tx1"/>
                </a:solidFill>
              </a:rPr>
              <a:t>Although practical experience with cargo handling as a ship's officer can be advantageous, it is by no means essential and competent cargo surveyors often develop from amongst those who have been trained in other disciplines.</a:t>
            </a:r>
            <a:endParaRPr lang="es-MX" sz="2200" dirty="0">
              <a:solidFill>
                <a:schemeClr val="tx1"/>
              </a:solidFill>
            </a:endParaRPr>
          </a:p>
        </p:txBody>
      </p:sp>
      <p:pic>
        <p:nvPicPr>
          <p:cNvPr id="7" name="Imagen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4648" y="83497"/>
            <a:ext cx="1695679" cy="1695679"/>
          </a:xfrm>
          <a:prstGeom prst="rect">
            <a:avLst/>
          </a:prstGeom>
          <a:ln>
            <a:noFill/>
          </a:ln>
          <a:effectLst>
            <a:outerShdw blurRad="292100" dist="139700" dir="2700000" algn="tl" rotWithShape="0">
              <a:srgbClr val="333333">
                <a:alpha val="65000"/>
              </a:srgbClr>
            </a:outerShdw>
          </a:effectLst>
        </p:spPr>
      </p:pic>
      <p:pic>
        <p:nvPicPr>
          <p:cNvPr id="8" name="Imagen 7">
            <a:hlinkClick r:id="rId5" action="ppaction://hlinksldjump"/>
            <a:extLst>
              <a:ext uri="{FF2B5EF4-FFF2-40B4-BE49-F238E27FC236}">
                <a16:creationId xmlns:a16="http://schemas.microsoft.com/office/drawing/2014/main" id="{FC886005-582B-408C-9784-EAB776EFEE8C}"/>
              </a:ext>
            </a:extLst>
          </p:cNvPr>
          <p:cNvPicPr>
            <a:picLocks noChangeAspect="1"/>
          </p:cNvPicPr>
          <p:nvPr/>
        </p:nvPicPr>
        <p:blipFill>
          <a:blip r:embed="rId6"/>
          <a:stretch>
            <a:fillRect/>
          </a:stretch>
        </p:blipFill>
        <p:spPr>
          <a:xfrm>
            <a:off x="986052" y="6132813"/>
            <a:ext cx="554784" cy="554784"/>
          </a:xfrm>
          <a:prstGeom prst="rect">
            <a:avLst/>
          </a:prstGeom>
        </p:spPr>
      </p:pic>
    </p:spTree>
    <p:extLst>
      <p:ext uri="{BB962C8B-B14F-4D97-AF65-F5344CB8AC3E}">
        <p14:creationId xmlns:p14="http://schemas.microsoft.com/office/powerpoint/2010/main" val="368967200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upo 3"/>
          <p:cNvGrpSpPr/>
          <p:nvPr/>
        </p:nvGrpSpPr>
        <p:grpSpPr>
          <a:xfrm>
            <a:off x="4153524" y="1265698"/>
            <a:ext cx="4990476" cy="5592302"/>
            <a:chOff x="4153524" y="1265698"/>
            <a:chExt cx="4990476" cy="5592302"/>
          </a:xfrm>
        </p:grpSpPr>
        <p:pic>
          <p:nvPicPr>
            <p:cNvPr id="5" name="Imagen 4"/>
            <p:cNvPicPr>
              <a:picLocks noChangeAspect="1"/>
            </p:cNvPicPr>
            <p:nvPr/>
          </p:nvPicPr>
          <p:blipFill>
            <a:blip r:embed="rId2">
              <a:lum bright="70000" contrast="-70000"/>
              <a:extLst>
                <a:ext uri="{28A0092B-C50C-407E-A947-70E740481C1C}">
                  <a14:useLocalDpi xmlns:a14="http://schemas.microsoft.com/office/drawing/2010/main" val="0"/>
                </a:ext>
              </a:extLst>
            </a:blip>
            <a:stretch>
              <a:fillRect/>
            </a:stretch>
          </p:blipFill>
          <p:spPr>
            <a:xfrm>
              <a:off x="4153524" y="1265698"/>
              <a:ext cx="4990476" cy="4317460"/>
            </a:xfrm>
            <a:prstGeom prst="rect">
              <a:avLst/>
            </a:prstGeom>
          </p:spPr>
        </p:pic>
        <p:pic>
          <p:nvPicPr>
            <p:cNvPr id="6" name="Imagen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04370" y="5962410"/>
              <a:ext cx="2437701" cy="895590"/>
            </a:xfrm>
            <a:prstGeom prst="rect">
              <a:avLst/>
            </a:prstGeom>
          </p:spPr>
        </p:pic>
      </p:grpSp>
      <p:sp>
        <p:nvSpPr>
          <p:cNvPr id="2" name="Título 1"/>
          <p:cNvSpPr>
            <a:spLocks noGrp="1"/>
          </p:cNvSpPr>
          <p:nvPr>
            <p:ph type="title"/>
          </p:nvPr>
        </p:nvSpPr>
        <p:spPr>
          <a:xfrm>
            <a:off x="0" y="1123838"/>
            <a:ext cx="2624667" cy="4601183"/>
          </a:xfrm>
        </p:spPr>
        <p:txBody>
          <a:bodyPr/>
          <a:lstStyle/>
          <a:p>
            <a:pPr algn="ctr"/>
            <a:r>
              <a:rPr lang="es-MX" dirty="0"/>
              <a:t>ALL RELEVANT ISSUES ABOUT ADJUSTMENTS</a:t>
            </a:r>
          </a:p>
        </p:txBody>
      </p:sp>
      <p:sp>
        <p:nvSpPr>
          <p:cNvPr id="3" name="Marcador de contenido 2"/>
          <p:cNvSpPr>
            <a:spLocks noGrp="1"/>
          </p:cNvSpPr>
          <p:nvPr>
            <p:ph idx="1"/>
          </p:nvPr>
        </p:nvSpPr>
        <p:spPr/>
        <p:txBody>
          <a:bodyPr>
            <a:noAutofit/>
          </a:bodyPr>
          <a:lstStyle/>
          <a:p>
            <a:pPr marL="0" indent="0" algn="just">
              <a:buNone/>
            </a:pPr>
            <a:r>
              <a:rPr lang="en-US" sz="2100" dirty="0">
                <a:solidFill>
                  <a:schemeClr val="tx1"/>
                </a:solidFill>
              </a:rPr>
              <a:t>Hull surveyors are much more required to bring to their observations and deductions some training in related disciplines, principally boat building, engineering and nautical skills, but as earlier explained cargo surveyors and loss adjusters can often satisfactorily attend to small craft surveys. This is frequently a requirement in the smaller ports.</a:t>
            </a:r>
          </a:p>
          <a:p>
            <a:pPr marL="0" indent="0" algn="just">
              <a:buNone/>
            </a:pPr>
            <a:r>
              <a:rPr lang="en-US" sz="2100" dirty="0">
                <a:solidFill>
                  <a:schemeClr val="tx1"/>
                </a:solidFill>
              </a:rPr>
              <a:t>The adjustment of claims under marine policies requires a knowledge which is not directly related to either cargo stowage or handling, or to ship and yacht construction. As earlier explained it is basically a separate function. It requires an understanding of marine insurance, of common law and of maritime related aspects of statute and case law.</a:t>
            </a:r>
            <a:endParaRPr lang="es-MX" sz="2100" dirty="0">
              <a:solidFill>
                <a:schemeClr val="tx1"/>
              </a:solidFill>
            </a:endParaRPr>
          </a:p>
        </p:txBody>
      </p:sp>
      <p:pic>
        <p:nvPicPr>
          <p:cNvPr id="7" name="Imagen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4648" y="83497"/>
            <a:ext cx="1695679" cy="1695679"/>
          </a:xfrm>
          <a:prstGeom prst="rect">
            <a:avLst/>
          </a:prstGeom>
          <a:ln>
            <a:noFill/>
          </a:ln>
          <a:effectLst>
            <a:outerShdw blurRad="292100" dist="139700" dir="2700000" algn="tl" rotWithShape="0">
              <a:srgbClr val="333333">
                <a:alpha val="65000"/>
              </a:srgbClr>
            </a:outerShdw>
          </a:effectLst>
        </p:spPr>
      </p:pic>
      <p:pic>
        <p:nvPicPr>
          <p:cNvPr id="8" name="Imagen 7">
            <a:hlinkClick r:id="rId5" action="ppaction://hlinksldjump"/>
            <a:extLst>
              <a:ext uri="{FF2B5EF4-FFF2-40B4-BE49-F238E27FC236}">
                <a16:creationId xmlns:a16="http://schemas.microsoft.com/office/drawing/2014/main" id="{F70C87ED-C291-475C-B5FA-9C43B91A17C0}"/>
              </a:ext>
            </a:extLst>
          </p:cNvPr>
          <p:cNvPicPr>
            <a:picLocks noChangeAspect="1"/>
          </p:cNvPicPr>
          <p:nvPr/>
        </p:nvPicPr>
        <p:blipFill>
          <a:blip r:embed="rId6"/>
          <a:stretch>
            <a:fillRect/>
          </a:stretch>
        </p:blipFill>
        <p:spPr>
          <a:xfrm>
            <a:off x="986052" y="6132813"/>
            <a:ext cx="554784" cy="554784"/>
          </a:xfrm>
          <a:prstGeom prst="rect">
            <a:avLst/>
          </a:prstGeom>
        </p:spPr>
      </p:pic>
    </p:spTree>
    <p:extLst>
      <p:ext uri="{BB962C8B-B14F-4D97-AF65-F5344CB8AC3E}">
        <p14:creationId xmlns:p14="http://schemas.microsoft.com/office/powerpoint/2010/main" val="2856676106"/>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upo 3"/>
          <p:cNvGrpSpPr/>
          <p:nvPr/>
        </p:nvGrpSpPr>
        <p:grpSpPr>
          <a:xfrm>
            <a:off x="4153524" y="1265698"/>
            <a:ext cx="4990476" cy="5592302"/>
            <a:chOff x="4153524" y="1265698"/>
            <a:chExt cx="4990476" cy="5592302"/>
          </a:xfrm>
        </p:grpSpPr>
        <p:pic>
          <p:nvPicPr>
            <p:cNvPr id="5" name="Imagen 4"/>
            <p:cNvPicPr>
              <a:picLocks noChangeAspect="1"/>
            </p:cNvPicPr>
            <p:nvPr/>
          </p:nvPicPr>
          <p:blipFill>
            <a:blip r:embed="rId2">
              <a:lum bright="70000" contrast="-70000"/>
              <a:extLst>
                <a:ext uri="{28A0092B-C50C-407E-A947-70E740481C1C}">
                  <a14:useLocalDpi xmlns:a14="http://schemas.microsoft.com/office/drawing/2010/main" val="0"/>
                </a:ext>
              </a:extLst>
            </a:blip>
            <a:stretch>
              <a:fillRect/>
            </a:stretch>
          </p:blipFill>
          <p:spPr>
            <a:xfrm>
              <a:off x="4153524" y="1265698"/>
              <a:ext cx="4990476" cy="4317460"/>
            </a:xfrm>
            <a:prstGeom prst="rect">
              <a:avLst/>
            </a:prstGeom>
          </p:spPr>
        </p:pic>
        <p:pic>
          <p:nvPicPr>
            <p:cNvPr id="6" name="Imagen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04370" y="5962410"/>
              <a:ext cx="2437701" cy="895590"/>
            </a:xfrm>
            <a:prstGeom prst="rect">
              <a:avLst/>
            </a:prstGeom>
          </p:spPr>
        </p:pic>
      </p:grpSp>
      <p:sp>
        <p:nvSpPr>
          <p:cNvPr id="2" name="Título 1"/>
          <p:cNvSpPr>
            <a:spLocks noGrp="1"/>
          </p:cNvSpPr>
          <p:nvPr>
            <p:ph type="title"/>
          </p:nvPr>
        </p:nvSpPr>
        <p:spPr>
          <a:xfrm>
            <a:off x="0" y="1123838"/>
            <a:ext cx="2624667" cy="4601183"/>
          </a:xfrm>
        </p:spPr>
        <p:txBody>
          <a:bodyPr/>
          <a:lstStyle/>
          <a:p>
            <a:pPr algn="ctr"/>
            <a:r>
              <a:rPr lang="es-MX" dirty="0"/>
              <a:t>ALL RELEVANT ISSUES ABOUT ADJUSTMENTS</a:t>
            </a:r>
          </a:p>
        </p:txBody>
      </p:sp>
      <p:sp>
        <p:nvSpPr>
          <p:cNvPr id="3" name="Marcador de contenido 2"/>
          <p:cNvSpPr>
            <a:spLocks noGrp="1"/>
          </p:cNvSpPr>
          <p:nvPr>
            <p:ph idx="1"/>
          </p:nvPr>
        </p:nvSpPr>
        <p:spPr/>
        <p:txBody>
          <a:bodyPr>
            <a:noAutofit/>
          </a:bodyPr>
          <a:lstStyle/>
          <a:p>
            <a:pPr marL="0" indent="0" algn="just">
              <a:buNone/>
            </a:pPr>
            <a:r>
              <a:rPr lang="en-US" sz="2000" dirty="0">
                <a:solidFill>
                  <a:schemeClr val="tx1"/>
                </a:solidFill>
              </a:rPr>
              <a:t>The true average adjuster is a highly skilled individual whose knowledge is initially gained over several years of study and practice gained working under the direction of a qualified average adjuster, followed by searching examination. Many marine claims' adjusters are to be found in marine underwriters' offices and in private practice where their knowledge has often been gained by attendance at Insurance Institute courses and by an "apprenticeship" in their companies' offices.</a:t>
            </a:r>
          </a:p>
          <a:p>
            <a:pPr marL="0" indent="0" algn="just">
              <a:buNone/>
            </a:pPr>
            <a:r>
              <a:rPr lang="en-US" sz="2000" dirty="0">
                <a:solidFill>
                  <a:schemeClr val="tx1"/>
                </a:solidFill>
              </a:rPr>
              <a:t>For those who have not trained in these insurance and legal disciplines early in life, the subsequent acquisition of the necessary "knowledge is essential to the adjustment of marine claims and, outside the larger insurance markets, many adjusters of marine claims have had no such early training. They have been obliged to learn by subsequently study and practice.</a:t>
            </a:r>
            <a:endParaRPr lang="es-MX" sz="2000" dirty="0">
              <a:solidFill>
                <a:schemeClr val="tx1"/>
              </a:solidFill>
            </a:endParaRPr>
          </a:p>
        </p:txBody>
      </p:sp>
      <p:pic>
        <p:nvPicPr>
          <p:cNvPr id="7" name="Imagen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4648" y="83497"/>
            <a:ext cx="1695679" cy="1695679"/>
          </a:xfrm>
          <a:prstGeom prst="rect">
            <a:avLst/>
          </a:prstGeom>
          <a:ln>
            <a:noFill/>
          </a:ln>
          <a:effectLst>
            <a:outerShdw blurRad="292100" dist="139700" dir="2700000" algn="tl" rotWithShape="0">
              <a:srgbClr val="333333">
                <a:alpha val="65000"/>
              </a:srgbClr>
            </a:outerShdw>
          </a:effectLst>
        </p:spPr>
      </p:pic>
      <p:pic>
        <p:nvPicPr>
          <p:cNvPr id="8" name="Imagen 7">
            <a:hlinkClick r:id="rId5" action="ppaction://hlinksldjump"/>
            <a:extLst>
              <a:ext uri="{FF2B5EF4-FFF2-40B4-BE49-F238E27FC236}">
                <a16:creationId xmlns:a16="http://schemas.microsoft.com/office/drawing/2014/main" id="{96007072-DFB0-4AF9-ABF3-D389A45BFE6A}"/>
              </a:ext>
            </a:extLst>
          </p:cNvPr>
          <p:cNvPicPr>
            <a:picLocks noChangeAspect="1"/>
          </p:cNvPicPr>
          <p:nvPr/>
        </p:nvPicPr>
        <p:blipFill>
          <a:blip r:embed="rId6"/>
          <a:stretch>
            <a:fillRect/>
          </a:stretch>
        </p:blipFill>
        <p:spPr>
          <a:xfrm>
            <a:off x="986052" y="6132813"/>
            <a:ext cx="554784" cy="554784"/>
          </a:xfrm>
          <a:prstGeom prst="rect">
            <a:avLst/>
          </a:prstGeom>
        </p:spPr>
      </p:pic>
    </p:spTree>
    <p:extLst>
      <p:ext uri="{BB962C8B-B14F-4D97-AF65-F5344CB8AC3E}">
        <p14:creationId xmlns:p14="http://schemas.microsoft.com/office/powerpoint/2010/main" val="3382815308"/>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upo 3"/>
          <p:cNvGrpSpPr/>
          <p:nvPr/>
        </p:nvGrpSpPr>
        <p:grpSpPr>
          <a:xfrm>
            <a:off x="4153524" y="1265698"/>
            <a:ext cx="4990476" cy="5592302"/>
            <a:chOff x="4153524" y="1265698"/>
            <a:chExt cx="4990476" cy="5592302"/>
          </a:xfrm>
        </p:grpSpPr>
        <p:pic>
          <p:nvPicPr>
            <p:cNvPr id="5" name="Imagen 4"/>
            <p:cNvPicPr>
              <a:picLocks noChangeAspect="1"/>
            </p:cNvPicPr>
            <p:nvPr/>
          </p:nvPicPr>
          <p:blipFill>
            <a:blip r:embed="rId2">
              <a:lum bright="70000" contrast="-70000"/>
              <a:extLst>
                <a:ext uri="{28A0092B-C50C-407E-A947-70E740481C1C}">
                  <a14:useLocalDpi xmlns:a14="http://schemas.microsoft.com/office/drawing/2010/main" val="0"/>
                </a:ext>
              </a:extLst>
            </a:blip>
            <a:stretch>
              <a:fillRect/>
            </a:stretch>
          </p:blipFill>
          <p:spPr>
            <a:xfrm>
              <a:off x="4153524" y="1265698"/>
              <a:ext cx="4990476" cy="4317460"/>
            </a:xfrm>
            <a:prstGeom prst="rect">
              <a:avLst/>
            </a:prstGeom>
          </p:spPr>
        </p:pic>
        <p:pic>
          <p:nvPicPr>
            <p:cNvPr id="6" name="Imagen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04370" y="5962410"/>
              <a:ext cx="2437701" cy="895590"/>
            </a:xfrm>
            <a:prstGeom prst="rect">
              <a:avLst/>
            </a:prstGeom>
          </p:spPr>
        </p:pic>
      </p:grpSp>
      <p:sp>
        <p:nvSpPr>
          <p:cNvPr id="2" name="Título 1"/>
          <p:cNvSpPr>
            <a:spLocks noGrp="1"/>
          </p:cNvSpPr>
          <p:nvPr>
            <p:ph type="title"/>
          </p:nvPr>
        </p:nvSpPr>
        <p:spPr>
          <a:xfrm>
            <a:off x="0" y="1123838"/>
            <a:ext cx="2626242" cy="4601183"/>
          </a:xfrm>
        </p:spPr>
        <p:txBody>
          <a:bodyPr/>
          <a:lstStyle/>
          <a:p>
            <a:pPr algn="ctr"/>
            <a:r>
              <a:rPr lang="es-MX" dirty="0"/>
              <a:t>ALTERNATIVE ADJUSTMENTS</a:t>
            </a:r>
            <a:br>
              <a:rPr lang="es-MX" dirty="0"/>
            </a:br>
            <a:br>
              <a:rPr lang="es-MX" dirty="0"/>
            </a:br>
            <a:r>
              <a:rPr lang="en-US" sz="2800" b="1" dirty="0">
                <a:effectLst>
                  <a:outerShdw blurRad="38100" dist="38100" dir="2700000" algn="tl">
                    <a:srgbClr val="000000">
                      <a:alpha val="43137"/>
                    </a:srgbClr>
                  </a:outerShdw>
                </a:effectLst>
              </a:rPr>
              <a:t>BASED ON ESTIMATED DEPRECIATION</a:t>
            </a:r>
            <a:endParaRPr lang="es-MX" sz="2800" b="1" dirty="0">
              <a:effectLst>
                <a:outerShdw blurRad="38100" dist="38100" dir="2700000" algn="tl">
                  <a:srgbClr val="000000">
                    <a:alpha val="43137"/>
                  </a:srgbClr>
                </a:outerShdw>
              </a:effectLst>
            </a:endParaRPr>
          </a:p>
        </p:txBody>
      </p:sp>
      <p:sp>
        <p:nvSpPr>
          <p:cNvPr id="3" name="Marcador de contenido 2"/>
          <p:cNvSpPr>
            <a:spLocks noGrp="1"/>
          </p:cNvSpPr>
          <p:nvPr>
            <p:ph idx="1"/>
          </p:nvPr>
        </p:nvSpPr>
        <p:spPr/>
        <p:txBody>
          <a:bodyPr>
            <a:noAutofit/>
          </a:bodyPr>
          <a:lstStyle/>
          <a:p>
            <a:pPr marL="0" indent="0" algn="just">
              <a:buNone/>
            </a:pPr>
            <a:r>
              <a:rPr lang="en-US" sz="2200" dirty="0">
                <a:solidFill>
                  <a:schemeClr val="tx1"/>
                </a:solidFill>
              </a:rPr>
              <a:t>A simpler and more straight forward adjustment of a claim arises when its settlement is based upon an agreed depreciation which is applied to the sum insured , i.e. </a:t>
            </a:r>
          </a:p>
          <a:p>
            <a:pPr algn="just">
              <a:buFont typeface="Wingdings" panose="05000000000000000000" pitchFamily="2" charset="2"/>
              <a:buChar char="§"/>
            </a:pPr>
            <a:r>
              <a:rPr lang="en-US" sz="2200" dirty="0">
                <a:solidFill>
                  <a:schemeClr val="tx1"/>
                </a:solidFill>
              </a:rPr>
              <a:t>Depreciation agreed with the surveyor 30%</a:t>
            </a:r>
          </a:p>
          <a:p>
            <a:pPr algn="just">
              <a:buFont typeface="Wingdings" panose="05000000000000000000" pitchFamily="2" charset="2"/>
              <a:buChar char="§"/>
            </a:pPr>
            <a:r>
              <a:rPr lang="en-US" sz="2200" dirty="0">
                <a:solidFill>
                  <a:schemeClr val="tx1"/>
                </a:solidFill>
              </a:rPr>
              <a:t>Claim = sum insured x 30%</a:t>
            </a:r>
          </a:p>
          <a:p>
            <a:pPr marL="0" indent="0" algn="just">
              <a:buNone/>
            </a:pPr>
            <a:r>
              <a:rPr lang="en-US" sz="2200" dirty="0">
                <a:solidFill>
                  <a:schemeClr val="tx1"/>
                </a:solidFill>
              </a:rPr>
              <a:t>This adjustment is not based on an alternative principle. The principle is exactly the same as that involved in the "Great </a:t>
            </a:r>
            <a:r>
              <a:rPr lang="en-US" sz="2200" dirty="0" err="1">
                <a:solidFill>
                  <a:schemeClr val="tx1"/>
                </a:solidFill>
              </a:rPr>
              <a:t>Tlain</a:t>
            </a:r>
            <a:r>
              <a:rPr lang="en-US" sz="2200" dirty="0">
                <a:solidFill>
                  <a:schemeClr val="tx1"/>
                </a:solidFill>
              </a:rPr>
              <a:t> Journeys" book adjustment ,but in this case, the percentage depreciation is determined by the surveyor relying on his experience rather than upon a sale of the damaged goods to compare the sound market value with the gross damaged value.</a:t>
            </a:r>
            <a:endParaRPr lang="es-MX" sz="2200" dirty="0">
              <a:solidFill>
                <a:schemeClr val="tx1"/>
              </a:solidFill>
            </a:endParaRPr>
          </a:p>
        </p:txBody>
      </p:sp>
      <p:pic>
        <p:nvPicPr>
          <p:cNvPr id="7" name="Imagen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4648" y="83497"/>
            <a:ext cx="1695679" cy="1695679"/>
          </a:xfrm>
          <a:prstGeom prst="rect">
            <a:avLst/>
          </a:prstGeom>
          <a:ln>
            <a:noFill/>
          </a:ln>
          <a:effectLst>
            <a:outerShdw blurRad="292100" dist="139700" dir="2700000" algn="tl" rotWithShape="0">
              <a:srgbClr val="333333">
                <a:alpha val="65000"/>
              </a:srgbClr>
            </a:outerShdw>
          </a:effectLst>
        </p:spPr>
      </p:pic>
      <p:pic>
        <p:nvPicPr>
          <p:cNvPr id="8" name="Imagen 7">
            <a:hlinkClick r:id="rId5" action="ppaction://hlinksldjump"/>
            <a:extLst>
              <a:ext uri="{FF2B5EF4-FFF2-40B4-BE49-F238E27FC236}">
                <a16:creationId xmlns:a16="http://schemas.microsoft.com/office/drawing/2014/main" id="{8E022D96-A08E-4AD1-83B8-F7CFFE3A4EAD}"/>
              </a:ext>
            </a:extLst>
          </p:cNvPr>
          <p:cNvPicPr>
            <a:picLocks noChangeAspect="1"/>
          </p:cNvPicPr>
          <p:nvPr/>
        </p:nvPicPr>
        <p:blipFill>
          <a:blip r:embed="rId6"/>
          <a:stretch>
            <a:fillRect/>
          </a:stretch>
        </p:blipFill>
        <p:spPr>
          <a:xfrm>
            <a:off x="986052" y="6132813"/>
            <a:ext cx="554784" cy="554784"/>
          </a:xfrm>
          <a:prstGeom prst="rect">
            <a:avLst/>
          </a:prstGeom>
        </p:spPr>
      </p:pic>
    </p:spTree>
    <p:extLst>
      <p:ext uri="{BB962C8B-B14F-4D97-AF65-F5344CB8AC3E}">
        <p14:creationId xmlns:p14="http://schemas.microsoft.com/office/powerpoint/2010/main" val="2502807370"/>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upo 3"/>
          <p:cNvGrpSpPr/>
          <p:nvPr/>
        </p:nvGrpSpPr>
        <p:grpSpPr>
          <a:xfrm>
            <a:off x="4153524" y="1265698"/>
            <a:ext cx="4990476" cy="5592302"/>
            <a:chOff x="4153524" y="1265698"/>
            <a:chExt cx="4990476" cy="5592302"/>
          </a:xfrm>
        </p:grpSpPr>
        <p:pic>
          <p:nvPicPr>
            <p:cNvPr id="5" name="Imagen 4"/>
            <p:cNvPicPr>
              <a:picLocks noChangeAspect="1"/>
            </p:cNvPicPr>
            <p:nvPr/>
          </p:nvPicPr>
          <p:blipFill>
            <a:blip r:embed="rId2">
              <a:lum bright="70000" contrast="-70000"/>
              <a:extLst>
                <a:ext uri="{28A0092B-C50C-407E-A947-70E740481C1C}">
                  <a14:useLocalDpi xmlns:a14="http://schemas.microsoft.com/office/drawing/2010/main" val="0"/>
                </a:ext>
              </a:extLst>
            </a:blip>
            <a:stretch>
              <a:fillRect/>
            </a:stretch>
          </p:blipFill>
          <p:spPr>
            <a:xfrm>
              <a:off x="4153524" y="1265698"/>
              <a:ext cx="4990476" cy="4317460"/>
            </a:xfrm>
            <a:prstGeom prst="rect">
              <a:avLst/>
            </a:prstGeom>
          </p:spPr>
        </p:pic>
        <p:pic>
          <p:nvPicPr>
            <p:cNvPr id="6" name="Imagen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04370" y="5962410"/>
              <a:ext cx="2437701" cy="895590"/>
            </a:xfrm>
            <a:prstGeom prst="rect">
              <a:avLst/>
            </a:prstGeom>
          </p:spPr>
        </p:pic>
      </p:grpSp>
      <p:sp>
        <p:nvSpPr>
          <p:cNvPr id="2" name="Título 1"/>
          <p:cNvSpPr>
            <a:spLocks noGrp="1"/>
          </p:cNvSpPr>
          <p:nvPr>
            <p:ph type="title"/>
          </p:nvPr>
        </p:nvSpPr>
        <p:spPr>
          <a:xfrm>
            <a:off x="0" y="1123838"/>
            <a:ext cx="2615609" cy="4601183"/>
          </a:xfrm>
        </p:spPr>
        <p:txBody>
          <a:bodyPr/>
          <a:lstStyle/>
          <a:p>
            <a:pPr algn="ctr"/>
            <a:r>
              <a:rPr lang="es-MX" dirty="0"/>
              <a:t>ALTERNATIVE ADJUSTMENTS</a:t>
            </a:r>
            <a:br>
              <a:rPr lang="es-MX" dirty="0"/>
            </a:br>
            <a:br>
              <a:rPr lang="es-MX" dirty="0"/>
            </a:br>
            <a:r>
              <a:rPr lang="en-US" sz="2800" b="1" dirty="0">
                <a:effectLst>
                  <a:outerShdw blurRad="38100" dist="38100" dir="2700000" algn="tl">
                    <a:srgbClr val="000000">
                      <a:alpha val="43137"/>
                    </a:srgbClr>
                  </a:outerShdw>
                </a:effectLst>
              </a:rPr>
              <a:t>BASED ON ESTIMATED DEPRECIATION</a:t>
            </a:r>
            <a:endParaRPr lang="es-MX" sz="2800" b="1" dirty="0">
              <a:effectLst>
                <a:outerShdw blurRad="38100" dist="38100" dir="2700000" algn="tl">
                  <a:srgbClr val="000000">
                    <a:alpha val="43137"/>
                  </a:srgbClr>
                </a:outerShdw>
              </a:effectLst>
            </a:endParaRPr>
          </a:p>
        </p:txBody>
      </p:sp>
      <p:sp>
        <p:nvSpPr>
          <p:cNvPr id="3" name="Marcador de contenido 2"/>
          <p:cNvSpPr>
            <a:spLocks noGrp="1"/>
          </p:cNvSpPr>
          <p:nvPr>
            <p:ph idx="1"/>
          </p:nvPr>
        </p:nvSpPr>
        <p:spPr/>
        <p:txBody>
          <a:bodyPr>
            <a:normAutofit/>
          </a:bodyPr>
          <a:lstStyle/>
          <a:p>
            <a:pPr marL="0" indent="0" algn="just">
              <a:buNone/>
            </a:pPr>
            <a:r>
              <a:rPr lang="en-US" sz="2200" dirty="0">
                <a:solidFill>
                  <a:schemeClr val="tx1"/>
                </a:solidFill>
              </a:rPr>
              <a:t>The simplest adjustment of all arises when the surveyor agrees a cash settlement in lieu of repairs although this is really only a variation on the estimated depreciation adjustment in which the surveyor's cash settlement is still taking an estimated depreciation in account, common in household and personal effects claims.</a:t>
            </a:r>
            <a:endParaRPr lang="es-MX" sz="2200" dirty="0">
              <a:solidFill>
                <a:schemeClr val="tx1"/>
              </a:solidFill>
            </a:endParaRPr>
          </a:p>
        </p:txBody>
      </p:sp>
      <p:pic>
        <p:nvPicPr>
          <p:cNvPr id="7" name="Imagen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4648" y="83497"/>
            <a:ext cx="1695679" cy="1695679"/>
          </a:xfrm>
          <a:prstGeom prst="rect">
            <a:avLst/>
          </a:prstGeom>
          <a:ln>
            <a:noFill/>
          </a:ln>
          <a:effectLst>
            <a:outerShdw blurRad="292100" dist="139700" dir="2700000" algn="tl" rotWithShape="0">
              <a:srgbClr val="333333">
                <a:alpha val="65000"/>
              </a:srgbClr>
            </a:outerShdw>
          </a:effectLst>
        </p:spPr>
      </p:pic>
      <p:pic>
        <p:nvPicPr>
          <p:cNvPr id="8" name="Imagen 7">
            <a:hlinkClick r:id="rId5" action="ppaction://hlinksldjump"/>
            <a:extLst>
              <a:ext uri="{FF2B5EF4-FFF2-40B4-BE49-F238E27FC236}">
                <a16:creationId xmlns:a16="http://schemas.microsoft.com/office/drawing/2014/main" id="{8A6A7D0C-CA8A-42D8-90A2-7D6319038B4A}"/>
              </a:ext>
            </a:extLst>
          </p:cNvPr>
          <p:cNvPicPr>
            <a:picLocks noChangeAspect="1"/>
          </p:cNvPicPr>
          <p:nvPr/>
        </p:nvPicPr>
        <p:blipFill>
          <a:blip r:embed="rId6"/>
          <a:stretch>
            <a:fillRect/>
          </a:stretch>
        </p:blipFill>
        <p:spPr>
          <a:xfrm>
            <a:off x="986052" y="6132813"/>
            <a:ext cx="554784" cy="554784"/>
          </a:xfrm>
          <a:prstGeom prst="rect">
            <a:avLst/>
          </a:prstGeom>
        </p:spPr>
      </p:pic>
    </p:spTree>
    <p:extLst>
      <p:ext uri="{BB962C8B-B14F-4D97-AF65-F5344CB8AC3E}">
        <p14:creationId xmlns:p14="http://schemas.microsoft.com/office/powerpoint/2010/main" val="518307481"/>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upo 3"/>
          <p:cNvGrpSpPr/>
          <p:nvPr/>
        </p:nvGrpSpPr>
        <p:grpSpPr>
          <a:xfrm>
            <a:off x="4153524" y="1265698"/>
            <a:ext cx="4990476" cy="5592302"/>
            <a:chOff x="4153524" y="1265698"/>
            <a:chExt cx="4990476" cy="5592302"/>
          </a:xfrm>
        </p:grpSpPr>
        <p:pic>
          <p:nvPicPr>
            <p:cNvPr id="5" name="Imagen 4"/>
            <p:cNvPicPr>
              <a:picLocks noChangeAspect="1"/>
            </p:cNvPicPr>
            <p:nvPr/>
          </p:nvPicPr>
          <p:blipFill>
            <a:blip r:embed="rId2">
              <a:lum bright="70000" contrast="-70000"/>
              <a:extLst>
                <a:ext uri="{28A0092B-C50C-407E-A947-70E740481C1C}">
                  <a14:useLocalDpi xmlns:a14="http://schemas.microsoft.com/office/drawing/2010/main" val="0"/>
                </a:ext>
              </a:extLst>
            </a:blip>
            <a:stretch>
              <a:fillRect/>
            </a:stretch>
          </p:blipFill>
          <p:spPr>
            <a:xfrm>
              <a:off x="4153524" y="1265698"/>
              <a:ext cx="4990476" cy="4317460"/>
            </a:xfrm>
            <a:prstGeom prst="rect">
              <a:avLst/>
            </a:prstGeom>
          </p:spPr>
        </p:pic>
        <p:pic>
          <p:nvPicPr>
            <p:cNvPr id="6" name="Imagen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04370" y="5962410"/>
              <a:ext cx="2437701" cy="895590"/>
            </a:xfrm>
            <a:prstGeom prst="rect">
              <a:avLst/>
            </a:prstGeom>
          </p:spPr>
        </p:pic>
      </p:grpSp>
      <p:sp>
        <p:nvSpPr>
          <p:cNvPr id="2" name="Título 1"/>
          <p:cNvSpPr>
            <a:spLocks noGrp="1"/>
          </p:cNvSpPr>
          <p:nvPr>
            <p:ph type="title"/>
          </p:nvPr>
        </p:nvSpPr>
        <p:spPr>
          <a:xfrm>
            <a:off x="0" y="1123838"/>
            <a:ext cx="2615609" cy="4601183"/>
          </a:xfrm>
        </p:spPr>
        <p:txBody>
          <a:bodyPr/>
          <a:lstStyle/>
          <a:p>
            <a:pPr algn="ctr"/>
            <a:r>
              <a:rPr lang="es-MX" dirty="0"/>
              <a:t>ALTERNATIVE ADJUSTMENTS</a:t>
            </a:r>
            <a:br>
              <a:rPr lang="es-MX" dirty="0"/>
            </a:br>
            <a:br>
              <a:rPr lang="es-MX" dirty="0"/>
            </a:br>
            <a:r>
              <a:rPr lang="en-US" sz="2800" b="1" dirty="0">
                <a:effectLst>
                  <a:outerShdw blurRad="38100" dist="38100" dir="2700000" algn="tl">
                    <a:srgbClr val="000000">
                      <a:alpha val="43137"/>
                    </a:srgbClr>
                  </a:outerShdw>
                </a:effectLst>
              </a:rPr>
              <a:t>BASED UPON THE INVOICE VALUE</a:t>
            </a:r>
            <a:endParaRPr lang="es-MX" sz="2800" b="1" dirty="0">
              <a:effectLst>
                <a:outerShdw blurRad="38100" dist="38100" dir="2700000" algn="tl">
                  <a:srgbClr val="000000">
                    <a:alpha val="43137"/>
                  </a:srgbClr>
                </a:outerShdw>
              </a:effectLst>
            </a:endParaRPr>
          </a:p>
        </p:txBody>
      </p:sp>
      <p:sp>
        <p:nvSpPr>
          <p:cNvPr id="3" name="Marcador de contenido 2"/>
          <p:cNvSpPr>
            <a:spLocks noGrp="1"/>
          </p:cNvSpPr>
          <p:nvPr>
            <p:ph idx="1"/>
          </p:nvPr>
        </p:nvSpPr>
        <p:spPr/>
        <p:txBody>
          <a:bodyPr>
            <a:normAutofit fontScale="92500" lnSpcReduction="10000"/>
          </a:bodyPr>
          <a:lstStyle/>
          <a:p>
            <a:pPr marL="0" indent="0" algn="just">
              <a:buNone/>
            </a:pPr>
            <a:r>
              <a:rPr lang="en-US" sz="2400" dirty="0">
                <a:solidFill>
                  <a:schemeClr val="tx1"/>
                </a:solidFill>
              </a:rPr>
              <a:t>On occasions, the actual sum insured may not be available to the surveyor adjusting the claim. Sometimes it may appear to be stated in error on the documents, or there may be other good reasons why the matter should be referred to the underwriters and the assured.</a:t>
            </a:r>
          </a:p>
          <a:p>
            <a:pPr marL="0" indent="0" algn="just">
              <a:buNone/>
            </a:pPr>
            <a:endParaRPr lang="en-US" sz="2400" dirty="0">
              <a:solidFill>
                <a:schemeClr val="tx1"/>
              </a:solidFill>
            </a:endParaRPr>
          </a:p>
          <a:p>
            <a:pPr marL="0" indent="0" algn="just">
              <a:buNone/>
            </a:pPr>
            <a:r>
              <a:rPr lang="en-US" sz="2400" dirty="0">
                <a:solidFill>
                  <a:schemeClr val="tx1"/>
                </a:solidFill>
              </a:rPr>
              <a:t>The surveyor can then show an adjustment based on the invoice value rather than the sum insured. He would state that the adjusted figure is not the final figure for settlement which will have to be calculated by the underwriter in applying the same percentage uplift as that which appears in the open policy, or which was intended to apply to the particular goods.</a:t>
            </a:r>
            <a:endParaRPr lang="es-MX" sz="2100" dirty="0">
              <a:solidFill>
                <a:schemeClr val="tx1"/>
              </a:solidFill>
            </a:endParaRPr>
          </a:p>
        </p:txBody>
      </p:sp>
      <p:pic>
        <p:nvPicPr>
          <p:cNvPr id="7" name="Imagen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4648" y="83497"/>
            <a:ext cx="1695679" cy="1695679"/>
          </a:xfrm>
          <a:prstGeom prst="rect">
            <a:avLst/>
          </a:prstGeom>
          <a:ln>
            <a:noFill/>
          </a:ln>
          <a:effectLst>
            <a:outerShdw blurRad="292100" dist="139700" dir="2700000" algn="tl" rotWithShape="0">
              <a:srgbClr val="333333">
                <a:alpha val="65000"/>
              </a:srgbClr>
            </a:outerShdw>
          </a:effectLst>
        </p:spPr>
      </p:pic>
      <p:pic>
        <p:nvPicPr>
          <p:cNvPr id="8" name="Imagen 7">
            <a:hlinkClick r:id="rId5" action="ppaction://hlinksldjump"/>
            <a:extLst>
              <a:ext uri="{FF2B5EF4-FFF2-40B4-BE49-F238E27FC236}">
                <a16:creationId xmlns:a16="http://schemas.microsoft.com/office/drawing/2014/main" id="{897FC650-29B8-498B-A004-BAF4A307CF6B}"/>
              </a:ext>
            </a:extLst>
          </p:cNvPr>
          <p:cNvPicPr>
            <a:picLocks noChangeAspect="1"/>
          </p:cNvPicPr>
          <p:nvPr/>
        </p:nvPicPr>
        <p:blipFill>
          <a:blip r:embed="rId6"/>
          <a:stretch>
            <a:fillRect/>
          </a:stretch>
        </p:blipFill>
        <p:spPr>
          <a:xfrm>
            <a:off x="986052" y="6132813"/>
            <a:ext cx="554784" cy="554784"/>
          </a:xfrm>
          <a:prstGeom prst="rect">
            <a:avLst/>
          </a:prstGeom>
        </p:spPr>
      </p:pic>
    </p:spTree>
    <p:extLst>
      <p:ext uri="{BB962C8B-B14F-4D97-AF65-F5344CB8AC3E}">
        <p14:creationId xmlns:p14="http://schemas.microsoft.com/office/powerpoint/2010/main" val="2913018369"/>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upo 3"/>
          <p:cNvGrpSpPr/>
          <p:nvPr/>
        </p:nvGrpSpPr>
        <p:grpSpPr>
          <a:xfrm>
            <a:off x="4153524" y="1265698"/>
            <a:ext cx="4990476" cy="5592302"/>
            <a:chOff x="4153524" y="1265698"/>
            <a:chExt cx="4990476" cy="5592302"/>
          </a:xfrm>
        </p:grpSpPr>
        <p:pic>
          <p:nvPicPr>
            <p:cNvPr id="5" name="Imagen 4"/>
            <p:cNvPicPr>
              <a:picLocks noChangeAspect="1"/>
            </p:cNvPicPr>
            <p:nvPr/>
          </p:nvPicPr>
          <p:blipFill>
            <a:blip r:embed="rId2">
              <a:lum bright="70000" contrast="-70000"/>
              <a:extLst>
                <a:ext uri="{28A0092B-C50C-407E-A947-70E740481C1C}">
                  <a14:useLocalDpi xmlns:a14="http://schemas.microsoft.com/office/drawing/2010/main" val="0"/>
                </a:ext>
              </a:extLst>
            </a:blip>
            <a:stretch>
              <a:fillRect/>
            </a:stretch>
          </p:blipFill>
          <p:spPr>
            <a:xfrm>
              <a:off x="4153524" y="1265698"/>
              <a:ext cx="4990476" cy="4317460"/>
            </a:xfrm>
            <a:prstGeom prst="rect">
              <a:avLst/>
            </a:prstGeom>
          </p:spPr>
        </p:pic>
        <p:pic>
          <p:nvPicPr>
            <p:cNvPr id="6" name="Imagen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04370" y="5962410"/>
              <a:ext cx="2437701" cy="895590"/>
            </a:xfrm>
            <a:prstGeom prst="rect">
              <a:avLst/>
            </a:prstGeom>
          </p:spPr>
        </p:pic>
      </p:grpSp>
      <p:sp>
        <p:nvSpPr>
          <p:cNvPr id="2" name="Título 1"/>
          <p:cNvSpPr>
            <a:spLocks noGrp="1"/>
          </p:cNvSpPr>
          <p:nvPr>
            <p:ph type="title"/>
          </p:nvPr>
        </p:nvSpPr>
        <p:spPr>
          <a:xfrm>
            <a:off x="0" y="1123838"/>
            <a:ext cx="2615609" cy="4601183"/>
          </a:xfrm>
        </p:spPr>
        <p:txBody>
          <a:bodyPr/>
          <a:lstStyle/>
          <a:p>
            <a:pPr algn="ctr"/>
            <a:r>
              <a:rPr lang="es-MX" dirty="0"/>
              <a:t>ALTERNATIVE ADJUSTMENTS</a:t>
            </a:r>
            <a:br>
              <a:rPr lang="es-MX" dirty="0"/>
            </a:br>
            <a:br>
              <a:rPr lang="es-MX" dirty="0"/>
            </a:br>
            <a:r>
              <a:rPr lang="en-US" sz="2800" b="1" dirty="0">
                <a:effectLst>
                  <a:outerShdw blurRad="38100" dist="38100" dir="2700000" algn="tl">
                    <a:srgbClr val="000000">
                      <a:alpha val="43137"/>
                    </a:srgbClr>
                  </a:outerShdw>
                </a:effectLst>
              </a:rPr>
              <a:t>SALVAGE LOSS ADJUSTMENTS</a:t>
            </a:r>
            <a:endParaRPr lang="es-MX" sz="2800" b="1" dirty="0">
              <a:effectLst>
                <a:outerShdw blurRad="38100" dist="38100" dir="2700000" algn="tl">
                  <a:srgbClr val="000000">
                    <a:alpha val="43137"/>
                  </a:srgbClr>
                </a:outerShdw>
              </a:effectLst>
            </a:endParaRPr>
          </a:p>
        </p:txBody>
      </p:sp>
      <p:sp>
        <p:nvSpPr>
          <p:cNvPr id="3" name="Marcador de contenido 2"/>
          <p:cNvSpPr>
            <a:spLocks noGrp="1"/>
          </p:cNvSpPr>
          <p:nvPr>
            <p:ph idx="1"/>
          </p:nvPr>
        </p:nvSpPr>
        <p:spPr/>
        <p:txBody>
          <a:bodyPr>
            <a:noAutofit/>
          </a:bodyPr>
          <a:lstStyle/>
          <a:p>
            <a:pPr marL="0" indent="0" algn="just">
              <a:buNone/>
            </a:pPr>
            <a:r>
              <a:rPr lang="en-US" sz="2000" dirty="0">
                <a:solidFill>
                  <a:schemeClr val="tx1"/>
                </a:solidFill>
              </a:rPr>
              <a:t>The forgoing, involving comparison between sound market value and damaged value, is the correct method to apply in the .adjustment of marine claims where the goods have been delivered at destination, as is usually the case, in damaged condition. An inexperienced adjuster might deduct the net damaged value from the sum insured but this is quite wrong in principle and in contravention of, Section 7tr of the Marine Insurance Act tr906.</a:t>
            </a:r>
          </a:p>
          <a:p>
            <a:pPr marL="0" indent="0" algn="just">
              <a:buNone/>
            </a:pPr>
            <a:r>
              <a:rPr lang="en-US" sz="2000" dirty="0">
                <a:solidFill>
                  <a:schemeClr val="tx1"/>
                </a:solidFill>
              </a:rPr>
              <a:t>Strictly, this abbreviated form of, adjustment, known as salvage loss adjustment, is correctly employed only when goods are badly damaged short of destination and are sold, in the interests of all concerned, at the best price possible at an intermediate port. The settlement then made by underwriters is the difference between the insured value and the net proceeds of the sale.</a:t>
            </a:r>
            <a:endParaRPr lang="es-MX" sz="2000" dirty="0">
              <a:solidFill>
                <a:schemeClr val="tx1"/>
              </a:solidFill>
            </a:endParaRPr>
          </a:p>
        </p:txBody>
      </p:sp>
      <p:pic>
        <p:nvPicPr>
          <p:cNvPr id="7" name="Imagen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4648" y="83497"/>
            <a:ext cx="1695679" cy="1695679"/>
          </a:xfrm>
          <a:prstGeom prst="rect">
            <a:avLst/>
          </a:prstGeom>
          <a:ln>
            <a:noFill/>
          </a:ln>
          <a:effectLst>
            <a:outerShdw blurRad="292100" dist="139700" dir="2700000" algn="tl" rotWithShape="0">
              <a:srgbClr val="333333">
                <a:alpha val="65000"/>
              </a:srgbClr>
            </a:outerShdw>
          </a:effectLst>
        </p:spPr>
      </p:pic>
      <p:pic>
        <p:nvPicPr>
          <p:cNvPr id="8" name="Imagen 7">
            <a:hlinkClick r:id="rId5" action="ppaction://hlinksldjump"/>
            <a:extLst>
              <a:ext uri="{FF2B5EF4-FFF2-40B4-BE49-F238E27FC236}">
                <a16:creationId xmlns:a16="http://schemas.microsoft.com/office/drawing/2014/main" id="{357FE4FE-61B0-417A-90D2-19C03EDDD1AF}"/>
              </a:ext>
            </a:extLst>
          </p:cNvPr>
          <p:cNvPicPr>
            <a:picLocks noChangeAspect="1"/>
          </p:cNvPicPr>
          <p:nvPr/>
        </p:nvPicPr>
        <p:blipFill>
          <a:blip r:embed="rId6"/>
          <a:stretch>
            <a:fillRect/>
          </a:stretch>
        </p:blipFill>
        <p:spPr>
          <a:xfrm>
            <a:off x="986052" y="6132813"/>
            <a:ext cx="554784" cy="554784"/>
          </a:xfrm>
          <a:prstGeom prst="rect">
            <a:avLst/>
          </a:prstGeom>
        </p:spPr>
      </p:pic>
    </p:spTree>
    <p:extLst>
      <p:ext uri="{BB962C8B-B14F-4D97-AF65-F5344CB8AC3E}">
        <p14:creationId xmlns:p14="http://schemas.microsoft.com/office/powerpoint/2010/main" val="8895683"/>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upo 3"/>
          <p:cNvGrpSpPr/>
          <p:nvPr/>
        </p:nvGrpSpPr>
        <p:grpSpPr>
          <a:xfrm>
            <a:off x="4153524" y="1265698"/>
            <a:ext cx="4990476" cy="5592302"/>
            <a:chOff x="4153524" y="1265698"/>
            <a:chExt cx="4990476" cy="5592302"/>
          </a:xfrm>
        </p:grpSpPr>
        <p:pic>
          <p:nvPicPr>
            <p:cNvPr id="5" name="Imagen 4"/>
            <p:cNvPicPr>
              <a:picLocks noChangeAspect="1"/>
            </p:cNvPicPr>
            <p:nvPr/>
          </p:nvPicPr>
          <p:blipFill>
            <a:blip r:embed="rId2">
              <a:lum bright="70000" contrast="-70000"/>
              <a:extLst>
                <a:ext uri="{28A0092B-C50C-407E-A947-70E740481C1C}">
                  <a14:useLocalDpi xmlns:a14="http://schemas.microsoft.com/office/drawing/2010/main" val="0"/>
                </a:ext>
              </a:extLst>
            </a:blip>
            <a:stretch>
              <a:fillRect/>
            </a:stretch>
          </p:blipFill>
          <p:spPr>
            <a:xfrm>
              <a:off x="4153524" y="1265698"/>
              <a:ext cx="4990476" cy="4317460"/>
            </a:xfrm>
            <a:prstGeom prst="rect">
              <a:avLst/>
            </a:prstGeom>
          </p:spPr>
        </p:pic>
        <p:pic>
          <p:nvPicPr>
            <p:cNvPr id="6" name="Imagen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04370" y="5962410"/>
              <a:ext cx="2437701" cy="895590"/>
            </a:xfrm>
            <a:prstGeom prst="rect">
              <a:avLst/>
            </a:prstGeom>
          </p:spPr>
        </p:pic>
      </p:grpSp>
      <p:sp>
        <p:nvSpPr>
          <p:cNvPr id="2" name="Título 1"/>
          <p:cNvSpPr>
            <a:spLocks noGrp="1"/>
          </p:cNvSpPr>
          <p:nvPr>
            <p:ph type="title"/>
          </p:nvPr>
        </p:nvSpPr>
        <p:spPr>
          <a:xfrm>
            <a:off x="0" y="1123838"/>
            <a:ext cx="2647507" cy="4601183"/>
          </a:xfrm>
        </p:spPr>
        <p:txBody>
          <a:bodyPr/>
          <a:lstStyle/>
          <a:p>
            <a:pPr algn="ctr"/>
            <a:r>
              <a:rPr lang="es-MX" dirty="0"/>
              <a:t>ALTERNATIVE ADJUSTMENTS</a:t>
            </a:r>
            <a:br>
              <a:rPr lang="es-MX" dirty="0"/>
            </a:br>
            <a:br>
              <a:rPr lang="es-MX" dirty="0"/>
            </a:br>
            <a:r>
              <a:rPr lang="en-US" sz="2800" b="1" dirty="0">
                <a:effectLst>
                  <a:outerShdw blurRad="38100" dist="38100" dir="2700000" algn="tl">
                    <a:srgbClr val="000000">
                      <a:alpha val="43137"/>
                    </a:srgbClr>
                  </a:outerShdw>
                </a:effectLst>
              </a:rPr>
              <a:t>SALVAGE LOSS ADJUSTMENTS</a:t>
            </a:r>
            <a:endParaRPr lang="es-MX" sz="2800" b="1" dirty="0">
              <a:effectLst>
                <a:outerShdw blurRad="38100" dist="38100" dir="2700000" algn="tl">
                  <a:srgbClr val="000000">
                    <a:alpha val="43137"/>
                  </a:srgbClr>
                </a:outerShdw>
              </a:effectLst>
            </a:endParaRPr>
          </a:p>
        </p:txBody>
      </p:sp>
      <p:sp>
        <p:nvSpPr>
          <p:cNvPr id="3" name="Marcador de contenido 2"/>
          <p:cNvSpPr>
            <a:spLocks noGrp="1"/>
          </p:cNvSpPr>
          <p:nvPr>
            <p:ph idx="1"/>
          </p:nvPr>
        </p:nvSpPr>
        <p:spPr/>
        <p:txBody>
          <a:bodyPr>
            <a:noAutofit/>
          </a:bodyPr>
          <a:lstStyle/>
          <a:p>
            <a:pPr marL="0" indent="0" algn="just">
              <a:buNone/>
            </a:pPr>
            <a:r>
              <a:rPr lang="en-US" sz="2200" dirty="0">
                <a:solidFill>
                  <a:schemeClr val="tx1"/>
                </a:solidFill>
              </a:rPr>
              <a:t>In such a case there would be no sound market value to compare with the damaged value as the goods could not be sold on their proper market, and the Marine Insurance Act 1906 provision for adjusting the claim could not be implemented.</a:t>
            </a:r>
          </a:p>
          <a:p>
            <a:pPr marL="0" indent="0" algn="just">
              <a:buNone/>
            </a:pPr>
            <a:r>
              <a:rPr lang="en-US" sz="2200" dirty="0">
                <a:solidFill>
                  <a:schemeClr val="tx1"/>
                </a:solidFill>
              </a:rPr>
              <a:t>The criteria for deciding whether to forward damaged goods to destination, or not, are essentially the commercial practicalities. There would be no point at, say a port of refuge, in forwarding damaged goods where the cost of their reconditioning, plus any extra costs of on carriage and possibly allowance for any residual deterioration, would exceed the value of the goods at the place of destination.</a:t>
            </a:r>
            <a:endParaRPr lang="es-MX" sz="2200" dirty="0">
              <a:solidFill>
                <a:schemeClr val="tx1"/>
              </a:solidFill>
            </a:endParaRPr>
          </a:p>
        </p:txBody>
      </p:sp>
      <p:pic>
        <p:nvPicPr>
          <p:cNvPr id="7" name="Imagen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4648" y="83497"/>
            <a:ext cx="1695679" cy="1695679"/>
          </a:xfrm>
          <a:prstGeom prst="rect">
            <a:avLst/>
          </a:prstGeom>
          <a:ln>
            <a:noFill/>
          </a:ln>
          <a:effectLst>
            <a:outerShdw blurRad="292100" dist="139700" dir="2700000" algn="tl" rotWithShape="0">
              <a:srgbClr val="333333">
                <a:alpha val="65000"/>
              </a:srgbClr>
            </a:outerShdw>
          </a:effectLst>
        </p:spPr>
      </p:pic>
      <p:pic>
        <p:nvPicPr>
          <p:cNvPr id="8" name="Imagen 7">
            <a:hlinkClick r:id="rId5" action="ppaction://hlinksldjump"/>
            <a:extLst>
              <a:ext uri="{FF2B5EF4-FFF2-40B4-BE49-F238E27FC236}">
                <a16:creationId xmlns:a16="http://schemas.microsoft.com/office/drawing/2014/main" id="{D909BA06-3E74-4A18-9317-C1CAE07D3431}"/>
              </a:ext>
            </a:extLst>
          </p:cNvPr>
          <p:cNvPicPr>
            <a:picLocks noChangeAspect="1"/>
          </p:cNvPicPr>
          <p:nvPr/>
        </p:nvPicPr>
        <p:blipFill>
          <a:blip r:embed="rId6"/>
          <a:stretch>
            <a:fillRect/>
          </a:stretch>
        </p:blipFill>
        <p:spPr>
          <a:xfrm>
            <a:off x="986052" y="6132813"/>
            <a:ext cx="554784" cy="554784"/>
          </a:xfrm>
          <a:prstGeom prst="rect">
            <a:avLst/>
          </a:prstGeom>
        </p:spPr>
      </p:pic>
    </p:spTree>
    <p:extLst>
      <p:ext uri="{BB962C8B-B14F-4D97-AF65-F5344CB8AC3E}">
        <p14:creationId xmlns:p14="http://schemas.microsoft.com/office/powerpoint/2010/main" val="3640765835"/>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upo 3"/>
          <p:cNvGrpSpPr/>
          <p:nvPr/>
        </p:nvGrpSpPr>
        <p:grpSpPr>
          <a:xfrm>
            <a:off x="4153524" y="1265698"/>
            <a:ext cx="4990476" cy="5592302"/>
            <a:chOff x="4153524" y="1265698"/>
            <a:chExt cx="4990476" cy="5592302"/>
          </a:xfrm>
        </p:grpSpPr>
        <p:pic>
          <p:nvPicPr>
            <p:cNvPr id="5" name="Imagen 4"/>
            <p:cNvPicPr>
              <a:picLocks noChangeAspect="1"/>
            </p:cNvPicPr>
            <p:nvPr/>
          </p:nvPicPr>
          <p:blipFill>
            <a:blip r:embed="rId2">
              <a:lum bright="70000" contrast="-70000"/>
              <a:extLst>
                <a:ext uri="{28A0092B-C50C-407E-A947-70E740481C1C}">
                  <a14:useLocalDpi xmlns:a14="http://schemas.microsoft.com/office/drawing/2010/main" val="0"/>
                </a:ext>
              </a:extLst>
            </a:blip>
            <a:stretch>
              <a:fillRect/>
            </a:stretch>
          </p:blipFill>
          <p:spPr>
            <a:xfrm>
              <a:off x="4153524" y="1265698"/>
              <a:ext cx="4990476" cy="4317460"/>
            </a:xfrm>
            <a:prstGeom prst="rect">
              <a:avLst/>
            </a:prstGeom>
          </p:spPr>
        </p:pic>
        <p:pic>
          <p:nvPicPr>
            <p:cNvPr id="6" name="Imagen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04370" y="5962410"/>
              <a:ext cx="2437701" cy="895590"/>
            </a:xfrm>
            <a:prstGeom prst="rect">
              <a:avLst/>
            </a:prstGeom>
          </p:spPr>
        </p:pic>
      </p:grpSp>
      <p:sp>
        <p:nvSpPr>
          <p:cNvPr id="2" name="Título 1"/>
          <p:cNvSpPr>
            <a:spLocks noGrp="1"/>
          </p:cNvSpPr>
          <p:nvPr>
            <p:ph type="title"/>
          </p:nvPr>
        </p:nvSpPr>
        <p:spPr>
          <a:xfrm>
            <a:off x="0" y="1123838"/>
            <a:ext cx="2636874" cy="4601183"/>
          </a:xfrm>
        </p:spPr>
        <p:txBody>
          <a:bodyPr/>
          <a:lstStyle/>
          <a:p>
            <a:pPr algn="ctr"/>
            <a:r>
              <a:rPr lang="es-MX" dirty="0"/>
              <a:t>ALTERNATIVE ADJUSTMENTS</a:t>
            </a:r>
            <a:br>
              <a:rPr lang="es-MX" dirty="0"/>
            </a:br>
            <a:br>
              <a:rPr lang="es-MX" dirty="0"/>
            </a:br>
            <a:r>
              <a:rPr lang="en-US" sz="2800" b="1" dirty="0">
                <a:effectLst>
                  <a:outerShdw blurRad="38100" dist="38100" dir="2700000" algn="tl">
                    <a:srgbClr val="000000">
                      <a:alpha val="43137"/>
                    </a:srgbClr>
                  </a:outerShdw>
                </a:effectLst>
              </a:rPr>
              <a:t>SALVAGE LOSS ADJUSTMENTS</a:t>
            </a:r>
            <a:endParaRPr lang="es-MX" sz="2800" b="1" dirty="0">
              <a:effectLst>
                <a:outerShdw blurRad="38100" dist="38100" dir="2700000" algn="tl">
                  <a:srgbClr val="000000">
                    <a:alpha val="43137"/>
                  </a:srgbClr>
                </a:outerShdw>
              </a:effectLst>
            </a:endParaRPr>
          </a:p>
        </p:txBody>
      </p:sp>
      <p:sp>
        <p:nvSpPr>
          <p:cNvPr id="3" name="Marcador de contenido 2"/>
          <p:cNvSpPr>
            <a:spLocks noGrp="1"/>
          </p:cNvSpPr>
          <p:nvPr>
            <p:ph idx="1"/>
          </p:nvPr>
        </p:nvSpPr>
        <p:spPr/>
        <p:txBody>
          <a:bodyPr>
            <a:noAutofit/>
          </a:bodyPr>
          <a:lstStyle/>
          <a:p>
            <a:pPr marL="0" indent="0" algn="just">
              <a:buNone/>
            </a:pPr>
            <a:r>
              <a:rPr lang="en-US" sz="2200" dirty="0">
                <a:solidFill>
                  <a:schemeClr val="tx1"/>
                </a:solidFill>
              </a:rPr>
              <a:t>If a good price could be obtained at the port of refuge, without the additional forwarding costs, it would make sound commercial sense to dispose of them there and then. This would usually be in the interests of both underwriter and assured. Such provision does not appear in the Marine Insurance Act and settlement on a salvage loss basis is a matter for agreement between the parties rather than one of legal necessary.</a:t>
            </a:r>
          </a:p>
          <a:p>
            <a:pPr marL="0" indent="0" algn="just">
              <a:buNone/>
            </a:pPr>
            <a:r>
              <a:rPr lang="en-US" sz="2200" dirty="0">
                <a:solidFill>
                  <a:schemeClr val="tx1"/>
                </a:solidFill>
              </a:rPr>
              <a:t>In cases where goods have been delivered damaged at the final destination, it is not uncommon to find that a consignee will not cooperate in the disposal of goods in order to establish the damaged value. He, rather than the surveyor, is required to do this.</a:t>
            </a:r>
            <a:endParaRPr lang="es-MX" sz="2200" dirty="0">
              <a:solidFill>
                <a:schemeClr val="tx1"/>
              </a:solidFill>
            </a:endParaRPr>
          </a:p>
        </p:txBody>
      </p:sp>
      <p:pic>
        <p:nvPicPr>
          <p:cNvPr id="7" name="Imagen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4648" y="83497"/>
            <a:ext cx="1695679" cy="1695679"/>
          </a:xfrm>
          <a:prstGeom prst="rect">
            <a:avLst/>
          </a:prstGeom>
          <a:ln>
            <a:noFill/>
          </a:ln>
          <a:effectLst>
            <a:outerShdw blurRad="292100" dist="139700" dir="2700000" algn="tl" rotWithShape="0">
              <a:srgbClr val="333333">
                <a:alpha val="65000"/>
              </a:srgbClr>
            </a:outerShdw>
          </a:effectLst>
        </p:spPr>
      </p:pic>
      <p:pic>
        <p:nvPicPr>
          <p:cNvPr id="8" name="Imagen 7">
            <a:hlinkClick r:id="rId5" action="ppaction://hlinksldjump"/>
            <a:extLst>
              <a:ext uri="{FF2B5EF4-FFF2-40B4-BE49-F238E27FC236}">
                <a16:creationId xmlns:a16="http://schemas.microsoft.com/office/drawing/2014/main" id="{14E79DDB-1C25-45B4-BA5D-5868512F0B0D}"/>
              </a:ext>
            </a:extLst>
          </p:cNvPr>
          <p:cNvPicPr>
            <a:picLocks noChangeAspect="1"/>
          </p:cNvPicPr>
          <p:nvPr/>
        </p:nvPicPr>
        <p:blipFill>
          <a:blip r:embed="rId6"/>
          <a:stretch>
            <a:fillRect/>
          </a:stretch>
        </p:blipFill>
        <p:spPr>
          <a:xfrm>
            <a:off x="986052" y="6132813"/>
            <a:ext cx="554784" cy="554784"/>
          </a:xfrm>
          <a:prstGeom prst="rect">
            <a:avLst/>
          </a:prstGeom>
        </p:spPr>
      </p:pic>
    </p:spTree>
    <p:extLst>
      <p:ext uri="{BB962C8B-B14F-4D97-AF65-F5344CB8AC3E}">
        <p14:creationId xmlns:p14="http://schemas.microsoft.com/office/powerpoint/2010/main" val="216965747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p:cNvSpPr>
            <a:spLocks noGrp="1"/>
          </p:cNvSpPr>
          <p:nvPr>
            <p:ph type="title"/>
          </p:nvPr>
        </p:nvSpPr>
        <p:spPr>
          <a:xfrm>
            <a:off x="0" y="1146042"/>
            <a:ext cx="2489200" cy="2194560"/>
          </a:xfrm>
        </p:spPr>
        <p:txBody>
          <a:bodyPr>
            <a:normAutofit/>
          </a:bodyPr>
          <a:lstStyle/>
          <a:p>
            <a:r>
              <a:rPr lang="es-MX" dirty="0"/>
              <a:t>VI. a)</a:t>
            </a:r>
            <a:br>
              <a:rPr lang="es-MX" dirty="0"/>
            </a:br>
            <a:r>
              <a:rPr lang="es-MX" dirty="0"/>
              <a:t>ADJUSTMENTS</a:t>
            </a:r>
          </a:p>
        </p:txBody>
      </p:sp>
      <p:pic>
        <p:nvPicPr>
          <p:cNvPr id="10" name="Marcador de posición de imagen 9"/>
          <p:cNvPicPr>
            <a:picLocks noGrp="1" noChangeAspect="1"/>
          </p:cNvPicPr>
          <p:nvPr>
            <p:ph type="pic" idx="1"/>
          </p:nvPr>
        </p:nvPicPr>
        <p:blipFill>
          <a:blip r:embed="rId2">
            <a:extLst>
              <a:ext uri="{28A0092B-C50C-407E-A947-70E740481C1C}">
                <a14:useLocalDpi xmlns:a14="http://schemas.microsoft.com/office/drawing/2010/main" val="0"/>
              </a:ext>
            </a:extLst>
          </a:blip>
          <a:srcRect l="14320" r="14320"/>
          <a:stretch>
            <a:fillRect/>
          </a:stretch>
        </p:blipFill>
        <p:spPr>
          <a:xfrm>
            <a:off x="2825125" y="888642"/>
            <a:ext cx="5784735" cy="4958366"/>
          </a:xfrm>
        </p:spPr>
      </p:pic>
      <p:pic>
        <p:nvPicPr>
          <p:cNvPr id="5" name="Imagen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04370" y="5962410"/>
            <a:ext cx="2437701" cy="895590"/>
          </a:xfrm>
          <a:prstGeom prst="rect">
            <a:avLst/>
          </a:prstGeom>
        </p:spPr>
      </p:pic>
      <p:pic>
        <p:nvPicPr>
          <p:cNvPr id="6" name="Imagen 5">
            <a:hlinkClick r:id="rId4" action="ppaction://hlinksldjump"/>
            <a:extLst>
              <a:ext uri="{FF2B5EF4-FFF2-40B4-BE49-F238E27FC236}">
                <a16:creationId xmlns:a16="http://schemas.microsoft.com/office/drawing/2014/main" id="{91142316-7F64-4F92-945E-499F770E150A}"/>
              </a:ext>
            </a:extLst>
          </p:cNvPr>
          <p:cNvPicPr>
            <a:picLocks noChangeAspect="1"/>
          </p:cNvPicPr>
          <p:nvPr/>
        </p:nvPicPr>
        <p:blipFill>
          <a:blip r:embed="rId5"/>
          <a:stretch>
            <a:fillRect/>
          </a:stretch>
        </p:blipFill>
        <p:spPr>
          <a:xfrm>
            <a:off x="986052" y="6132813"/>
            <a:ext cx="554784" cy="554784"/>
          </a:xfrm>
          <a:prstGeom prst="rect">
            <a:avLst/>
          </a:prstGeom>
        </p:spPr>
      </p:pic>
    </p:spTree>
    <p:extLst>
      <p:ext uri="{BB962C8B-B14F-4D97-AF65-F5344CB8AC3E}">
        <p14:creationId xmlns:p14="http://schemas.microsoft.com/office/powerpoint/2010/main" val="3823369472"/>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upo 3"/>
          <p:cNvGrpSpPr/>
          <p:nvPr/>
        </p:nvGrpSpPr>
        <p:grpSpPr>
          <a:xfrm>
            <a:off x="4153524" y="1265698"/>
            <a:ext cx="4990476" cy="5592302"/>
            <a:chOff x="4153524" y="1265698"/>
            <a:chExt cx="4990476" cy="5592302"/>
          </a:xfrm>
        </p:grpSpPr>
        <p:pic>
          <p:nvPicPr>
            <p:cNvPr id="5" name="Imagen 4"/>
            <p:cNvPicPr>
              <a:picLocks noChangeAspect="1"/>
            </p:cNvPicPr>
            <p:nvPr/>
          </p:nvPicPr>
          <p:blipFill>
            <a:blip r:embed="rId2">
              <a:lum bright="70000" contrast="-70000"/>
              <a:extLst>
                <a:ext uri="{28A0092B-C50C-407E-A947-70E740481C1C}">
                  <a14:useLocalDpi xmlns:a14="http://schemas.microsoft.com/office/drawing/2010/main" val="0"/>
                </a:ext>
              </a:extLst>
            </a:blip>
            <a:stretch>
              <a:fillRect/>
            </a:stretch>
          </p:blipFill>
          <p:spPr>
            <a:xfrm>
              <a:off x="4153524" y="1265698"/>
              <a:ext cx="4990476" cy="4317460"/>
            </a:xfrm>
            <a:prstGeom prst="rect">
              <a:avLst/>
            </a:prstGeom>
          </p:spPr>
        </p:pic>
        <p:pic>
          <p:nvPicPr>
            <p:cNvPr id="6" name="Imagen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04370" y="5962410"/>
              <a:ext cx="2437701" cy="895590"/>
            </a:xfrm>
            <a:prstGeom prst="rect">
              <a:avLst/>
            </a:prstGeom>
          </p:spPr>
        </p:pic>
      </p:grpSp>
      <p:sp>
        <p:nvSpPr>
          <p:cNvPr id="2" name="Título 1"/>
          <p:cNvSpPr>
            <a:spLocks noGrp="1"/>
          </p:cNvSpPr>
          <p:nvPr>
            <p:ph type="title"/>
          </p:nvPr>
        </p:nvSpPr>
        <p:spPr/>
        <p:txBody>
          <a:bodyPr/>
          <a:lstStyle/>
          <a:p>
            <a:pPr algn="ctr"/>
            <a:r>
              <a:rPr lang="es-MX" dirty="0"/>
              <a:t>RATES AND EXCHANGE</a:t>
            </a:r>
          </a:p>
        </p:txBody>
      </p:sp>
      <p:sp>
        <p:nvSpPr>
          <p:cNvPr id="3" name="Marcador de contenido 2"/>
          <p:cNvSpPr>
            <a:spLocks noGrp="1"/>
          </p:cNvSpPr>
          <p:nvPr>
            <p:ph idx="1"/>
          </p:nvPr>
        </p:nvSpPr>
        <p:spPr/>
        <p:txBody>
          <a:bodyPr>
            <a:normAutofit/>
          </a:bodyPr>
          <a:lstStyle/>
          <a:p>
            <a:pPr marL="0" indent="0" algn="just">
              <a:buNone/>
            </a:pPr>
            <a:r>
              <a:rPr lang="en-US" sz="2200" dirty="0">
                <a:solidFill>
                  <a:schemeClr val="tx1"/>
                </a:solidFill>
              </a:rPr>
              <a:t>Few subjects in claims adjustments cause more concern in practice than that of rates of exchange although it is only when major fluctuations occur that the matter assumes much importance.</a:t>
            </a:r>
          </a:p>
          <a:p>
            <a:pPr marL="0" indent="0" algn="just">
              <a:buNone/>
            </a:pPr>
            <a:r>
              <a:rPr lang="en-US" sz="2200" dirty="0">
                <a:solidFill>
                  <a:schemeClr val="tx1"/>
                </a:solidFill>
              </a:rPr>
              <a:t>Fluctuations in exchange rates affect all aspects of international trade and are an accepted part of the risks involved although to some extent merchants can protect themselves against their adverse effects. The exchange rates to be used for the settlement of insurance claims should be viewed in the same light and although certain well established principles do apply they can often also present some difficulties and a common sense attitude must prevail.</a:t>
            </a:r>
            <a:endParaRPr lang="es-MX" sz="2200" dirty="0">
              <a:solidFill>
                <a:schemeClr val="tx1"/>
              </a:solidFill>
            </a:endParaRPr>
          </a:p>
        </p:txBody>
      </p:sp>
      <p:pic>
        <p:nvPicPr>
          <p:cNvPr id="7" name="Imagen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4648" y="83497"/>
            <a:ext cx="1695679" cy="1695679"/>
          </a:xfrm>
          <a:prstGeom prst="rect">
            <a:avLst/>
          </a:prstGeom>
          <a:ln>
            <a:noFill/>
          </a:ln>
          <a:effectLst>
            <a:outerShdw blurRad="292100" dist="139700" dir="2700000" algn="tl" rotWithShape="0">
              <a:srgbClr val="333333">
                <a:alpha val="65000"/>
              </a:srgbClr>
            </a:outerShdw>
          </a:effectLst>
        </p:spPr>
      </p:pic>
      <p:pic>
        <p:nvPicPr>
          <p:cNvPr id="8" name="Imagen 7">
            <a:hlinkClick r:id="rId5" action="ppaction://hlinksldjump"/>
            <a:extLst>
              <a:ext uri="{FF2B5EF4-FFF2-40B4-BE49-F238E27FC236}">
                <a16:creationId xmlns:a16="http://schemas.microsoft.com/office/drawing/2014/main" id="{7758BEC4-294A-4FB4-85FF-2EAB0AC7564A}"/>
              </a:ext>
            </a:extLst>
          </p:cNvPr>
          <p:cNvPicPr>
            <a:picLocks noChangeAspect="1"/>
          </p:cNvPicPr>
          <p:nvPr/>
        </p:nvPicPr>
        <p:blipFill>
          <a:blip r:embed="rId6"/>
          <a:stretch>
            <a:fillRect/>
          </a:stretch>
        </p:blipFill>
        <p:spPr>
          <a:xfrm>
            <a:off x="986052" y="6132813"/>
            <a:ext cx="554784" cy="554784"/>
          </a:xfrm>
          <a:prstGeom prst="rect">
            <a:avLst/>
          </a:prstGeom>
        </p:spPr>
      </p:pic>
    </p:spTree>
    <p:extLst>
      <p:ext uri="{BB962C8B-B14F-4D97-AF65-F5344CB8AC3E}">
        <p14:creationId xmlns:p14="http://schemas.microsoft.com/office/powerpoint/2010/main" val="3349278409"/>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upo 3"/>
          <p:cNvGrpSpPr/>
          <p:nvPr/>
        </p:nvGrpSpPr>
        <p:grpSpPr>
          <a:xfrm>
            <a:off x="4153524" y="1265698"/>
            <a:ext cx="4990476" cy="5592302"/>
            <a:chOff x="4153524" y="1265698"/>
            <a:chExt cx="4990476" cy="5592302"/>
          </a:xfrm>
        </p:grpSpPr>
        <p:pic>
          <p:nvPicPr>
            <p:cNvPr id="5" name="Imagen 4"/>
            <p:cNvPicPr>
              <a:picLocks noChangeAspect="1"/>
            </p:cNvPicPr>
            <p:nvPr/>
          </p:nvPicPr>
          <p:blipFill>
            <a:blip r:embed="rId2">
              <a:lum bright="70000" contrast="-70000"/>
              <a:extLst>
                <a:ext uri="{28A0092B-C50C-407E-A947-70E740481C1C}">
                  <a14:useLocalDpi xmlns:a14="http://schemas.microsoft.com/office/drawing/2010/main" val="0"/>
                </a:ext>
              </a:extLst>
            </a:blip>
            <a:stretch>
              <a:fillRect/>
            </a:stretch>
          </p:blipFill>
          <p:spPr>
            <a:xfrm>
              <a:off x="4153524" y="1265698"/>
              <a:ext cx="4990476" cy="4317460"/>
            </a:xfrm>
            <a:prstGeom prst="rect">
              <a:avLst/>
            </a:prstGeom>
          </p:spPr>
        </p:pic>
        <p:pic>
          <p:nvPicPr>
            <p:cNvPr id="6" name="Imagen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04370" y="5962410"/>
              <a:ext cx="2437701" cy="895590"/>
            </a:xfrm>
            <a:prstGeom prst="rect">
              <a:avLst/>
            </a:prstGeom>
          </p:spPr>
        </p:pic>
      </p:grpSp>
      <p:sp>
        <p:nvSpPr>
          <p:cNvPr id="2" name="Título 1"/>
          <p:cNvSpPr>
            <a:spLocks noGrp="1"/>
          </p:cNvSpPr>
          <p:nvPr>
            <p:ph type="title"/>
          </p:nvPr>
        </p:nvSpPr>
        <p:spPr/>
        <p:txBody>
          <a:bodyPr/>
          <a:lstStyle/>
          <a:p>
            <a:pPr algn="ctr"/>
            <a:r>
              <a:rPr lang="es-MX" dirty="0"/>
              <a:t>RATES AND EXCHANGE</a:t>
            </a:r>
          </a:p>
        </p:txBody>
      </p:sp>
      <p:sp>
        <p:nvSpPr>
          <p:cNvPr id="3" name="Marcador de contenido 2"/>
          <p:cNvSpPr>
            <a:spLocks noGrp="1"/>
          </p:cNvSpPr>
          <p:nvPr>
            <p:ph idx="1"/>
          </p:nvPr>
        </p:nvSpPr>
        <p:spPr/>
        <p:txBody>
          <a:bodyPr>
            <a:normAutofit fontScale="92500"/>
          </a:bodyPr>
          <a:lstStyle/>
          <a:p>
            <a:pPr marL="0" indent="0" algn="just">
              <a:buNone/>
            </a:pPr>
            <a:r>
              <a:rPr lang="en-US" sz="2400" dirty="0">
                <a:solidFill>
                  <a:schemeClr val="tx1"/>
                </a:solidFill>
              </a:rPr>
              <a:t>Numerous arguments have been put forward from time to time for using varying dates for determining the rate of exchange, some quite relevant in special circumstances. The subject has occasionally come before the courts but usually in connection with general average settlements.</a:t>
            </a:r>
          </a:p>
          <a:p>
            <a:pPr marL="0" indent="0" algn="just">
              <a:buNone/>
            </a:pPr>
            <a:r>
              <a:rPr lang="en-US" sz="2400" dirty="0">
                <a:solidFill>
                  <a:schemeClr val="tx1"/>
                </a:solidFill>
              </a:rPr>
              <a:t>The following information on the application of exchange rates to the adjustment of claims, is provided with the caution that its use in the settlement of large claims, at a time when major fluctuations prove arise, may contentions to parties who may be adversely affected. However the following principles appear to be generally accepted for P.A. settlements.</a:t>
            </a:r>
            <a:endParaRPr lang="es-MX" sz="2200" dirty="0">
              <a:solidFill>
                <a:schemeClr val="tx1"/>
              </a:solidFill>
            </a:endParaRPr>
          </a:p>
        </p:txBody>
      </p:sp>
      <p:pic>
        <p:nvPicPr>
          <p:cNvPr id="7" name="Imagen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4648" y="83497"/>
            <a:ext cx="1695679" cy="1695679"/>
          </a:xfrm>
          <a:prstGeom prst="rect">
            <a:avLst/>
          </a:prstGeom>
          <a:ln>
            <a:noFill/>
          </a:ln>
          <a:effectLst>
            <a:outerShdw blurRad="292100" dist="139700" dir="2700000" algn="tl" rotWithShape="0">
              <a:srgbClr val="333333">
                <a:alpha val="65000"/>
              </a:srgbClr>
            </a:outerShdw>
          </a:effectLst>
        </p:spPr>
      </p:pic>
      <p:pic>
        <p:nvPicPr>
          <p:cNvPr id="8" name="Imagen 7">
            <a:hlinkClick r:id="rId5" action="ppaction://hlinksldjump"/>
            <a:extLst>
              <a:ext uri="{FF2B5EF4-FFF2-40B4-BE49-F238E27FC236}">
                <a16:creationId xmlns:a16="http://schemas.microsoft.com/office/drawing/2014/main" id="{6F5FB766-973B-4703-8E8A-1CD1D95E114D}"/>
              </a:ext>
            </a:extLst>
          </p:cNvPr>
          <p:cNvPicPr>
            <a:picLocks noChangeAspect="1"/>
          </p:cNvPicPr>
          <p:nvPr/>
        </p:nvPicPr>
        <p:blipFill>
          <a:blip r:embed="rId6"/>
          <a:stretch>
            <a:fillRect/>
          </a:stretch>
        </p:blipFill>
        <p:spPr>
          <a:xfrm>
            <a:off x="986052" y="6132813"/>
            <a:ext cx="554784" cy="554784"/>
          </a:xfrm>
          <a:prstGeom prst="rect">
            <a:avLst/>
          </a:prstGeom>
        </p:spPr>
      </p:pic>
    </p:spTree>
    <p:extLst>
      <p:ext uri="{BB962C8B-B14F-4D97-AF65-F5344CB8AC3E}">
        <p14:creationId xmlns:p14="http://schemas.microsoft.com/office/powerpoint/2010/main" val="1014484245"/>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upo 3"/>
          <p:cNvGrpSpPr/>
          <p:nvPr/>
        </p:nvGrpSpPr>
        <p:grpSpPr>
          <a:xfrm>
            <a:off x="4153524" y="1265698"/>
            <a:ext cx="4990476" cy="5592302"/>
            <a:chOff x="4153524" y="1265698"/>
            <a:chExt cx="4990476" cy="5592302"/>
          </a:xfrm>
        </p:grpSpPr>
        <p:pic>
          <p:nvPicPr>
            <p:cNvPr id="5" name="Imagen 4"/>
            <p:cNvPicPr>
              <a:picLocks noChangeAspect="1"/>
            </p:cNvPicPr>
            <p:nvPr/>
          </p:nvPicPr>
          <p:blipFill>
            <a:blip r:embed="rId2">
              <a:lum bright="70000" contrast="-70000"/>
              <a:extLst>
                <a:ext uri="{28A0092B-C50C-407E-A947-70E740481C1C}">
                  <a14:useLocalDpi xmlns:a14="http://schemas.microsoft.com/office/drawing/2010/main" val="0"/>
                </a:ext>
              </a:extLst>
            </a:blip>
            <a:stretch>
              <a:fillRect/>
            </a:stretch>
          </p:blipFill>
          <p:spPr>
            <a:xfrm>
              <a:off x="4153524" y="1265698"/>
              <a:ext cx="4990476" cy="4317460"/>
            </a:xfrm>
            <a:prstGeom prst="rect">
              <a:avLst/>
            </a:prstGeom>
          </p:spPr>
        </p:pic>
        <p:pic>
          <p:nvPicPr>
            <p:cNvPr id="6" name="Imagen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04370" y="5962410"/>
              <a:ext cx="2437701" cy="895590"/>
            </a:xfrm>
            <a:prstGeom prst="rect">
              <a:avLst/>
            </a:prstGeom>
          </p:spPr>
        </p:pic>
      </p:grpSp>
      <p:sp>
        <p:nvSpPr>
          <p:cNvPr id="2" name="Título 1"/>
          <p:cNvSpPr>
            <a:spLocks noGrp="1"/>
          </p:cNvSpPr>
          <p:nvPr>
            <p:ph type="title"/>
          </p:nvPr>
        </p:nvSpPr>
        <p:spPr/>
        <p:txBody>
          <a:bodyPr/>
          <a:lstStyle/>
          <a:p>
            <a:pPr algn="ctr"/>
            <a:r>
              <a:rPr lang="es-MX" dirty="0"/>
              <a:t>RATES AND EXCHANGE</a:t>
            </a:r>
            <a:br>
              <a:rPr lang="es-MX" dirty="0"/>
            </a:br>
            <a:br>
              <a:rPr lang="es-MX" dirty="0"/>
            </a:br>
            <a:r>
              <a:rPr lang="en-US" b="1" dirty="0">
                <a:effectLst>
                  <a:outerShdw blurRad="38100" dist="38100" dir="2700000" algn="tl">
                    <a:srgbClr val="000000">
                      <a:alpha val="43137"/>
                    </a:srgbClr>
                  </a:outerShdw>
                </a:effectLst>
              </a:rPr>
              <a:t>OVERSEAS POLICIES</a:t>
            </a:r>
            <a:endParaRPr lang="es-MX" b="1" dirty="0">
              <a:effectLst>
                <a:outerShdw blurRad="38100" dist="38100" dir="2700000" algn="tl">
                  <a:srgbClr val="000000">
                    <a:alpha val="43137"/>
                  </a:srgbClr>
                </a:outerShdw>
              </a:effectLst>
            </a:endParaRPr>
          </a:p>
        </p:txBody>
      </p:sp>
      <p:sp>
        <p:nvSpPr>
          <p:cNvPr id="3" name="Marcador de contenido 2"/>
          <p:cNvSpPr>
            <a:spLocks noGrp="1"/>
          </p:cNvSpPr>
          <p:nvPr>
            <p:ph idx="1"/>
          </p:nvPr>
        </p:nvSpPr>
        <p:spPr/>
        <p:txBody>
          <a:bodyPr>
            <a:normAutofit/>
          </a:bodyPr>
          <a:lstStyle/>
          <a:p>
            <a:pPr marL="0" indent="0" algn="just">
              <a:buNone/>
            </a:pPr>
            <a:r>
              <a:rPr lang="en-US" sz="2100" dirty="0"/>
              <a:t>Underwriters are liable to indemnify the assured in the currency of the policy. when the assured requires settlement to be made in the country in whose currency the policy is written no problem arises and the payment can be made into an overseas or a local account at the figure which represents the insured value of the loss in the currency of the policy.</a:t>
            </a:r>
          </a:p>
          <a:p>
            <a:pPr marL="0" indent="0" algn="just">
              <a:buNone/>
            </a:pPr>
            <a:r>
              <a:rPr lang="en-US" sz="2100" dirty="0"/>
              <a:t>When settlement is required in the assured local currency this is usually effected in one of three ways:</a:t>
            </a:r>
          </a:p>
          <a:p>
            <a:pPr marL="457200" indent="-457200" algn="just">
              <a:buFont typeface="+mj-lt"/>
              <a:buAutoNum type="arabicPeriod"/>
            </a:pPr>
            <a:r>
              <a:rPr lang="en-US" sz="2100" dirty="0"/>
              <a:t>The overseas insurer forwards a bank draft for the insured value in the currency of the policy and the assured local bank then converts it into the assured currency at its buying rate.</a:t>
            </a:r>
            <a:endParaRPr lang="es-MX" sz="2100" dirty="0">
              <a:solidFill>
                <a:schemeClr val="tx1"/>
              </a:solidFill>
            </a:endParaRPr>
          </a:p>
        </p:txBody>
      </p:sp>
      <p:pic>
        <p:nvPicPr>
          <p:cNvPr id="7" name="Imagen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4648" y="83497"/>
            <a:ext cx="1695679" cy="1695679"/>
          </a:xfrm>
          <a:prstGeom prst="rect">
            <a:avLst/>
          </a:prstGeom>
          <a:ln>
            <a:noFill/>
          </a:ln>
          <a:effectLst>
            <a:outerShdw blurRad="292100" dist="139700" dir="2700000" algn="tl" rotWithShape="0">
              <a:srgbClr val="333333">
                <a:alpha val="65000"/>
              </a:srgbClr>
            </a:outerShdw>
          </a:effectLst>
        </p:spPr>
      </p:pic>
      <p:pic>
        <p:nvPicPr>
          <p:cNvPr id="8" name="Imagen 7">
            <a:hlinkClick r:id="rId5" action="ppaction://hlinksldjump"/>
            <a:extLst>
              <a:ext uri="{FF2B5EF4-FFF2-40B4-BE49-F238E27FC236}">
                <a16:creationId xmlns:a16="http://schemas.microsoft.com/office/drawing/2014/main" id="{8B75051B-CC35-4A8C-AD04-84BA5FB1DE08}"/>
              </a:ext>
            </a:extLst>
          </p:cNvPr>
          <p:cNvPicPr>
            <a:picLocks noChangeAspect="1"/>
          </p:cNvPicPr>
          <p:nvPr/>
        </p:nvPicPr>
        <p:blipFill>
          <a:blip r:embed="rId6"/>
          <a:stretch>
            <a:fillRect/>
          </a:stretch>
        </p:blipFill>
        <p:spPr>
          <a:xfrm>
            <a:off x="986052" y="6132813"/>
            <a:ext cx="554784" cy="554784"/>
          </a:xfrm>
          <a:prstGeom prst="rect">
            <a:avLst/>
          </a:prstGeom>
        </p:spPr>
      </p:pic>
    </p:spTree>
    <p:extLst>
      <p:ext uri="{BB962C8B-B14F-4D97-AF65-F5344CB8AC3E}">
        <p14:creationId xmlns:p14="http://schemas.microsoft.com/office/powerpoint/2010/main" val="1501825187"/>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upo 3"/>
          <p:cNvGrpSpPr/>
          <p:nvPr/>
        </p:nvGrpSpPr>
        <p:grpSpPr>
          <a:xfrm>
            <a:off x="4153524" y="1265698"/>
            <a:ext cx="4990476" cy="5592302"/>
            <a:chOff x="4153524" y="1265698"/>
            <a:chExt cx="4990476" cy="5592302"/>
          </a:xfrm>
        </p:grpSpPr>
        <p:pic>
          <p:nvPicPr>
            <p:cNvPr id="5" name="Imagen 4"/>
            <p:cNvPicPr>
              <a:picLocks noChangeAspect="1"/>
            </p:cNvPicPr>
            <p:nvPr/>
          </p:nvPicPr>
          <p:blipFill>
            <a:blip r:embed="rId2">
              <a:lum bright="70000" contrast="-70000"/>
              <a:extLst>
                <a:ext uri="{28A0092B-C50C-407E-A947-70E740481C1C}">
                  <a14:useLocalDpi xmlns:a14="http://schemas.microsoft.com/office/drawing/2010/main" val="0"/>
                </a:ext>
              </a:extLst>
            </a:blip>
            <a:stretch>
              <a:fillRect/>
            </a:stretch>
          </p:blipFill>
          <p:spPr>
            <a:xfrm>
              <a:off x="4153524" y="1265698"/>
              <a:ext cx="4990476" cy="4317460"/>
            </a:xfrm>
            <a:prstGeom prst="rect">
              <a:avLst/>
            </a:prstGeom>
          </p:spPr>
        </p:pic>
        <p:pic>
          <p:nvPicPr>
            <p:cNvPr id="6" name="Imagen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04370" y="5962410"/>
              <a:ext cx="2437701" cy="895590"/>
            </a:xfrm>
            <a:prstGeom prst="rect">
              <a:avLst/>
            </a:prstGeom>
          </p:spPr>
        </p:pic>
      </p:grpSp>
      <p:sp>
        <p:nvSpPr>
          <p:cNvPr id="2" name="Título 1"/>
          <p:cNvSpPr>
            <a:spLocks noGrp="1"/>
          </p:cNvSpPr>
          <p:nvPr>
            <p:ph type="title"/>
          </p:nvPr>
        </p:nvSpPr>
        <p:spPr/>
        <p:txBody>
          <a:bodyPr/>
          <a:lstStyle/>
          <a:p>
            <a:pPr algn="ctr"/>
            <a:r>
              <a:rPr lang="es-MX" dirty="0"/>
              <a:t>RATES AND EXCHANGE</a:t>
            </a:r>
            <a:br>
              <a:rPr lang="es-MX" dirty="0"/>
            </a:br>
            <a:br>
              <a:rPr lang="es-MX" dirty="0"/>
            </a:br>
            <a:r>
              <a:rPr lang="en-US" b="1" dirty="0">
                <a:effectLst>
                  <a:outerShdw blurRad="38100" dist="38100" dir="2700000" algn="tl">
                    <a:srgbClr val="000000">
                      <a:alpha val="43137"/>
                    </a:srgbClr>
                  </a:outerShdw>
                </a:effectLst>
              </a:rPr>
              <a:t>OVERSEAS </a:t>
            </a:r>
            <a:r>
              <a:rPr lang="en-US" b="1" dirty="0">
                <a:solidFill>
                  <a:schemeClr val="bg1"/>
                </a:solidFill>
                <a:effectLst>
                  <a:outerShdw blurRad="38100" dist="38100" dir="2700000" algn="tl">
                    <a:srgbClr val="000000">
                      <a:alpha val="43137"/>
                    </a:srgbClr>
                  </a:outerShdw>
                </a:effectLst>
              </a:rPr>
              <a:t>POLICIES</a:t>
            </a:r>
            <a:endParaRPr lang="es-MX" b="1" dirty="0">
              <a:solidFill>
                <a:schemeClr val="bg1"/>
              </a:solidFill>
              <a:effectLst>
                <a:outerShdw blurRad="38100" dist="38100" dir="2700000" algn="tl">
                  <a:srgbClr val="000000">
                    <a:alpha val="43137"/>
                  </a:srgbClr>
                </a:outerShdw>
              </a:effectLst>
            </a:endParaRPr>
          </a:p>
        </p:txBody>
      </p:sp>
      <p:sp>
        <p:nvSpPr>
          <p:cNvPr id="3" name="Marcador de contenido 2"/>
          <p:cNvSpPr>
            <a:spLocks noGrp="1"/>
          </p:cNvSpPr>
          <p:nvPr>
            <p:ph idx="1"/>
          </p:nvPr>
        </p:nvSpPr>
        <p:spPr/>
        <p:txBody>
          <a:bodyPr>
            <a:normAutofit fontScale="92500" lnSpcReduction="20000"/>
          </a:bodyPr>
          <a:lstStyle/>
          <a:p>
            <a:pPr marL="457200" indent="-457200" algn="just">
              <a:buFont typeface="+mj-lt"/>
              <a:buAutoNum type="arabicPeriod" startAt="2"/>
            </a:pPr>
            <a:r>
              <a:rPr lang="en-US" sz="2400" dirty="0">
                <a:solidFill>
                  <a:schemeClr val="tx1"/>
                </a:solidFill>
              </a:rPr>
              <a:t>Where the insurer has a local settling agent who will make settlement on his behalf, the conversion from the policy currency to the local currency is made at the settling agent's bank's buying rare for sight drafts in the overseas currency and payment is than made by the settling agent in local currency. This is the method customarily employed under the Settlement of Claims Abroad scheme with Lloyd’s policies, where settlement is made on the underwriter's behalf by the Lloyd's Agent in local currency at the request of the assured.</a:t>
            </a:r>
          </a:p>
          <a:p>
            <a:pPr marL="457200" indent="-457200" algn="just">
              <a:buFont typeface="+mj-lt"/>
              <a:buAutoNum type="arabicPeriod" startAt="2"/>
            </a:pPr>
            <a:r>
              <a:rPr lang="en-US" sz="2400" dirty="0">
                <a:solidFill>
                  <a:schemeClr val="tx1"/>
                </a:solidFill>
              </a:rPr>
              <a:t>The settlement due, in the currency of the policy, can be converted to the assured's currency at the insurer's bank's selling rate and a draft in the assured's local currency is sent to him.</a:t>
            </a:r>
            <a:endParaRPr lang="es-MX" sz="2100" dirty="0">
              <a:solidFill>
                <a:schemeClr val="tx1"/>
              </a:solidFill>
            </a:endParaRPr>
          </a:p>
        </p:txBody>
      </p:sp>
      <p:pic>
        <p:nvPicPr>
          <p:cNvPr id="7" name="Imagen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4648" y="83497"/>
            <a:ext cx="1695679" cy="1695679"/>
          </a:xfrm>
          <a:prstGeom prst="rect">
            <a:avLst/>
          </a:prstGeom>
          <a:ln>
            <a:noFill/>
          </a:ln>
          <a:effectLst>
            <a:outerShdw blurRad="292100" dist="139700" dir="2700000" algn="tl" rotWithShape="0">
              <a:srgbClr val="333333">
                <a:alpha val="65000"/>
              </a:srgbClr>
            </a:outerShdw>
          </a:effectLst>
        </p:spPr>
      </p:pic>
      <p:pic>
        <p:nvPicPr>
          <p:cNvPr id="8" name="Imagen 7">
            <a:hlinkClick r:id="rId5" action="ppaction://hlinksldjump"/>
            <a:extLst>
              <a:ext uri="{FF2B5EF4-FFF2-40B4-BE49-F238E27FC236}">
                <a16:creationId xmlns:a16="http://schemas.microsoft.com/office/drawing/2014/main" id="{E26FD62A-A3EC-487F-8AC5-EA5CE80C443D}"/>
              </a:ext>
            </a:extLst>
          </p:cNvPr>
          <p:cNvPicPr>
            <a:picLocks noChangeAspect="1"/>
          </p:cNvPicPr>
          <p:nvPr/>
        </p:nvPicPr>
        <p:blipFill>
          <a:blip r:embed="rId6"/>
          <a:stretch>
            <a:fillRect/>
          </a:stretch>
        </p:blipFill>
        <p:spPr>
          <a:xfrm>
            <a:off x="986052" y="6132813"/>
            <a:ext cx="554784" cy="554784"/>
          </a:xfrm>
          <a:prstGeom prst="rect">
            <a:avLst/>
          </a:prstGeom>
        </p:spPr>
      </p:pic>
    </p:spTree>
    <p:extLst>
      <p:ext uri="{BB962C8B-B14F-4D97-AF65-F5344CB8AC3E}">
        <p14:creationId xmlns:p14="http://schemas.microsoft.com/office/powerpoint/2010/main" val="2327636915"/>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upo 3"/>
          <p:cNvGrpSpPr/>
          <p:nvPr/>
        </p:nvGrpSpPr>
        <p:grpSpPr>
          <a:xfrm>
            <a:off x="4153524" y="1265698"/>
            <a:ext cx="4990476" cy="5592302"/>
            <a:chOff x="4153524" y="1265698"/>
            <a:chExt cx="4990476" cy="5592302"/>
          </a:xfrm>
        </p:grpSpPr>
        <p:pic>
          <p:nvPicPr>
            <p:cNvPr id="5" name="Imagen 4"/>
            <p:cNvPicPr>
              <a:picLocks noChangeAspect="1"/>
            </p:cNvPicPr>
            <p:nvPr/>
          </p:nvPicPr>
          <p:blipFill>
            <a:blip r:embed="rId2">
              <a:lum bright="70000" contrast="-70000"/>
              <a:extLst>
                <a:ext uri="{28A0092B-C50C-407E-A947-70E740481C1C}">
                  <a14:useLocalDpi xmlns:a14="http://schemas.microsoft.com/office/drawing/2010/main" val="0"/>
                </a:ext>
              </a:extLst>
            </a:blip>
            <a:stretch>
              <a:fillRect/>
            </a:stretch>
          </p:blipFill>
          <p:spPr>
            <a:xfrm>
              <a:off x="4153524" y="1265698"/>
              <a:ext cx="4990476" cy="4317460"/>
            </a:xfrm>
            <a:prstGeom prst="rect">
              <a:avLst/>
            </a:prstGeom>
          </p:spPr>
        </p:pic>
        <p:pic>
          <p:nvPicPr>
            <p:cNvPr id="6" name="Imagen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04370" y="5962410"/>
              <a:ext cx="2437701" cy="895590"/>
            </a:xfrm>
            <a:prstGeom prst="rect">
              <a:avLst/>
            </a:prstGeom>
          </p:spPr>
        </p:pic>
      </p:grpSp>
      <p:sp>
        <p:nvSpPr>
          <p:cNvPr id="2" name="Título 1"/>
          <p:cNvSpPr>
            <a:spLocks noGrp="1"/>
          </p:cNvSpPr>
          <p:nvPr>
            <p:ph type="title"/>
          </p:nvPr>
        </p:nvSpPr>
        <p:spPr/>
        <p:txBody>
          <a:bodyPr/>
          <a:lstStyle/>
          <a:p>
            <a:pPr algn="ctr"/>
            <a:r>
              <a:rPr lang="es-MX" dirty="0"/>
              <a:t>RATES AND EXCHANGE</a:t>
            </a:r>
            <a:br>
              <a:rPr lang="es-MX" dirty="0"/>
            </a:br>
            <a:br>
              <a:rPr lang="es-MX" dirty="0"/>
            </a:br>
            <a:r>
              <a:rPr lang="en-US" b="1" dirty="0">
                <a:effectLst>
                  <a:outerShdw blurRad="38100" dist="38100" dir="2700000" algn="tl">
                    <a:srgbClr val="000000">
                      <a:alpha val="43137"/>
                    </a:srgbClr>
                  </a:outerShdw>
                </a:effectLst>
              </a:rPr>
              <a:t>OVERSEAS POLICIES</a:t>
            </a:r>
            <a:endParaRPr lang="es-MX" b="1" dirty="0">
              <a:effectLst>
                <a:outerShdw blurRad="38100" dist="38100" dir="2700000" algn="tl">
                  <a:srgbClr val="000000">
                    <a:alpha val="43137"/>
                  </a:srgbClr>
                </a:outerShdw>
              </a:effectLst>
            </a:endParaRPr>
          </a:p>
        </p:txBody>
      </p:sp>
      <p:sp>
        <p:nvSpPr>
          <p:cNvPr id="3" name="Marcador de contenido 2"/>
          <p:cNvSpPr>
            <a:spLocks noGrp="1"/>
          </p:cNvSpPr>
          <p:nvPr>
            <p:ph idx="1"/>
          </p:nvPr>
        </p:nvSpPr>
        <p:spPr/>
        <p:txBody>
          <a:bodyPr>
            <a:normAutofit/>
          </a:bodyPr>
          <a:lstStyle/>
          <a:p>
            <a:pPr marL="0" indent="0" algn="just">
              <a:buNone/>
            </a:pPr>
            <a:r>
              <a:rPr lang="en-US" sz="2200" dirty="0">
                <a:solidFill>
                  <a:schemeClr val="tx1"/>
                </a:solidFill>
              </a:rPr>
              <a:t>A slight complication can occur where the settlement is not simply for the insured value of the policy, or for the portion of the total that the loss bears to it, but is for, say, local repair costs of parts and </a:t>
            </a:r>
            <a:r>
              <a:rPr lang="en-US" sz="2200" dirty="0" err="1">
                <a:solidFill>
                  <a:schemeClr val="tx1"/>
                </a:solidFill>
              </a:rPr>
              <a:t>labour</a:t>
            </a:r>
            <a:r>
              <a:rPr lang="en-US" sz="2200" dirty="0">
                <a:solidFill>
                  <a:schemeClr val="tx1"/>
                </a:solidFill>
              </a:rPr>
              <a:t> incurred in the importer's currency.</a:t>
            </a:r>
          </a:p>
          <a:p>
            <a:pPr marL="0" indent="0" algn="just">
              <a:buNone/>
            </a:pPr>
            <a:endParaRPr lang="en-US" sz="2200" dirty="0">
              <a:solidFill>
                <a:schemeClr val="tx1"/>
              </a:solidFill>
            </a:endParaRPr>
          </a:p>
          <a:p>
            <a:pPr marL="0" indent="0" algn="just">
              <a:buNone/>
            </a:pPr>
            <a:r>
              <a:rPr lang="en-US" sz="2200" dirty="0">
                <a:solidFill>
                  <a:schemeClr val="tx1"/>
                </a:solidFill>
              </a:rPr>
              <a:t> The amount of the local currency required will have to be determined by converting it into the currency of the policy and the assured will be entitled to the policy currency equivalent of that local amount.</a:t>
            </a:r>
            <a:endParaRPr lang="es-MX" sz="2200" dirty="0">
              <a:solidFill>
                <a:schemeClr val="tx1"/>
              </a:solidFill>
            </a:endParaRPr>
          </a:p>
        </p:txBody>
      </p:sp>
      <p:pic>
        <p:nvPicPr>
          <p:cNvPr id="7" name="Imagen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4648" y="83497"/>
            <a:ext cx="1695679" cy="1695679"/>
          </a:xfrm>
          <a:prstGeom prst="rect">
            <a:avLst/>
          </a:prstGeom>
          <a:ln>
            <a:noFill/>
          </a:ln>
          <a:effectLst>
            <a:outerShdw blurRad="292100" dist="139700" dir="2700000" algn="tl" rotWithShape="0">
              <a:srgbClr val="333333">
                <a:alpha val="65000"/>
              </a:srgbClr>
            </a:outerShdw>
          </a:effectLst>
        </p:spPr>
      </p:pic>
      <p:pic>
        <p:nvPicPr>
          <p:cNvPr id="8" name="Imagen 7">
            <a:hlinkClick r:id="rId5" action="ppaction://hlinksldjump"/>
            <a:extLst>
              <a:ext uri="{FF2B5EF4-FFF2-40B4-BE49-F238E27FC236}">
                <a16:creationId xmlns:a16="http://schemas.microsoft.com/office/drawing/2014/main" id="{4F9AD92A-237E-484A-ADDE-3A1AE9FA78AF}"/>
              </a:ext>
            </a:extLst>
          </p:cNvPr>
          <p:cNvPicPr>
            <a:picLocks noChangeAspect="1"/>
          </p:cNvPicPr>
          <p:nvPr/>
        </p:nvPicPr>
        <p:blipFill>
          <a:blip r:embed="rId6"/>
          <a:stretch>
            <a:fillRect/>
          </a:stretch>
        </p:blipFill>
        <p:spPr>
          <a:xfrm>
            <a:off x="986052" y="6132813"/>
            <a:ext cx="554784" cy="554784"/>
          </a:xfrm>
          <a:prstGeom prst="rect">
            <a:avLst/>
          </a:prstGeom>
        </p:spPr>
      </p:pic>
    </p:spTree>
    <p:extLst>
      <p:ext uri="{BB962C8B-B14F-4D97-AF65-F5344CB8AC3E}">
        <p14:creationId xmlns:p14="http://schemas.microsoft.com/office/powerpoint/2010/main" val="1061745039"/>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upo 3"/>
          <p:cNvGrpSpPr/>
          <p:nvPr/>
        </p:nvGrpSpPr>
        <p:grpSpPr>
          <a:xfrm>
            <a:off x="4153524" y="1265698"/>
            <a:ext cx="4990476" cy="5592302"/>
            <a:chOff x="4153524" y="1265698"/>
            <a:chExt cx="4990476" cy="5592302"/>
          </a:xfrm>
        </p:grpSpPr>
        <p:pic>
          <p:nvPicPr>
            <p:cNvPr id="5" name="Imagen 4"/>
            <p:cNvPicPr>
              <a:picLocks noChangeAspect="1"/>
            </p:cNvPicPr>
            <p:nvPr/>
          </p:nvPicPr>
          <p:blipFill>
            <a:blip r:embed="rId2">
              <a:lum bright="70000" contrast="-70000"/>
              <a:extLst>
                <a:ext uri="{28A0092B-C50C-407E-A947-70E740481C1C}">
                  <a14:useLocalDpi xmlns:a14="http://schemas.microsoft.com/office/drawing/2010/main" val="0"/>
                </a:ext>
              </a:extLst>
            </a:blip>
            <a:stretch>
              <a:fillRect/>
            </a:stretch>
          </p:blipFill>
          <p:spPr>
            <a:xfrm>
              <a:off x="4153524" y="1265698"/>
              <a:ext cx="4990476" cy="4317460"/>
            </a:xfrm>
            <a:prstGeom prst="rect">
              <a:avLst/>
            </a:prstGeom>
          </p:spPr>
        </p:pic>
        <p:pic>
          <p:nvPicPr>
            <p:cNvPr id="6" name="Imagen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04370" y="5962410"/>
              <a:ext cx="2437701" cy="895590"/>
            </a:xfrm>
            <a:prstGeom prst="rect">
              <a:avLst/>
            </a:prstGeom>
          </p:spPr>
        </p:pic>
      </p:grpSp>
      <p:sp>
        <p:nvSpPr>
          <p:cNvPr id="2" name="Título 1"/>
          <p:cNvSpPr>
            <a:spLocks noGrp="1"/>
          </p:cNvSpPr>
          <p:nvPr>
            <p:ph type="title"/>
          </p:nvPr>
        </p:nvSpPr>
        <p:spPr/>
        <p:txBody>
          <a:bodyPr/>
          <a:lstStyle/>
          <a:p>
            <a:pPr algn="ctr"/>
            <a:r>
              <a:rPr lang="es-MX" dirty="0"/>
              <a:t>RATES AND EXCHANGE</a:t>
            </a:r>
            <a:br>
              <a:rPr lang="es-MX" dirty="0"/>
            </a:br>
            <a:br>
              <a:rPr lang="es-MX" dirty="0"/>
            </a:br>
            <a:r>
              <a:rPr lang="en-US" b="1" dirty="0">
                <a:solidFill>
                  <a:schemeClr val="bg1"/>
                </a:solidFill>
                <a:effectLst>
                  <a:outerShdw blurRad="38100" dist="38100" dir="2700000" algn="tl">
                    <a:srgbClr val="000000">
                      <a:alpha val="43137"/>
                    </a:srgbClr>
                  </a:outerShdw>
                </a:effectLst>
              </a:rPr>
              <a:t>LOCAL POLICIES</a:t>
            </a:r>
            <a:endParaRPr lang="es-MX" b="1" dirty="0">
              <a:solidFill>
                <a:schemeClr val="bg1"/>
              </a:solidFill>
              <a:effectLst>
                <a:outerShdw blurRad="38100" dist="38100" dir="2700000" algn="tl">
                  <a:srgbClr val="000000">
                    <a:alpha val="43137"/>
                  </a:srgbClr>
                </a:outerShdw>
              </a:effectLst>
            </a:endParaRPr>
          </a:p>
        </p:txBody>
      </p:sp>
      <p:sp>
        <p:nvSpPr>
          <p:cNvPr id="3" name="Marcador de contenido 2"/>
          <p:cNvSpPr>
            <a:spLocks noGrp="1"/>
          </p:cNvSpPr>
          <p:nvPr>
            <p:ph idx="1"/>
          </p:nvPr>
        </p:nvSpPr>
        <p:spPr/>
        <p:txBody>
          <a:bodyPr>
            <a:normAutofit fontScale="92500"/>
          </a:bodyPr>
          <a:lstStyle/>
          <a:p>
            <a:pPr marL="0" indent="0" algn="just">
              <a:buNone/>
            </a:pPr>
            <a:r>
              <a:rPr lang="en-US" sz="2400" dirty="0">
                <a:solidFill>
                  <a:schemeClr val="tx1"/>
                </a:solidFill>
              </a:rPr>
              <a:t>When the value of the goods in the invoice is shown in an overseas currency the local bank's selling rare for that currency is used, the policy usually being in the currency of the importer.</a:t>
            </a:r>
          </a:p>
          <a:p>
            <a:pPr marL="0" indent="0" algn="just">
              <a:buNone/>
            </a:pPr>
            <a:r>
              <a:rPr lang="en-US" sz="2400" dirty="0">
                <a:solidFill>
                  <a:schemeClr val="tx1"/>
                </a:solidFill>
              </a:rPr>
              <a:t>Where a declaration of the shipment of the goods has been made by the importer to his local insurers it is not uncommon for the latter to make settlement of a claim at the exchange rate that had been used to calculate the premium when the shipment was notified. If no declaration of the shipment has been made prior to the date of sending the loss then it may be calculated at the rate which prevailed on the date of agreement of loss with the insurer.</a:t>
            </a:r>
            <a:endParaRPr lang="es-MX" sz="2200" dirty="0">
              <a:solidFill>
                <a:schemeClr val="tx1"/>
              </a:solidFill>
            </a:endParaRPr>
          </a:p>
        </p:txBody>
      </p:sp>
      <p:pic>
        <p:nvPicPr>
          <p:cNvPr id="7" name="Imagen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4648" y="83497"/>
            <a:ext cx="1695679" cy="1695679"/>
          </a:xfrm>
          <a:prstGeom prst="rect">
            <a:avLst/>
          </a:prstGeom>
          <a:ln>
            <a:noFill/>
          </a:ln>
          <a:effectLst>
            <a:outerShdw blurRad="292100" dist="139700" dir="2700000" algn="tl" rotWithShape="0">
              <a:srgbClr val="333333">
                <a:alpha val="65000"/>
              </a:srgbClr>
            </a:outerShdw>
          </a:effectLst>
        </p:spPr>
      </p:pic>
      <p:pic>
        <p:nvPicPr>
          <p:cNvPr id="8" name="Imagen 7">
            <a:hlinkClick r:id="rId5" action="ppaction://hlinksldjump"/>
            <a:extLst>
              <a:ext uri="{FF2B5EF4-FFF2-40B4-BE49-F238E27FC236}">
                <a16:creationId xmlns:a16="http://schemas.microsoft.com/office/drawing/2014/main" id="{DB39EFC3-339A-4E2F-924A-AED225A2FD45}"/>
              </a:ext>
            </a:extLst>
          </p:cNvPr>
          <p:cNvPicPr>
            <a:picLocks noChangeAspect="1"/>
          </p:cNvPicPr>
          <p:nvPr/>
        </p:nvPicPr>
        <p:blipFill>
          <a:blip r:embed="rId6"/>
          <a:stretch>
            <a:fillRect/>
          </a:stretch>
        </p:blipFill>
        <p:spPr>
          <a:xfrm>
            <a:off x="986052" y="6132813"/>
            <a:ext cx="554784" cy="554784"/>
          </a:xfrm>
          <a:prstGeom prst="rect">
            <a:avLst/>
          </a:prstGeom>
        </p:spPr>
      </p:pic>
    </p:spTree>
    <p:extLst>
      <p:ext uri="{BB962C8B-B14F-4D97-AF65-F5344CB8AC3E}">
        <p14:creationId xmlns:p14="http://schemas.microsoft.com/office/powerpoint/2010/main" val="212314148"/>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upo 3"/>
          <p:cNvGrpSpPr/>
          <p:nvPr/>
        </p:nvGrpSpPr>
        <p:grpSpPr>
          <a:xfrm>
            <a:off x="4153524" y="1265698"/>
            <a:ext cx="4990476" cy="5592302"/>
            <a:chOff x="4153524" y="1265698"/>
            <a:chExt cx="4990476" cy="5592302"/>
          </a:xfrm>
        </p:grpSpPr>
        <p:pic>
          <p:nvPicPr>
            <p:cNvPr id="5" name="Imagen 4"/>
            <p:cNvPicPr>
              <a:picLocks noChangeAspect="1"/>
            </p:cNvPicPr>
            <p:nvPr/>
          </p:nvPicPr>
          <p:blipFill>
            <a:blip r:embed="rId2">
              <a:lum bright="70000" contrast="-70000"/>
              <a:extLst>
                <a:ext uri="{28A0092B-C50C-407E-A947-70E740481C1C}">
                  <a14:useLocalDpi xmlns:a14="http://schemas.microsoft.com/office/drawing/2010/main" val="0"/>
                </a:ext>
              </a:extLst>
            </a:blip>
            <a:stretch>
              <a:fillRect/>
            </a:stretch>
          </p:blipFill>
          <p:spPr>
            <a:xfrm>
              <a:off x="4153524" y="1265698"/>
              <a:ext cx="4990476" cy="4317460"/>
            </a:xfrm>
            <a:prstGeom prst="rect">
              <a:avLst/>
            </a:prstGeom>
          </p:spPr>
        </p:pic>
        <p:pic>
          <p:nvPicPr>
            <p:cNvPr id="6" name="Imagen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04370" y="5962410"/>
              <a:ext cx="2437701" cy="895590"/>
            </a:xfrm>
            <a:prstGeom prst="rect">
              <a:avLst/>
            </a:prstGeom>
          </p:spPr>
        </p:pic>
      </p:grpSp>
      <p:sp>
        <p:nvSpPr>
          <p:cNvPr id="2" name="Título 1"/>
          <p:cNvSpPr>
            <a:spLocks noGrp="1"/>
          </p:cNvSpPr>
          <p:nvPr>
            <p:ph type="title"/>
          </p:nvPr>
        </p:nvSpPr>
        <p:spPr/>
        <p:txBody>
          <a:bodyPr/>
          <a:lstStyle/>
          <a:p>
            <a:pPr algn="ctr"/>
            <a:r>
              <a:rPr lang="es-MX" dirty="0"/>
              <a:t>RATES AND EXCHANGE</a:t>
            </a:r>
            <a:br>
              <a:rPr lang="es-MX" dirty="0"/>
            </a:br>
            <a:br>
              <a:rPr lang="es-MX" dirty="0"/>
            </a:br>
            <a:r>
              <a:rPr lang="en-US" b="1" dirty="0">
                <a:solidFill>
                  <a:schemeClr val="bg1"/>
                </a:solidFill>
                <a:effectLst>
                  <a:outerShdw blurRad="38100" dist="38100" dir="2700000" algn="tl">
                    <a:srgbClr val="000000">
                      <a:alpha val="43137"/>
                    </a:srgbClr>
                  </a:outerShdw>
                </a:effectLst>
              </a:rPr>
              <a:t>LOCAL POLICIES</a:t>
            </a:r>
            <a:endParaRPr lang="es-MX" b="1" dirty="0">
              <a:solidFill>
                <a:schemeClr val="bg1"/>
              </a:solidFill>
              <a:effectLst>
                <a:outerShdw blurRad="38100" dist="38100" dir="2700000" algn="tl">
                  <a:srgbClr val="000000">
                    <a:alpha val="43137"/>
                  </a:srgbClr>
                </a:outerShdw>
              </a:effectLst>
            </a:endParaRPr>
          </a:p>
        </p:txBody>
      </p:sp>
      <p:sp>
        <p:nvSpPr>
          <p:cNvPr id="3" name="Marcador de contenido 2"/>
          <p:cNvSpPr>
            <a:spLocks noGrp="1"/>
          </p:cNvSpPr>
          <p:nvPr>
            <p:ph idx="1"/>
          </p:nvPr>
        </p:nvSpPr>
        <p:spPr/>
        <p:txBody>
          <a:bodyPr>
            <a:normAutofit/>
          </a:bodyPr>
          <a:lstStyle/>
          <a:p>
            <a:pPr marL="0" indent="0" algn="just">
              <a:buNone/>
            </a:pPr>
            <a:r>
              <a:rPr lang="en-US" sz="2200" dirty="0">
                <a:solidFill>
                  <a:schemeClr val="tx1"/>
                </a:solidFill>
              </a:rPr>
              <a:t>Another variation which may be used for this is for the same rate to be applied to the claim settlement as was used for the payment of the goods by the importer when he purchased them but this can cause problems where a significant exchange rate fluctuation occurs between the two dates.</a:t>
            </a:r>
          </a:p>
          <a:p>
            <a:pPr marL="0" indent="0" algn="just">
              <a:buNone/>
            </a:pPr>
            <a:r>
              <a:rPr lang="en-US" sz="2200" dirty="0">
                <a:solidFill>
                  <a:schemeClr val="tx1"/>
                </a:solidFill>
              </a:rPr>
              <a:t>Where there are no separate declarations and valuations of shipments, as arises when declarations are made on a monthly or even on an annual basis, not uncommon in some open policies, the adjuster will generally convert an overseas invoice currency into local currency at the date of the loss being agreed.</a:t>
            </a:r>
            <a:endParaRPr lang="es-MX" sz="2200" dirty="0">
              <a:solidFill>
                <a:schemeClr val="tx1"/>
              </a:solidFill>
            </a:endParaRPr>
          </a:p>
        </p:txBody>
      </p:sp>
      <p:pic>
        <p:nvPicPr>
          <p:cNvPr id="7" name="Imagen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4648" y="83497"/>
            <a:ext cx="1695679" cy="1695679"/>
          </a:xfrm>
          <a:prstGeom prst="rect">
            <a:avLst/>
          </a:prstGeom>
          <a:ln>
            <a:noFill/>
          </a:ln>
          <a:effectLst>
            <a:outerShdw blurRad="292100" dist="139700" dir="2700000" algn="tl" rotWithShape="0">
              <a:srgbClr val="333333">
                <a:alpha val="65000"/>
              </a:srgbClr>
            </a:outerShdw>
          </a:effectLst>
        </p:spPr>
      </p:pic>
      <p:pic>
        <p:nvPicPr>
          <p:cNvPr id="8" name="Imagen 7">
            <a:hlinkClick r:id="rId5" action="ppaction://hlinksldjump"/>
            <a:extLst>
              <a:ext uri="{FF2B5EF4-FFF2-40B4-BE49-F238E27FC236}">
                <a16:creationId xmlns:a16="http://schemas.microsoft.com/office/drawing/2014/main" id="{6AA03947-7A62-427C-A6F8-3D23A851E461}"/>
              </a:ext>
            </a:extLst>
          </p:cNvPr>
          <p:cNvPicPr>
            <a:picLocks noChangeAspect="1"/>
          </p:cNvPicPr>
          <p:nvPr/>
        </p:nvPicPr>
        <p:blipFill>
          <a:blip r:embed="rId6"/>
          <a:stretch>
            <a:fillRect/>
          </a:stretch>
        </p:blipFill>
        <p:spPr>
          <a:xfrm>
            <a:off x="986052" y="6132813"/>
            <a:ext cx="554784" cy="554784"/>
          </a:xfrm>
          <a:prstGeom prst="rect">
            <a:avLst/>
          </a:prstGeom>
        </p:spPr>
      </p:pic>
    </p:spTree>
    <p:extLst>
      <p:ext uri="{BB962C8B-B14F-4D97-AF65-F5344CB8AC3E}">
        <p14:creationId xmlns:p14="http://schemas.microsoft.com/office/powerpoint/2010/main" val="2436723227"/>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upo 3"/>
          <p:cNvGrpSpPr/>
          <p:nvPr/>
        </p:nvGrpSpPr>
        <p:grpSpPr>
          <a:xfrm>
            <a:off x="4153524" y="1265698"/>
            <a:ext cx="4990476" cy="5592302"/>
            <a:chOff x="4153524" y="1265698"/>
            <a:chExt cx="4990476" cy="5592302"/>
          </a:xfrm>
        </p:grpSpPr>
        <p:pic>
          <p:nvPicPr>
            <p:cNvPr id="5" name="Imagen 4"/>
            <p:cNvPicPr>
              <a:picLocks noChangeAspect="1"/>
            </p:cNvPicPr>
            <p:nvPr/>
          </p:nvPicPr>
          <p:blipFill>
            <a:blip r:embed="rId2">
              <a:lum bright="70000" contrast="-70000"/>
              <a:extLst>
                <a:ext uri="{28A0092B-C50C-407E-A947-70E740481C1C}">
                  <a14:useLocalDpi xmlns:a14="http://schemas.microsoft.com/office/drawing/2010/main" val="0"/>
                </a:ext>
              </a:extLst>
            </a:blip>
            <a:stretch>
              <a:fillRect/>
            </a:stretch>
          </p:blipFill>
          <p:spPr>
            <a:xfrm>
              <a:off x="4153524" y="1265698"/>
              <a:ext cx="4990476" cy="4317460"/>
            </a:xfrm>
            <a:prstGeom prst="rect">
              <a:avLst/>
            </a:prstGeom>
          </p:spPr>
        </p:pic>
        <p:pic>
          <p:nvPicPr>
            <p:cNvPr id="6" name="Imagen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04370" y="5962410"/>
              <a:ext cx="2437701" cy="895590"/>
            </a:xfrm>
            <a:prstGeom prst="rect">
              <a:avLst/>
            </a:prstGeom>
          </p:spPr>
        </p:pic>
      </p:grpSp>
      <p:sp>
        <p:nvSpPr>
          <p:cNvPr id="2" name="Título 1"/>
          <p:cNvSpPr>
            <a:spLocks noGrp="1"/>
          </p:cNvSpPr>
          <p:nvPr>
            <p:ph type="title"/>
          </p:nvPr>
        </p:nvSpPr>
        <p:spPr/>
        <p:txBody>
          <a:bodyPr/>
          <a:lstStyle/>
          <a:p>
            <a:pPr algn="ctr"/>
            <a:r>
              <a:rPr lang="es-MX" dirty="0"/>
              <a:t>RATES AND EXCHANGE</a:t>
            </a:r>
            <a:br>
              <a:rPr lang="es-MX" dirty="0"/>
            </a:br>
            <a:br>
              <a:rPr lang="es-MX" dirty="0"/>
            </a:br>
            <a:r>
              <a:rPr lang="en-US" b="1" dirty="0">
                <a:effectLst>
                  <a:outerShdw blurRad="38100" dist="38100" dir="2700000" algn="tl">
                    <a:srgbClr val="000000">
                      <a:alpha val="43137"/>
                    </a:srgbClr>
                  </a:outerShdw>
                </a:effectLst>
              </a:rPr>
              <a:t>LOCAL POLICIES</a:t>
            </a:r>
            <a:endParaRPr lang="es-MX" b="1" dirty="0">
              <a:effectLst>
                <a:outerShdw blurRad="38100" dist="38100" dir="2700000" algn="tl">
                  <a:srgbClr val="000000">
                    <a:alpha val="43137"/>
                  </a:srgbClr>
                </a:outerShdw>
              </a:effectLst>
            </a:endParaRPr>
          </a:p>
        </p:txBody>
      </p:sp>
      <p:sp>
        <p:nvSpPr>
          <p:cNvPr id="3" name="Marcador de contenido 2"/>
          <p:cNvSpPr>
            <a:spLocks noGrp="1"/>
          </p:cNvSpPr>
          <p:nvPr>
            <p:ph idx="1"/>
          </p:nvPr>
        </p:nvSpPr>
        <p:spPr/>
        <p:txBody>
          <a:bodyPr>
            <a:normAutofit/>
          </a:bodyPr>
          <a:lstStyle/>
          <a:p>
            <a:pPr marL="0" indent="0" algn="just">
              <a:buNone/>
            </a:pPr>
            <a:r>
              <a:rPr lang="en-US" sz="2100" dirty="0">
                <a:solidFill>
                  <a:schemeClr val="tx1"/>
                </a:solidFill>
              </a:rPr>
              <a:t>The date for determining the rare of exchange is generally accepted as being :</a:t>
            </a:r>
          </a:p>
          <a:p>
            <a:pPr marL="457200" indent="-457200" algn="just">
              <a:buFont typeface="+mj-lt"/>
              <a:buAutoNum type="arabicPeriod"/>
            </a:pPr>
            <a:r>
              <a:rPr lang="en-US" sz="2100" dirty="0">
                <a:solidFill>
                  <a:schemeClr val="tx1"/>
                </a:solidFill>
              </a:rPr>
              <a:t>In the case of non-delivery, the arrival date of the ship or aircraft. If a more certain date can be determined when the goods ought to have been delivered then that should be used but in practice that date can rarely be specifically identified.</a:t>
            </a:r>
          </a:p>
          <a:p>
            <a:pPr marL="457200" indent="-457200" algn="just">
              <a:buFont typeface="+mj-lt"/>
              <a:buAutoNum type="arabicPeriod"/>
            </a:pPr>
            <a:r>
              <a:rPr lang="en-US" sz="2100" dirty="0">
                <a:solidFill>
                  <a:schemeClr val="tx1"/>
                </a:solidFill>
              </a:rPr>
              <a:t>For damage :</a:t>
            </a:r>
          </a:p>
          <a:p>
            <a:pPr marL="808038" indent="-457200" algn="just">
              <a:buFont typeface="+mj-lt"/>
              <a:buAutoNum type="alphaLcParenR"/>
            </a:pPr>
            <a:r>
              <a:rPr lang="en-US" sz="2100" dirty="0">
                <a:solidFill>
                  <a:schemeClr val="tx1"/>
                </a:solidFill>
              </a:rPr>
              <a:t>if paid as an agreed sum or as a proportion of the sum insured, the date of agreement on the amount of the loss.</a:t>
            </a:r>
          </a:p>
          <a:p>
            <a:pPr marL="808038" indent="-457200" algn="just">
              <a:buFont typeface="+mj-lt"/>
              <a:buAutoNum type="alphaLcParenR"/>
            </a:pPr>
            <a:r>
              <a:rPr lang="en-US" sz="2100" dirty="0">
                <a:solidFill>
                  <a:schemeClr val="tx1"/>
                </a:solidFill>
              </a:rPr>
              <a:t>if paid as a repair cost involving parts or </a:t>
            </a:r>
            <a:r>
              <a:rPr lang="en-US" sz="2100" dirty="0" err="1">
                <a:solidFill>
                  <a:schemeClr val="tx1"/>
                </a:solidFill>
              </a:rPr>
              <a:t>labour</a:t>
            </a:r>
            <a:r>
              <a:rPr lang="en-US" sz="2100" dirty="0">
                <a:solidFill>
                  <a:schemeClr val="tx1"/>
                </a:solidFill>
              </a:rPr>
              <a:t> from overseas, the date which payment was due.</a:t>
            </a:r>
            <a:endParaRPr lang="es-MX" sz="2100" dirty="0">
              <a:solidFill>
                <a:schemeClr val="tx1"/>
              </a:solidFill>
            </a:endParaRPr>
          </a:p>
        </p:txBody>
      </p:sp>
      <p:pic>
        <p:nvPicPr>
          <p:cNvPr id="7" name="Imagen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4648" y="83497"/>
            <a:ext cx="1695679" cy="1695679"/>
          </a:xfrm>
          <a:prstGeom prst="rect">
            <a:avLst/>
          </a:prstGeom>
          <a:ln>
            <a:noFill/>
          </a:ln>
          <a:effectLst>
            <a:outerShdw blurRad="292100" dist="139700" dir="2700000" algn="tl" rotWithShape="0">
              <a:srgbClr val="333333">
                <a:alpha val="65000"/>
              </a:srgbClr>
            </a:outerShdw>
          </a:effectLst>
        </p:spPr>
      </p:pic>
      <p:pic>
        <p:nvPicPr>
          <p:cNvPr id="8" name="Imagen 7">
            <a:hlinkClick r:id="rId5" action="ppaction://hlinksldjump"/>
            <a:extLst>
              <a:ext uri="{FF2B5EF4-FFF2-40B4-BE49-F238E27FC236}">
                <a16:creationId xmlns:a16="http://schemas.microsoft.com/office/drawing/2014/main" id="{A7D3ABCF-1C79-435B-8A28-014AC1288CAA}"/>
              </a:ext>
            </a:extLst>
          </p:cNvPr>
          <p:cNvPicPr>
            <a:picLocks noChangeAspect="1"/>
          </p:cNvPicPr>
          <p:nvPr/>
        </p:nvPicPr>
        <p:blipFill>
          <a:blip r:embed="rId6"/>
          <a:stretch>
            <a:fillRect/>
          </a:stretch>
        </p:blipFill>
        <p:spPr>
          <a:xfrm>
            <a:off x="986052" y="6132813"/>
            <a:ext cx="554784" cy="554784"/>
          </a:xfrm>
          <a:prstGeom prst="rect">
            <a:avLst/>
          </a:prstGeom>
        </p:spPr>
      </p:pic>
    </p:spTree>
    <p:extLst>
      <p:ext uri="{BB962C8B-B14F-4D97-AF65-F5344CB8AC3E}">
        <p14:creationId xmlns:p14="http://schemas.microsoft.com/office/powerpoint/2010/main" val="4277224594"/>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upo 3"/>
          <p:cNvGrpSpPr/>
          <p:nvPr/>
        </p:nvGrpSpPr>
        <p:grpSpPr>
          <a:xfrm>
            <a:off x="4153524" y="1265698"/>
            <a:ext cx="4990476" cy="5592302"/>
            <a:chOff x="4153524" y="1265698"/>
            <a:chExt cx="4990476" cy="5592302"/>
          </a:xfrm>
        </p:grpSpPr>
        <p:pic>
          <p:nvPicPr>
            <p:cNvPr id="5" name="Imagen 4"/>
            <p:cNvPicPr>
              <a:picLocks noChangeAspect="1"/>
            </p:cNvPicPr>
            <p:nvPr/>
          </p:nvPicPr>
          <p:blipFill>
            <a:blip r:embed="rId2">
              <a:lum bright="70000" contrast="-70000"/>
              <a:extLst>
                <a:ext uri="{28A0092B-C50C-407E-A947-70E740481C1C}">
                  <a14:useLocalDpi xmlns:a14="http://schemas.microsoft.com/office/drawing/2010/main" val="0"/>
                </a:ext>
              </a:extLst>
            </a:blip>
            <a:stretch>
              <a:fillRect/>
            </a:stretch>
          </p:blipFill>
          <p:spPr>
            <a:xfrm>
              <a:off x="4153524" y="1265698"/>
              <a:ext cx="4990476" cy="4317460"/>
            </a:xfrm>
            <a:prstGeom prst="rect">
              <a:avLst/>
            </a:prstGeom>
          </p:spPr>
        </p:pic>
        <p:pic>
          <p:nvPicPr>
            <p:cNvPr id="6" name="Imagen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04370" y="5962410"/>
              <a:ext cx="2437701" cy="895590"/>
            </a:xfrm>
            <a:prstGeom prst="rect">
              <a:avLst/>
            </a:prstGeom>
          </p:spPr>
        </p:pic>
      </p:grpSp>
      <p:sp>
        <p:nvSpPr>
          <p:cNvPr id="2" name="Título 1"/>
          <p:cNvSpPr>
            <a:spLocks noGrp="1"/>
          </p:cNvSpPr>
          <p:nvPr>
            <p:ph type="title"/>
          </p:nvPr>
        </p:nvSpPr>
        <p:spPr/>
        <p:txBody>
          <a:bodyPr/>
          <a:lstStyle/>
          <a:p>
            <a:pPr algn="ctr"/>
            <a:r>
              <a:rPr lang="es-MX" dirty="0"/>
              <a:t>RATES AND EXCHANGE</a:t>
            </a:r>
            <a:br>
              <a:rPr lang="es-MX" dirty="0"/>
            </a:br>
            <a:br>
              <a:rPr lang="es-MX" dirty="0"/>
            </a:br>
            <a:r>
              <a:rPr lang="en-US" b="1" dirty="0">
                <a:effectLst>
                  <a:outerShdw blurRad="38100" dist="38100" dir="2700000" algn="tl">
                    <a:srgbClr val="000000">
                      <a:alpha val="43137"/>
                    </a:srgbClr>
                  </a:outerShdw>
                </a:effectLst>
              </a:rPr>
              <a:t>CUSTOM DUTY</a:t>
            </a:r>
            <a:endParaRPr lang="es-MX" b="1" dirty="0">
              <a:effectLst>
                <a:outerShdw blurRad="38100" dist="38100" dir="2700000" algn="tl">
                  <a:srgbClr val="000000">
                    <a:alpha val="43137"/>
                  </a:srgbClr>
                </a:outerShdw>
              </a:effectLst>
            </a:endParaRPr>
          </a:p>
        </p:txBody>
      </p:sp>
      <p:sp>
        <p:nvSpPr>
          <p:cNvPr id="3" name="Marcador de contenido 2"/>
          <p:cNvSpPr>
            <a:spLocks noGrp="1"/>
          </p:cNvSpPr>
          <p:nvPr>
            <p:ph idx="1"/>
          </p:nvPr>
        </p:nvSpPr>
        <p:spPr/>
        <p:txBody>
          <a:bodyPr>
            <a:normAutofit/>
          </a:bodyPr>
          <a:lstStyle/>
          <a:p>
            <a:pPr marL="0" indent="0" algn="just">
              <a:buNone/>
            </a:pPr>
            <a:r>
              <a:rPr lang="en-US" sz="2200" dirty="0">
                <a:solidFill>
                  <a:schemeClr val="tx1"/>
                </a:solidFill>
              </a:rPr>
              <a:t>The basis of valuation for insurance in cargo policies is generally cost  plus insurance and freight plus a percentage, commonly 10% but often varied. This percentage is intended to cover the somewhat uncertain “expenses of and incidental to shipping” referred to in Section 16 (c) of the Marine Insurance Act 1906. Depending upon what those costs actually amount to, and the percentage added to the CIF value, there may be an element of profit included. </a:t>
            </a:r>
          </a:p>
          <a:p>
            <a:pPr marL="0" indent="0" algn="just">
              <a:buNone/>
            </a:pPr>
            <a:r>
              <a:rPr lang="en-US" sz="2200" dirty="0">
                <a:solidFill>
                  <a:schemeClr val="tx1"/>
                </a:solidFill>
              </a:rPr>
              <a:t>Customs duty is not usually taken into account but it can often be covered by arrangement with underwriters if required.</a:t>
            </a:r>
            <a:endParaRPr lang="es-MX" sz="2200" dirty="0">
              <a:solidFill>
                <a:schemeClr val="tx1"/>
              </a:solidFill>
            </a:endParaRPr>
          </a:p>
        </p:txBody>
      </p:sp>
      <p:pic>
        <p:nvPicPr>
          <p:cNvPr id="7" name="Imagen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4648" y="83497"/>
            <a:ext cx="1695679" cy="1695679"/>
          </a:xfrm>
          <a:prstGeom prst="rect">
            <a:avLst/>
          </a:prstGeom>
          <a:ln>
            <a:noFill/>
          </a:ln>
          <a:effectLst>
            <a:outerShdw blurRad="292100" dist="139700" dir="2700000" algn="tl" rotWithShape="0">
              <a:srgbClr val="333333">
                <a:alpha val="65000"/>
              </a:srgbClr>
            </a:outerShdw>
          </a:effectLst>
        </p:spPr>
      </p:pic>
      <p:pic>
        <p:nvPicPr>
          <p:cNvPr id="8" name="Imagen 7">
            <a:hlinkClick r:id="rId5" action="ppaction://hlinksldjump"/>
            <a:extLst>
              <a:ext uri="{FF2B5EF4-FFF2-40B4-BE49-F238E27FC236}">
                <a16:creationId xmlns:a16="http://schemas.microsoft.com/office/drawing/2014/main" id="{3F0CB8E9-F952-42DD-8812-2FEBE240A5B6}"/>
              </a:ext>
            </a:extLst>
          </p:cNvPr>
          <p:cNvPicPr>
            <a:picLocks noChangeAspect="1"/>
          </p:cNvPicPr>
          <p:nvPr/>
        </p:nvPicPr>
        <p:blipFill>
          <a:blip r:embed="rId6"/>
          <a:stretch>
            <a:fillRect/>
          </a:stretch>
        </p:blipFill>
        <p:spPr>
          <a:xfrm>
            <a:off x="986052" y="6132813"/>
            <a:ext cx="554784" cy="554784"/>
          </a:xfrm>
          <a:prstGeom prst="rect">
            <a:avLst/>
          </a:prstGeom>
        </p:spPr>
      </p:pic>
    </p:spTree>
    <p:extLst>
      <p:ext uri="{BB962C8B-B14F-4D97-AF65-F5344CB8AC3E}">
        <p14:creationId xmlns:p14="http://schemas.microsoft.com/office/powerpoint/2010/main" val="1195890500"/>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upo 3"/>
          <p:cNvGrpSpPr/>
          <p:nvPr/>
        </p:nvGrpSpPr>
        <p:grpSpPr>
          <a:xfrm>
            <a:off x="4153524" y="1265698"/>
            <a:ext cx="4990476" cy="5592302"/>
            <a:chOff x="4153524" y="1265698"/>
            <a:chExt cx="4990476" cy="5592302"/>
          </a:xfrm>
        </p:grpSpPr>
        <p:pic>
          <p:nvPicPr>
            <p:cNvPr id="5" name="Imagen 4"/>
            <p:cNvPicPr>
              <a:picLocks noChangeAspect="1"/>
            </p:cNvPicPr>
            <p:nvPr/>
          </p:nvPicPr>
          <p:blipFill>
            <a:blip r:embed="rId2">
              <a:lum bright="70000" contrast="-70000"/>
              <a:extLst>
                <a:ext uri="{28A0092B-C50C-407E-A947-70E740481C1C}">
                  <a14:useLocalDpi xmlns:a14="http://schemas.microsoft.com/office/drawing/2010/main" val="0"/>
                </a:ext>
              </a:extLst>
            </a:blip>
            <a:stretch>
              <a:fillRect/>
            </a:stretch>
          </p:blipFill>
          <p:spPr>
            <a:xfrm>
              <a:off x="4153524" y="1265698"/>
              <a:ext cx="4990476" cy="4317460"/>
            </a:xfrm>
            <a:prstGeom prst="rect">
              <a:avLst/>
            </a:prstGeom>
          </p:spPr>
        </p:pic>
        <p:pic>
          <p:nvPicPr>
            <p:cNvPr id="6" name="Imagen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04370" y="5962410"/>
              <a:ext cx="2437701" cy="895590"/>
            </a:xfrm>
            <a:prstGeom prst="rect">
              <a:avLst/>
            </a:prstGeom>
          </p:spPr>
        </p:pic>
      </p:grpSp>
      <p:sp>
        <p:nvSpPr>
          <p:cNvPr id="2" name="Título 1"/>
          <p:cNvSpPr>
            <a:spLocks noGrp="1"/>
          </p:cNvSpPr>
          <p:nvPr>
            <p:ph type="title"/>
          </p:nvPr>
        </p:nvSpPr>
        <p:spPr>
          <a:xfrm>
            <a:off x="0" y="1123838"/>
            <a:ext cx="2556933" cy="4601183"/>
          </a:xfrm>
        </p:spPr>
        <p:txBody>
          <a:bodyPr/>
          <a:lstStyle/>
          <a:p>
            <a:pPr algn="ctr"/>
            <a:r>
              <a:rPr lang="es-MX" dirty="0"/>
              <a:t>QUANTIFYING CLAIMS</a:t>
            </a:r>
          </a:p>
        </p:txBody>
      </p:sp>
      <p:sp>
        <p:nvSpPr>
          <p:cNvPr id="3" name="Marcador de contenido 2"/>
          <p:cNvSpPr>
            <a:spLocks noGrp="1"/>
          </p:cNvSpPr>
          <p:nvPr>
            <p:ph idx="1"/>
          </p:nvPr>
        </p:nvSpPr>
        <p:spPr/>
        <p:txBody>
          <a:bodyPr/>
          <a:lstStyle/>
          <a:p>
            <a:pPr marL="0" indent="0" algn="just">
              <a:buNone/>
            </a:pPr>
            <a:r>
              <a:rPr lang="en-US" sz="2100" dirty="0">
                <a:solidFill>
                  <a:schemeClr val="tx1"/>
                </a:solidFill>
              </a:rPr>
              <a:t>Surveyors acting in their customary role are not generally concerned with the lodging of valued claims on carriers or other third parties but when they are instructed by the underwriter to attend to recoveries on their behalf, or that of their assureds. they may be required to give attention to their quantum.</a:t>
            </a:r>
            <a:endParaRPr lang="es-MX" sz="2100" dirty="0">
              <a:solidFill>
                <a:schemeClr val="tx1"/>
              </a:solidFill>
            </a:endParaRPr>
          </a:p>
        </p:txBody>
      </p:sp>
      <p:pic>
        <p:nvPicPr>
          <p:cNvPr id="7" name="Imagen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4648" y="83497"/>
            <a:ext cx="1695679" cy="1695679"/>
          </a:xfrm>
          <a:prstGeom prst="rect">
            <a:avLst/>
          </a:prstGeom>
          <a:ln>
            <a:noFill/>
          </a:ln>
          <a:effectLst>
            <a:outerShdw blurRad="292100" dist="139700" dir="2700000" algn="tl" rotWithShape="0">
              <a:srgbClr val="333333">
                <a:alpha val="65000"/>
              </a:srgbClr>
            </a:outerShdw>
          </a:effectLst>
        </p:spPr>
      </p:pic>
      <p:pic>
        <p:nvPicPr>
          <p:cNvPr id="8" name="Imagen 7">
            <a:hlinkClick r:id="rId5" action="ppaction://hlinksldjump"/>
            <a:extLst>
              <a:ext uri="{FF2B5EF4-FFF2-40B4-BE49-F238E27FC236}">
                <a16:creationId xmlns:a16="http://schemas.microsoft.com/office/drawing/2014/main" id="{2BFFFEC4-6DC1-413D-8E80-E485BA2FB8C0}"/>
              </a:ext>
            </a:extLst>
          </p:cNvPr>
          <p:cNvPicPr>
            <a:picLocks noChangeAspect="1"/>
          </p:cNvPicPr>
          <p:nvPr/>
        </p:nvPicPr>
        <p:blipFill>
          <a:blip r:embed="rId6"/>
          <a:stretch>
            <a:fillRect/>
          </a:stretch>
        </p:blipFill>
        <p:spPr>
          <a:xfrm>
            <a:off x="986052" y="6132813"/>
            <a:ext cx="554784" cy="554784"/>
          </a:xfrm>
          <a:prstGeom prst="rect">
            <a:avLst/>
          </a:prstGeom>
        </p:spPr>
      </p:pic>
    </p:spTree>
    <p:extLst>
      <p:ext uri="{BB962C8B-B14F-4D97-AF65-F5344CB8AC3E}">
        <p14:creationId xmlns:p14="http://schemas.microsoft.com/office/powerpoint/2010/main" val="45767512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upo 3"/>
          <p:cNvGrpSpPr/>
          <p:nvPr/>
        </p:nvGrpSpPr>
        <p:grpSpPr>
          <a:xfrm>
            <a:off x="4153524" y="1265698"/>
            <a:ext cx="4990476" cy="5592302"/>
            <a:chOff x="4153524" y="1265698"/>
            <a:chExt cx="4990476" cy="5592302"/>
          </a:xfrm>
        </p:grpSpPr>
        <p:pic>
          <p:nvPicPr>
            <p:cNvPr id="5" name="Imagen 4"/>
            <p:cNvPicPr>
              <a:picLocks noChangeAspect="1"/>
            </p:cNvPicPr>
            <p:nvPr/>
          </p:nvPicPr>
          <p:blipFill>
            <a:blip r:embed="rId2">
              <a:lum bright="70000" contrast="-70000"/>
              <a:extLst>
                <a:ext uri="{28A0092B-C50C-407E-A947-70E740481C1C}">
                  <a14:useLocalDpi xmlns:a14="http://schemas.microsoft.com/office/drawing/2010/main" val="0"/>
                </a:ext>
              </a:extLst>
            </a:blip>
            <a:stretch>
              <a:fillRect/>
            </a:stretch>
          </p:blipFill>
          <p:spPr>
            <a:xfrm>
              <a:off x="4153524" y="1265698"/>
              <a:ext cx="4990476" cy="4317460"/>
            </a:xfrm>
            <a:prstGeom prst="rect">
              <a:avLst/>
            </a:prstGeom>
          </p:spPr>
        </p:pic>
        <p:pic>
          <p:nvPicPr>
            <p:cNvPr id="6" name="Imagen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04370" y="5962410"/>
              <a:ext cx="2437701" cy="895590"/>
            </a:xfrm>
            <a:prstGeom prst="rect">
              <a:avLst/>
            </a:prstGeom>
          </p:spPr>
        </p:pic>
      </p:grpSp>
      <p:sp>
        <p:nvSpPr>
          <p:cNvPr id="2" name="Título 1"/>
          <p:cNvSpPr>
            <a:spLocks noGrp="1"/>
          </p:cNvSpPr>
          <p:nvPr>
            <p:ph type="title"/>
          </p:nvPr>
        </p:nvSpPr>
        <p:spPr>
          <a:xfrm>
            <a:off x="0" y="1123838"/>
            <a:ext cx="2624667" cy="4601183"/>
          </a:xfrm>
        </p:spPr>
        <p:txBody>
          <a:bodyPr/>
          <a:lstStyle/>
          <a:p>
            <a:pPr algn="ctr"/>
            <a:r>
              <a:rPr lang="es-MX" dirty="0"/>
              <a:t>GUIDANCE OF CLAIMS ADJUSTMENTS</a:t>
            </a:r>
          </a:p>
        </p:txBody>
      </p:sp>
      <p:sp>
        <p:nvSpPr>
          <p:cNvPr id="3" name="Marcador de contenido 2"/>
          <p:cNvSpPr>
            <a:spLocks noGrp="1"/>
          </p:cNvSpPr>
          <p:nvPr>
            <p:ph idx="1"/>
          </p:nvPr>
        </p:nvSpPr>
        <p:spPr>
          <a:xfrm>
            <a:off x="2624667" y="864108"/>
            <a:ext cx="6120088" cy="5120640"/>
          </a:xfrm>
        </p:spPr>
        <p:txBody>
          <a:bodyPr>
            <a:normAutofit/>
          </a:bodyPr>
          <a:lstStyle/>
          <a:p>
            <a:pPr marL="0" indent="0" algn="just">
              <a:buNone/>
            </a:pPr>
            <a:r>
              <a:rPr lang="en-US" sz="2100" dirty="0">
                <a:solidFill>
                  <a:schemeClr val="tx1"/>
                </a:solidFill>
              </a:rPr>
              <a:t>As had earlier been cautioned the surveyor should generally await underwriters decision concerning his fundamental liability under the policy before attempting to submit an adjustment of the claim which may require consideration of which particular costs are, or are not, recoverable.</a:t>
            </a:r>
          </a:p>
          <a:p>
            <a:pPr marL="0" indent="0" algn="just">
              <a:buNone/>
            </a:pPr>
            <a:r>
              <a:rPr lang="en-US" sz="2100" dirty="0">
                <a:solidFill>
                  <a:schemeClr val="tx1"/>
                </a:solidFill>
              </a:rPr>
              <a:t>A policy may be quite specific on a point and it may be an easy matter to consider whether a particular cost attaches to a policy or not. But there is no such simple solution on many points connected with repairs for which the Marine Insurance Act provides that those costs recoverable are for "the reasonable costs of repairs".</a:t>
            </a:r>
            <a:endParaRPr lang="es-MX" sz="2100" dirty="0">
              <a:solidFill>
                <a:schemeClr val="tx1"/>
              </a:solidFill>
            </a:endParaRPr>
          </a:p>
        </p:txBody>
      </p:sp>
      <p:pic>
        <p:nvPicPr>
          <p:cNvPr id="7" name="Imagen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83764" y="312607"/>
            <a:ext cx="1622461" cy="1622461"/>
          </a:xfrm>
          <a:prstGeom prst="rect">
            <a:avLst/>
          </a:prstGeom>
          <a:ln>
            <a:noFill/>
          </a:ln>
          <a:effectLst>
            <a:outerShdw blurRad="292100" dist="139700" dir="2700000" algn="tl" rotWithShape="0">
              <a:srgbClr val="333333">
                <a:alpha val="65000"/>
              </a:srgbClr>
            </a:outerShdw>
          </a:effectLst>
        </p:spPr>
      </p:pic>
      <p:pic>
        <p:nvPicPr>
          <p:cNvPr id="8" name="Imagen 7">
            <a:hlinkClick r:id="rId5" action="ppaction://hlinksldjump"/>
            <a:extLst>
              <a:ext uri="{FF2B5EF4-FFF2-40B4-BE49-F238E27FC236}">
                <a16:creationId xmlns:a16="http://schemas.microsoft.com/office/drawing/2014/main" id="{49F401BA-9F8E-4A40-8FB4-6AB82273A537}"/>
              </a:ext>
            </a:extLst>
          </p:cNvPr>
          <p:cNvPicPr>
            <a:picLocks noChangeAspect="1"/>
          </p:cNvPicPr>
          <p:nvPr/>
        </p:nvPicPr>
        <p:blipFill>
          <a:blip r:embed="rId6"/>
          <a:stretch>
            <a:fillRect/>
          </a:stretch>
        </p:blipFill>
        <p:spPr>
          <a:xfrm>
            <a:off x="986052" y="6132813"/>
            <a:ext cx="554784" cy="554784"/>
          </a:xfrm>
          <a:prstGeom prst="rect">
            <a:avLst/>
          </a:prstGeom>
        </p:spPr>
      </p:pic>
    </p:spTree>
    <p:extLst>
      <p:ext uri="{BB962C8B-B14F-4D97-AF65-F5344CB8AC3E}">
        <p14:creationId xmlns:p14="http://schemas.microsoft.com/office/powerpoint/2010/main" val="1592519356"/>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upo 3"/>
          <p:cNvGrpSpPr/>
          <p:nvPr/>
        </p:nvGrpSpPr>
        <p:grpSpPr>
          <a:xfrm>
            <a:off x="4153524" y="1265698"/>
            <a:ext cx="4990476" cy="5592302"/>
            <a:chOff x="4153524" y="1265698"/>
            <a:chExt cx="4990476" cy="5592302"/>
          </a:xfrm>
        </p:grpSpPr>
        <p:pic>
          <p:nvPicPr>
            <p:cNvPr id="5" name="Imagen 4"/>
            <p:cNvPicPr>
              <a:picLocks noChangeAspect="1"/>
            </p:cNvPicPr>
            <p:nvPr/>
          </p:nvPicPr>
          <p:blipFill>
            <a:blip r:embed="rId2">
              <a:lum bright="70000" contrast="-70000"/>
              <a:extLst>
                <a:ext uri="{28A0092B-C50C-407E-A947-70E740481C1C}">
                  <a14:useLocalDpi xmlns:a14="http://schemas.microsoft.com/office/drawing/2010/main" val="0"/>
                </a:ext>
              </a:extLst>
            </a:blip>
            <a:stretch>
              <a:fillRect/>
            </a:stretch>
          </p:blipFill>
          <p:spPr>
            <a:xfrm>
              <a:off x="4153524" y="1265698"/>
              <a:ext cx="4990476" cy="4317460"/>
            </a:xfrm>
            <a:prstGeom prst="rect">
              <a:avLst/>
            </a:prstGeom>
          </p:spPr>
        </p:pic>
        <p:pic>
          <p:nvPicPr>
            <p:cNvPr id="6" name="Imagen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04370" y="5962410"/>
              <a:ext cx="2437701" cy="895590"/>
            </a:xfrm>
            <a:prstGeom prst="rect">
              <a:avLst/>
            </a:prstGeom>
          </p:spPr>
        </p:pic>
      </p:grpSp>
      <p:sp>
        <p:nvSpPr>
          <p:cNvPr id="2" name="Título 1"/>
          <p:cNvSpPr>
            <a:spLocks noGrp="1"/>
          </p:cNvSpPr>
          <p:nvPr>
            <p:ph type="title"/>
          </p:nvPr>
        </p:nvSpPr>
        <p:spPr>
          <a:xfrm>
            <a:off x="0" y="1123838"/>
            <a:ext cx="2556933" cy="4601183"/>
          </a:xfrm>
        </p:spPr>
        <p:txBody>
          <a:bodyPr/>
          <a:lstStyle/>
          <a:p>
            <a:pPr algn="ctr"/>
            <a:r>
              <a:rPr lang="es-MX" dirty="0"/>
              <a:t>QUANTIFYING CLAIMS</a:t>
            </a:r>
            <a:br>
              <a:rPr lang="es-MX" dirty="0"/>
            </a:br>
            <a:br>
              <a:rPr lang="es-MX" dirty="0"/>
            </a:br>
            <a:r>
              <a:rPr lang="es-MX" b="1" dirty="0" err="1"/>
              <a:t>CLAIMS</a:t>
            </a:r>
            <a:r>
              <a:rPr lang="es-MX" b="1" dirty="0"/>
              <a:t> ON CARRIERS</a:t>
            </a:r>
          </a:p>
        </p:txBody>
      </p:sp>
      <p:sp>
        <p:nvSpPr>
          <p:cNvPr id="3" name="Marcador de contenido 2"/>
          <p:cNvSpPr>
            <a:spLocks noGrp="1"/>
          </p:cNvSpPr>
          <p:nvPr>
            <p:ph idx="1"/>
          </p:nvPr>
        </p:nvSpPr>
        <p:spPr/>
        <p:txBody>
          <a:bodyPr>
            <a:normAutofit/>
          </a:bodyPr>
          <a:lstStyle/>
          <a:p>
            <a:pPr marL="0" indent="0" algn="just">
              <a:buNone/>
            </a:pPr>
            <a:r>
              <a:rPr lang="en-US" sz="2100" dirty="0">
                <a:solidFill>
                  <a:schemeClr val="tx1"/>
                </a:solidFill>
              </a:rPr>
              <a:t>Claims should, in theory, be for the loss suffered by the claimant, but in practice it is often not possible to achieve recoveries on this basis and carriers vigorously resist paying more than the landed cost as a maximum or, in cases of partial loss, the costs of repairs, restoration etc. plus reasonable costs of mitigation where the claim has been reduced.</a:t>
            </a:r>
          </a:p>
          <a:p>
            <a:pPr marL="0" indent="0" algn="just">
              <a:buNone/>
            </a:pPr>
            <a:r>
              <a:rPr lang="en-US" sz="2100" dirty="0">
                <a:solidFill>
                  <a:schemeClr val="tx1"/>
                </a:solidFill>
              </a:rPr>
              <a:t>Administrative costs of the claim are rarely recovered, and claiming them will sometimes cause a hardening of carriers' attitudes toward settlement even if they are legitimate. valued claims by consignees should be made in consultation with underwriters who, if a surveyor is still involved, may refer the consignee to him for advice.</a:t>
            </a:r>
            <a:endParaRPr lang="es-MX" sz="2100" dirty="0">
              <a:solidFill>
                <a:schemeClr val="tx1"/>
              </a:solidFill>
            </a:endParaRPr>
          </a:p>
        </p:txBody>
      </p:sp>
      <p:pic>
        <p:nvPicPr>
          <p:cNvPr id="7" name="Imagen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4648" y="83497"/>
            <a:ext cx="1695679" cy="1695679"/>
          </a:xfrm>
          <a:prstGeom prst="rect">
            <a:avLst/>
          </a:prstGeom>
          <a:ln>
            <a:noFill/>
          </a:ln>
          <a:effectLst>
            <a:outerShdw blurRad="292100" dist="139700" dir="2700000" algn="tl" rotWithShape="0">
              <a:srgbClr val="333333">
                <a:alpha val="65000"/>
              </a:srgbClr>
            </a:outerShdw>
          </a:effectLst>
        </p:spPr>
      </p:pic>
      <p:pic>
        <p:nvPicPr>
          <p:cNvPr id="9" name="Imagen 8">
            <a:hlinkClick r:id="rId5" action="ppaction://hlinksldjump"/>
            <a:extLst>
              <a:ext uri="{FF2B5EF4-FFF2-40B4-BE49-F238E27FC236}">
                <a16:creationId xmlns:a16="http://schemas.microsoft.com/office/drawing/2014/main" id="{5700ACFC-37C1-4E93-8FC7-B89472E72B07}"/>
              </a:ext>
            </a:extLst>
          </p:cNvPr>
          <p:cNvPicPr>
            <a:picLocks noChangeAspect="1"/>
          </p:cNvPicPr>
          <p:nvPr/>
        </p:nvPicPr>
        <p:blipFill>
          <a:blip r:embed="rId6"/>
          <a:stretch>
            <a:fillRect/>
          </a:stretch>
        </p:blipFill>
        <p:spPr>
          <a:xfrm>
            <a:off x="986052" y="6132813"/>
            <a:ext cx="554784" cy="554784"/>
          </a:xfrm>
          <a:prstGeom prst="rect">
            <a:avLst/>
          </a:prstGeom>
        </p:spPr>
      </p:pic>
    </p:spTree>
    <p:extLst>
      <p:ext uri="{BB962C8B-B14F-4D97-AF65-F5344CB8AC3E}">
        <p14:creationId xmlns:p14="http://schemas.microsoft.com/office/powerpoint/2010/main" val="3924291574"/>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upo 3"/>
          <p:cNvGrpSpPr/>
          <p:nvPr/>
        </p:nvGrpSpPr>
        <p:grpSpPr>
          <a:xfrm>
            <a:off x="4153524" y="1265698"/>
            <a:ext cx="4990476" cy="5592302"/>
            <a:chOff x="4153524" y="1265698"/>
            <a:chExt cx="4990476" cy="5592302"/>
          </a:xfrm>
        </p:grpSpPr>
        <p:pic>
          <p:nvPicPr>
            <p:cNvPr id="5" name="Imagen 4"/>
            <p:cNvPicPr>
              <a:picLocks noChangeAspect="1"/>
            </p:cNvPicPr>
            <p:nvPr/>
          </p:nvPicPr>
          <p:blipFill>
            <a:blip r:embed="rId2">
              <a:lum bright="70000" contrast="-70000"/>
              <a:extLst>
                <a:ext uri="{28A0092B-C50C-407E-A947-70E740481C1C}">
                  <a14:useLocalDpi xmlns:a14="http://schemas.microsoft.com/office/drawing/2010/main" val="0"/>
                </a:ext>
              </a:extLst>
            </a:blip>
            <a:stretch>
              <a:fillRect/>
            </a:stretch>
          </p:blipFill>
          <p:spPr>
            <a:xfrm>
              <a:off x="4153524" y="1265698"/>
              <a:ext cx="4990476" cy="4317460"/>
            </a:xfrm>
            <a:prstGeom prst="rect">
              <a:avLst/>
            </a:prstGeom>
          </p:spPr>
        </p:pic>
        <p:pic>
          <p:nvPicPr>
            <p:cNvPr id="6" name="Imagen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04370" y="5962410"/>
              <a:ext cx="2437701" cy="895590"/>
            </a:xfrm>
            <a:prstGeom prst="rect">
              <a:avLst/>
            </a:prstGeom>
          </p:spPr>
        </p:pic>
      </p:grpSp>
      <p:sp>
        <p:nvSpPr>
          <p:cNvPr id="2" name="Título 1"/>
          <p:cNvSpPr>
            <a:spLocks noGrp="1"/>
          </p:cNvSpPr>
          <p:nvPr>
            <p:ph type="title"/>
          </p:nvPr>
        </p:nvSpPr>
        <p:spPr>
          <a:xfrm>
            <a:off x="0" y="1123838"/>
            <a:ext cx="2556933" cy="4601183"/>
          </a:xfrm>
        </p:spPr>
        <p:txBody>
          <a:bodyPr/>
          <a:lstStyle/>
          <a:p>
            <a:pPr algn="ctr"/>
            <a:r>
              <a:rPr lang="es-MX" dirty="0"/>
              <a:t>QUANTIFYING CLAIMS</a:t>
            </a:r>
            <a:br>
              <a:rPr lang="es-MX" dirty="0"/>
            </a:br>
            <a:br>
              <a:rPr lang="es-MX" dirty="0"/>
            </a:br>
            <a:r>
              <a:rPr lang="es-MX" b="1" dirty="0" err="1"/>
              <a:t>CLAIMS</a:t>
            </a:r>
            <a:r>
              <a:rPr lang="es-MX" b="1" dirty="0"/>
              <a:t> ON CARRIERS</a:t>
            </a:r>
          </a:p>
        </p:txBody>
      </p:sp>
      <p:sp>
        <p:nvSpPr>
          <p:cNvPr id="3" name="Marcador de contenido 2"/>
          <p:cNvSpPr>
            <a:spLocks noGrp="1"/>
          </p:cNvSpPr>
          <p:nvPr>
            <p:ph idx="1"/>
          </p:nvPr>
        </p:nvSpPr>
        <p:spPr>
          <a:xfrm>
            <a:off x="2556933" y="864108"/>
            <a:ext cx="6285138" cy="5120640"/>
          </a:xfrm>
        </p:spPr>
        <p:txBody>
          <a:bodyPr>
            <a:noAutofit/>
          </a:bodyPr>
          <a:lstStyle/>
          <a:p>
            <a:pPr marL="0" indent="0" algn="just">
              <a:buNone/>
            </a:pPr>
            <a:r>
              <a:rPr lang="en-US" sz="2100" dirty="0">
                <a:solidFill>
                  <a:schemeClr val="tx1"/>
                </a:solidFill>
              </a:rPr>
              <a:t>They should, in practice, generally be for landed costs, where appropriate including duty; but in large claims there may be merit in claiming market values. There is no case for claiming insured values.</a:t>
            </a:r>
          </a:p>
          <a:p>
            <a:pPr marL="0" indent="0" algn="just">
              <a:buNone/>
            </a:pPr>
            <a:r>
              <a:rPr lang="en-US" sz="2100" dirty="0">
                <a:solidFill>
                  <a:schemeClr val="tx1"/>
                </a:solidFill>
              </a:rPr>
              <a:t>Should large claims go to court, as distinct from settlement by negotiation between the parties, then the market value should generally be claimed, and if the claim succeeds it may well be allowed on this basis. However most claims are settled without litigation and on a compromise basis. Progress with negotiation often becomes more difficult if claims are pursued on other than landed costs and therefore in practice it is usually prudent for the claimant, and his underwriter, to accept a landed cost basis at least for the smaller claims which do not warrant litigation costs for recovery through the courts.</a:t>
            </a:r>
            <a:endParaRPr lang="es-MX" sz="2100" dirty="0">
              <a:solidFill>
                <a:schemeClr val="tx1"/>
              </a:solidFill>
            </a:endParaRPr>
          </a:p>
        </p:txBody>
      </p:sp>
      <p:pic>
        <p:nvPicPr>
          <p:cNvPr id="7" name="Imagen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4648" y="83497"/>
            <a:ext cx="1695679" cy="1695679"/>
          </a:xfrm>
          <a:prstGeom prst="rect">
            <a:avLst/>
          </a:prstGeom>
          <a:ln>
            <a:noFill/>
          </a:ln>
          <a:effectLst>
            <a:outerShdw blurRad="292100" dist="139700" dir="2700000" algn="tl" rotWithShape="0">
              <a:srgbClr val="333333">
                <a:alpha val="65000"/>
              </a:srgbClr>
            </a:outerShdw>
          </a:effectLst>
        </p:spPr>
      </p:pic>
      <p:pic>
        <p:nvPicPr>
          <p:cNvPr id="8" name="Imagen 7">
            <a:hlinkClick r:id="rId5" action="ppaction://hlinksldjump"/>
            <a:extLst>
              <a:ext uri="{FF2B5EF4-FFF2-40B4-BE49-F238E27FC236}">
                <a16:creationId xmlns:a16="http://schemas.microsoft.com/office/drawing/2014/main" id="{FE8B3F34-8477-493F-9F71-9E5C14F31E9C}"/>
              </a:ext>
            </a:extLst>
          </p:cNvPr>
          <p:cNvPicPr>
            <a:picLocks noChangeAspect="1"/>
          </p:cNvPicPr>
          <p:nvPr/>
        </p:nvPicPr>
        <p:blipFill>
          <a:blip r:embed="rId6"/>
          <a:stretch>
            <a:fillRect/>
          </a:stretch>
        </p:blipFill>
        <p:spPr>
          <a:xfrm>
            <a:off x="986052" y="6132813"/>
            <a:ext cx="554784" cy="554784"/>
          </a:xfrm>
          <a:prstGeom prst="rect">
            <a:avLst/>
          </a:prstGeom>
        </p:spPr>
      </p:pic>
    </p:spTree>
    <p:extLst>
      <p:ext uri="{BB962C8B-B14F-4D97-AF65-F5344CB8AC3E}">
        <p14:creationId xmlns:p14="http://schemas.microsoft.com/office/powerpoint/2010/main" val="2065816938"/>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upo 3"/>
          <p:cNvGrpSpPr/>
          <p:nvPr/>
        </p:nvGrpSpPr>
        <p:grpSpPr>
          <a:xfrm>
            <a:off x="4153524" y="1265698"/>
            <a:ext cx="4990476" cy="5592302"/>
            <a:chOff x="4153524" y="1265698"/>
            <a:chExt cx="4990476" cy="5592302"/>
          </a:xfrm>
        </p:grpSpPr>
        <p:pic>
          <p:nvPicPr>
            <p:cNvPr id="5" name="Imagen 4"/>
            <p:cNvPicPr>
              <a:picLocks noChangeAspect="1"/>
            </p:cNvPicPr>
            <p:nvPr/>
          </p:nvPicPr>
          <p:blipFill>
            <a:blip r:embed="rId2">
              <a:lum bright="70000" contrast="-70000"/>
              <a:extLst>
                <a:ext uri="{28A0092B-C50C-407E-A947-70E740481C1C}">
                  <a14:useLocalDpi xmlns:a14="http://schemas.microsoft.com/office/drawing/2010/main" val="0"/>
                </a:ext>
              </a:extLst>
            </a:blip>
            <a:stretch>
              <a:fillRect/>
            </a:stretch>
          </p:blipFill>
          <p:spPr>
            <a:xfrm>
              <a:off x="4153524" y="1265698"/>
              <a:ext cx="4990476" cy="4317460"/>
            </a:xfrm>
            <a:prstGeom prst="rect">
              <a:avLst/>
            </a:prstGeom>
          </p:spPr>
        </p:pic>
        <p:pic>
          <p:nvPicPr>
            <p:cNvPr id="6" name="Imagen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04370" y="5962410"/>
              <a:ext cx="2437701" cy="895590"/>
            </a:xfrm>
            <a:prstGeom prst="rect">
              <a:avLst/>
            </a:prstGeom>
          </p:spPr>
        </p:pic>
      </p:grpSp>
      <p:sp>
        <p:nvSpPr>
          <p:cNvPr id="2" name="Título 1"/>
          <p:cNvSpPr>
            <a:spLocks noGrp="1"/>
          </p:cNvSpPr>
          <p:nvPr>
            <p:ph type="title"/>
          </p:nvPr>
        </p:nvSpPr>
        <p:spPr>
          <a:xfrm>
            <a:off x="0" y="1123838"/>
            <a:ext cx="2556933" cy="4601183"/>
          </a:xfrm>
        </p:spPr>
        <p:txBody>
          <a:bodyPr/>
          <a:lstStyle/>
          <a:p>
            <a:pPr algn="ctr"/>
            <a:r>
              <a:rPr lang="es-MX" dirty="0"/>
              <a:t>QUANTIFYING CLAIMS</a:t>
            </a:r>
            <a:br>
              <a:rPr lang="es-MX" dirty="0"/>
            </a:br>
            <a:br>
              <a:rPr lang="es-MX" dirty="0"/>
            </a:br>
            <a:r>
              <a:rPr lang="es-MX" b="1" dirty="0" err="1"/>
              <a:t>CLAIMS</a:t>
            </a:r>
            <a:r>
              <a:rPr lang="es-MX" b="1" dirty="0"/>
              <a:t> ON CARRIERS</a:t>
            </a:r>
          </a:p>
        </p:txBody>
      </p:sp>
      <p:sp>
        <p:nvSpPr>
          <p:cNvPr id="3" name="Marcador de contenido 2"/>
          <p:cNvSpPr>
            <a:spLocks noGrp="1"/>
          </p:cNvSpPr>
          <p:nvPr>
            <p:ph idx="1"/>
          </p:nvPr>
        </p:nvSpPr>
        <p:spPr>
          <a:xfrm>
            <a:off x="2556933" y="864108"/>
            <a:ext cx="6285138" cy="5120640"/>
          </a:xfrm>
        </p:spPr>
        <p:txBody>
          <a:bodyPr>
            <a:noAutofit/>
          </a:bodyPr>
          <a:lstStyle/>
          <a:p>
            <a:pPr marL="0" indent="0" algn="just">
              <a:buNone/>
            </a:pPr>
            <a:r>
              <a:rPr lang="en-US" sz="2100" dirty="0">
                <a:solidFill>
                  <a:schemeClr val="tx1"/>
                </a:solidFill>
              </a:rPr>
              <a:t>Underwriters generally accept this position and, unless underwriters instruct otherwise, it is suggested that claimants should be discouraged from claiming on any other basis unless for some good reason it is decided to pursue the claim for a higher amount.</a:t>
            </a:r>
          </a:p>
          <a:p>
            <a:pPr marL="0" indent="0" algn="just">
              <a:buNone/>
            </a:pPr>
            <a:r>
              <a:rPr lang="en-US" sz="2100" dirty="0">
                <a:solidFill>
                  <a:schemeClr val="tx1"/>
                </a:solidFill>
              </a:rPr>
              <a:t>Claimants should be advised when claiming on carriers to avoid using numbered invoices and putting them through their cost systems, but rather to use pro forma invoices in a suspense account. Settlement figures often vary from the claimed figures, with some adjustments taking place before final settlement. The preferred system avoids the need for credits to be posted to the accounting system later. Following settlement a numbered "main stream" invoice can be raised for the actual amount recovered. This then goes through the firm's books of account.</a:t>
            </a:r>
            <a:endParaRPr lang="es-MX" sz="2100" dirty="0">
              <a:solidFill>
                <a:schemeClr val="tx1"/>
              </a:solidFill>
            </a:endParaRPr>
          </a:p>
        </p:txBody>
      </p:sp>
      <p:pic>
        <p:nvPicPr>
          <p:cNvPr id="7" name="Imagen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4648" y="83497"/>
            <a:ext cx="1695679" cy="1695679"/>
          </a:xfrm>
          <a:prstGeom prst="rect">
            <a:avLst/>
          </a:prstGeom>
          <a:ln>
            <a:noFill/>
          </a:ln>
          <a:effectLst>
            <a:outerShdw blurRad="292100" dist="139700" dir="2700000" algn="tl" rotWithShape="0">
              <a:srgbClr val="333333">
                <a:alpha val="65000"/>
              </a:srgbClr>
            </a:outerShdw>
          </a:effectLst>
        </p:spPr>
      </p:pic>
      <p:pic>
        <p:nvPicPr>
          <p:cNvPr id="8" name="Imagen 7">
            <a:hlinkClick r:id="rId5" action="ppaction://hlinksldjump"/>
            <a:extLst>
              <a:ext uri="{FF2B5EF4-FFF2-40B4-BE49-F238E27FC236}">
                <a16:creationId xmlns:a16="http://schemas.microsoft.com/office/drawing/2014/main" id="{17CA20BF-60BB-4843-94A4-14AE945D9112}"/>
              </a:ext>
            </a:extLst>
          </p:cNvPr>
          <p:cNvPicPr>
            <a:picLocks noChangeAspect="1"/>
          </p:cNvPicPr>
          <p:nvPr/>
        </p:nvPicPr>
        <p:blipFill>
          <a:blip r:embed="rId6"/>
          <a:stretch>
            <a:fillRect/>
          </a:stretch>
        </p:blipFill>
        <p:spPr>
          <a:xfrm>
            <a:off x="986052" y="6132813"/>
            <a:ext cx="554784" cy="554784"/>
          </a:xfrm>
          <a:prstGeom prst="rect">
            <a:avLst/>
          </a:prstGeom>
        </p:spPr>
      </p:pic>
    </p:spTree>
    <p:extLst>
      <p:ext uri="{BB962C8B-B14F-4D97-AF65-F5344CB8AC3E}">
        <p14:creationId xmlns:p14="http://schemas.microsoft.com/office/powerpoint/2010/main" val="833952289"/>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upo 3"/>
          <p:cNvGrpSpPr/>
          <p:nvPr/>
        </p:nvGrpSpPr>
        <p:grpSpPr>
          <a:xfrm>
            <a:off x="4153524" y="1265698"/>
            <a:ext cx="4990476" cy="5592302"/>
            <a:chOff x="4153524" y="1265698"/>
            <a:chExt cx="4990476" cy="5592302"/>
          </a:xfrm>
        </p:grpSpPr>
        <p:pic>
          <p:nvPicPr>
            <p:cNvPr id="5" name="Imagen 4"/>
            <p:cNvPicPr>
              <a:picLocks noChangeAspect="1"/>
            </p:cNvPicPr>
            <p:nvPr/>
          </p:nvPicPr>
          <p:blipFill>
            <a:blip r:embed="rId2">
              <a:lum bright="70000" contrast="-70000"/>
              <a:extLst>
                <a:ext uri="{28A0092B-C50C-407E-A947-70E740481C1C}">
                  <a14:useLocalDpi xmlns:a14="http://schemas.microsoft.com/office/drawing/2010/main" val="0"/>
                </a:ext>
              </a:extLst>
            </a:blip>
            <a:stretch>
              <a:fillRect/>
            </a:stretch>
          </p:blipFill>
          <p:spPr>
            <a:xfrm>
              <a:off x="4153524" y="1265698"/>
              <a:ext cx="4990476" cy="4317460"/>
            </a:xfrm>
            <a:prstGeom prst="rect">
              <a:avLst/>
            </a:prstGeom>
          </p:spPr>
        </p:pic>
        <p:pic>
          <p:nvPicPr>
            <p:cNvPr id="6" name="Imagen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04370" y="5962410"/>
              <a:ext cx="2437701" cy="895590"/>
            </a:xfrm>
            <a:prstGeom prst="rect">
              <a:avLst/>
            </a:prstGeom>
          </p:spPr>
        </p:pic>
      </p:grpSp>
      <p:sp>
        <p:nvSpPr>
          <p:cNvPr id="2" name="Título 1"/>
          <p:cNvSpPr>
            <a:spLocks noGrp="1"/>
          </p:cNvSpPr>
          <p:nvPr>
            <p:ph type="title"/>
          </p:nvPr>
        </p:nvSpPr>
        <p:spPr>
          <a:xfrm>
            <a:off x="0" y="1123838"/>
            <a:ext cx="2556933" cy="4601183"/>
          </a:xfrm>
        </p:spPr>
        <p:txBody>
          <a:bodyPr>
            <a:normAutofit/>
          </a:bodyPr>
          <a:lstStyle/>
          <a:p>
            <a:pPr algn="ctr"/>
            <a:r>
              <a:rPr lang="es-MX" sz="2400" dirty="0"/>
              <a:t>QUANTIFYING CLAIMS</a:t>
            </a:r>
            <a:br>
              <a:rPr lang="es-MX" sz="2400" dirty="0"/>
            </a:br>
            <a:br>
              <a:rPr lang="es-MX" sz="2400" dirty="0"/>
            </a:br>
            <a:r>
              <a:rPr lang="es-MX" sz="2400" b="1" dirty="0"/>
              <a:t>RECOVERIES FROM CARRIERS BEFORE SETTLEMENT BY UNDERWRITERS</a:t>
            </a:r>
          </a:p>
        </p:txBody>
      </p:sp>
      <p:sp>
        <p:nvSpPr>
          <p:cNvPr id="3" name="Marcador de contenido 2"/>
          <p:cNvSpPr>
            <a:spLocks noGrp="1"/>
          </p:cNvSpPr>
          <p:nvPr>
            <p:ph idx="1"/>
          </p:nvPr>
        </p:nvSpPr>
        <p:spPr>
          <a:xfrm>
            <a:off x="2556933" y="864108"/>
            <a:ext cx="6285138" cy="5120640"/>
          </a:xfrm>
        </p:spPr>
        <p:txBody>
          <a:bodyPr>
            <a:noAutofit/>
          </a:bodyPr>
          <a:lstStyle/>
          <a:p>
            <a:pPr marL="0" indent="0" algn="just">
              <a:buNone/>
            </a:pPr>
            <a:r>
              <a:rPr lang="en-US" sz="2100" dirty="0">
                <a:solidFill>
                  <a:schemeClr val="tx1"/>
                </a:solidFill>
              </a:rPr>
              <a:t>If carriers settle claims with claimants before underwriters do so, then the amount of the recovery should appear as a straight deduction from the claim to be settled by underwriters later. e.g.:-</a:t>
            </a:r>
          </a:p>
          <a:p>
            <a:pPr marL="0" indent="0" algn="just">
              <a:buNone/>
            </a:pPr>
            <a:r>
              <a:rPr lang="en-US" sz="2100" b="1" dirty="0">
                <a:solidFill>
                  <a:schemeClr val="tx1"/>
                </a:solidFill>
              </a:rPr>
              <a:t>Claim adjusted on underwriters……………. $1,250.00</a:t>
            </a:r>
          </a:p>
          <a:p>
            <a:pPr marL="0" indent="0" algn="just">
              <a:buNone/>
            </a:pPr>
            <a:r>
              <a:rPr lang="en-US" sz="2100" b="1" dirty="0">
                <a:solidFill>
                  <a:schemeClr val="tx1"/>
                </a:solidFill>
              </a:rPr>
              <a:t>Recovered from carriers…..……………….… $1,100.00</a:t>
            </a:r>
          </a:p>
          <a:p>
            <a:pPr marL="0" indent="0" algn="just">
              <a:buNone/>
            </a:pPr>
            <a:r>
              <a:rPr lang="en-US" sz="2100" b="1" dirty="0">
                <a:solidFill>
                  <a:schemeClr val="tx1"/>
                </a:solidFill>
              </a:rPr>
              <a:t>Balance of claim on underwriters…………….. $150.00</a:t>
            </a:r>
          </a:p>
          <a:p>
            <a:pPr marL="0" indent="0" algn="just">
              <a:buNone/>
            </a:pPr>
            <a:r>
              <a:rPr lang="en-US" sz="2100" dirty="0">
                <a:solidFill>
                  <a:schemeClr val="tx1"/>
                </a:solidFill>
              </a:rPr>
              <a:t>If the claim is not settled by the carriers before the underwriters pay it then the claimant should provide the underwriter with a signed letter of subrogation enabling the underwriter to pursue the claim "standing in the shoes" of the claimant.</a:t>
            </a:r>
            <a:endParaRPr lang="es-MX" sz="2100" dirty="0">
              <a:solidFill>
                <a:schemeClr val="tx1"/>
              </a:solidFill>
            </a:endParaRPr>
          </a:p>
        </p:txBody>
      </p:sp>
      <p:pic>
        <p:nvPicPr>
          <p:cNvPr id="7" name="Imagen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4648" y="83497"/>
            <a:ext cx="1695679" cy="1695679"/>
          </a:xfrm>
          <a:prstGeom prst="rect">
            <a:avLst/>
          </a:prstGeom>
          <a:ln>
            <a:noFill/>
          </a:ln>
          <a:effectLst>
            <a:outerShdw blurRad="292100" dist="139700" dir="2700000" algn="tl" rotWithShape="0">
              <a:srgbClr val="333333">
                <a:alpha val="65000"/>
              </a:srgbClr>
            </a:outerShdw>
          </a:effectLst>
        </p:spPr>
      </p:pic>
      <p:pic>
        <p:nvPicPr>
          <p:cNvPr id="8" name="Imagen 7">
            <a:hlinkClick r:id="rId5" action="ppaction://hlinksldjump"/>
            <a:extLst>
              <a:ext uri="{FF2B5EF4-FFF2-40B4-BE49-F238E27FC236}">
                <a16:creationId xmlns:a16="http://schemas.microsoft.com/office/drawing/2014/main" id="{ECFE8D97-4F92-4876-94EE-7AF3359B270D}"/>
              </a:ext>
            </a:extLst>
          </p:cNvPr>
          <p:cNvPicPr>
            <a:picLocks noChangeAspect="1"/>
          </p:cNvPicPr>
          <p:nvPr/>
        </p:nvPicPr>
        <p:blipFill>
          <a:blip r:embed="rId6"/>
          <a:stretch>
            <a:fillRect/>
          </a:stretch>
        </p:blipFill>
        <p:spPr>
          <a:xfrm>
            <a:off x="986052" y="6132813"/>
            <a:ext cx="554784" cy="554784"/>
          </a:xfrm>
          <a:prstGeom prst="rect">
            <a:avLst/>
          </a:prstGeom>
        </p:spPr>
      </p:pic>
    </p:spTree>
    <p:extLst>
      <p:ext uri="{BB962C8B-B14F-4D97-AF65-F5344CB8AC3E}">
        <p14:creationId xmlns:p14="http://schemas.microsoft.com/office/powerpoint/2010/main" val="1731668684"/>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upo 3"/>
          <p:cNvGrpSpPr/>
          <p:nvPr/>
        </p:nvGrpSpPr>
        <p:grpSpPr>
          <a:xfrm>
            <a:off x="4153524" y="1265698"/>
            <a:ext cx="4990476" cy="5592302"/>
            <a:chOff x="4153524" y="1265698"/>
            <a:chExt cx="4990476" cy="5592302"/>
          </a:xfrm>
        </p:grpSpPr>
        <p:pic>
          <p:nvPicPr>
            <p:cNvPr id="5" name="Imagen 4"/>
            <p:cNvPicPr>
              <a:picLocks noChangeAspect="1"/>
            </p:cNvPicPr>
            <p:nvPr/>
          </p:nvPicPr>
          <p:blipFill>
            <a:blip r:embed="rId2">
              <a:lum bright="70000" contrast="-70000"/>
              <a:extLst>
                <a:ext uri="{28A0092B-C50C-407E-A947-70E740481C1C}">
                  <a14:useLocalDpi xmlns:a14="http://schemas.microsoft.com/office/drawing/2010/main" val="0"/>
                </a:ext>
              </a:extLst>
            </a:blip>
            <a:stretch>
              <a:fillRect/>
            </a:stretch>
          </p:blipFill>
          <p:spPr>
            <a:xfrm>
              <a:off x="4153524" y="1265698"/>
              <a:ext cx="4990476" cy="4317460"/>
            </a:xfrm>
            <a:prstGeom prst="rect">
              <a:avLst/>
            </a:prstGeom>
          </p:spPr>
        </p:pic>
        <p:pic>
          <p:nvPicPr>
            <p:cNvPr id="6" name="Imagen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04370" y="5962410"/>
              <a:ext cx="2437701" cy="895590"/>
            </a:xfrm>
            <a:prstGeom prst="rect">
              <a:avLst/>
            </a:prstGeom>
          </p:spPr>
        </p:pic>
      </p:grpSp>
      <p:sp>
        <p:nvSpPr>
          <p:cNvPr id="2" name="Título 1"/>
          <p:cNvSpPr>
            <a:spLocks noGrp="1"/>
          </p:cNvSpPr>
          <p:nvPr>
            <p:ph type="title"/>
          </p:nvPr>
        </p:nvSpPr>
        <p:spPr>
          <a:xfrm>
            <a:off x="0" y="1123838"/>
            <a:ext cx="2556933" cy="4601183"/>
          </a:xfrm>
        </p:spPr>
        <p:txBody>
          <a:bodyPr>
            <a:normAutofit/>
          </a:bodyPr>
          <a:lstStyle/>
          <a:p>
            <a:pPr algn="ctr"/>
            <a:r>
              <a:rPr lang="es-MX" sz="2400" dirty="0"/>
              <a:t>QUANTIFYING CLAIMS</a:t>
            </a:r>
            <a:br>
              <a:rPr lang="es-MX" sz="2400" dirty="0"/>
            </a:br>
            <a:br>
              <a:rPr lang="es-MX" sz="2400" dirty="0"/>
            </a:br>
            <a:r>
              <a:rPr lang="es-MX" sz="2400" b="1" dirty="0"/>
              <a:t>RECOVERIES FROM CARRIERS BEFORE SETTLEMENT BY UNDERWRITERS</a:t>
            </a:r>
          </a:p>
        </p:txBody>
      </p:sp>
      <p:sp>
        <p:nvSpPr>
          <p:cNvPr id="3" name="Marcador de contenido 2"/>
          <p:cNvSpPr>
            <a:spLocks noGrp="1"/>
          </p:cNvSpPr>
          <p:nvPr>
            <p:ph idx="1"/>
          </p:nvPr>
        </p:nvSpPr>
        <p:spPr>
          <a:xfrm>
            <a:off x="2556933" y="864108"/>
            <a:ext cx="6285138" cy="5120640"/>
          </a:xfrm>
        </p:spPr>
        <p:txBody>
          <a:bodyPr>
            <a:noAutofit/>
          </a:bodyPr>
          <a:lstStyle/>
          <a:p>
            <a:pPr marL="0" indent="0" algn="just">
              <a:buNone/>
            </a:pPr>
            <a:r>
              <a:rPr lang="en-US" sz="2100" dirty="0">
                <a:solidFill>
                  <a:schemeClr val="tx1"/>
                </a:solidFill>
              </a:rPr>
              <a:t>Upon receiving underwriters' settlement the claimant should also give an undertaking that, should the carrier make settlement with the claimant before the underwriter has the chance to present his letter of subrogation, the recovery will be passed to underwriters.</a:t>
            </a:r>
            <a:endParaRPr lang="es-MX" sz="2100" dirty="0">
              <a:solidFill>
                <a:schemeClr val="tx1"/>
              </a:solidFill>
            </a:endParaRPr>
          </a:p>
        </p:txBody>
      </p:sp>
      <p:pic>
        <p:nvPicPr>
          <p:cNvPr id="7" name="Imagen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4648" y="83497"/>
            <a:ext cx="1695679" cy="1695679"/>
          </a:xfrm>
          <a:prstGeom prst="rect">
            <a:avLst/>
          </a:prstGeom>
          <a:ln>
            <a:noFill/>
          </a:ln>
          <a:effectLst>
            <a:outerShdw blurRad="292100" dist="139700" dir="2700000" algn="tl" rotWithShape="0">
              <a:srgbClr val="333333">
                <a:alpha val="65000"/>
              </a:srgbClr>
            </a:outerShdw>
          </a:effectLst>
        </p:spPr>
      </p:pic>
      <p:pic>
        <p:nvPicPr>
          <p:cNvPr id="8" name="Imagen 7">
            <a:hlinkClick r:id="rId5" action="ppaction://hlinksldjump"/>
            <a:extLst>
              <a:ext uri="{FF2B5EF4-FFF2-40B4-BE49-F238E27FC236}">
                <a16:creationId xmlns:a16="http://schemas.microsoft.com/office/drawing/2014/main" id="{5B05C093-63BA-4973-845A-694D3A8A5CCE}"/>
              </a:ext>
            </a:extLst>
          </p:cNvPr>
          <p:cNvPicPr>
            <a:picLocks noChangeAspect="1"/>
          </p:cNvPicPr>
          <p:nvPr/>
        </p:nvPicPr>
        <p:blipFill>
          <a:blip r:embed="rId6"/>
          <a:stretch>
            <a:fillRect/>
          </a:stretch>
        </p:blipFill>
        <p:spPr>
          <a:xfrm>
            <a:off x="986052" y="6132813"/>
            <a:ext cx="554784" cy="554784"/>
          </a:xfrm>
          <a:prstGeom prst="rect">
            <a:avLst/>
          </a:prstGeom>
        </p:spPr>
      </p:pic>
    </p:spTree>
    <p:extLst>
      <p:ext uri="{BB962C8B-B14F-4D97-AF65-F5344CB8AC3E}">
        <p14:creationId xmlns:p14="http://schemas.microsoft.com/office/powerpoint/2010/main" val="3838151122"/>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upo 3"/>
          <p:cNvGrpSpPr/>
          <p:nvPr/>
        </p:nvGrpSpPr>
        <p:grpSpPr>
          <a:xfrm>
            <a:off x="4153524" y="1265698"/>
            <a:ext cx="4990476" cy="5592302"/>
            <a:chOff x="4153524" y="1265698"/>
            <a:chExt cx="4990476" cy="5592302"/>
          </a:xfrm>
        </p:grpSpPr>
        <p:pic>
          <p:nvPicPr>
            <p:cNvPr id="5" name="Imagen 4"/>
            <p:cNvPicPr>
              <a:picLocks noChangeAspect="1"/>
            </p:cNvPicPr>
            <p:nvPr/>
          </p:nvPicPr>
          <p:blipFill>
            <a:blip r:embed="rId2">
              <a:lum bright="70000" contrast="-70000"/>
              <a:extLst>
                <a:ext uri="{28A0092B-C50C-407E-A947-70E740481C1C}">
                  <a14:useLocalDpi xmlns:a14="http://schemas.microsoft.com/office/drawing/2010/main" val="0"/>
                </a:ext>
              </a:extLst>
            </a:blip>
            <a:stretch>
              <a:fillRect/>
            </a:stretch>
          </p:blipFill>
          <p:spPr>
            <a:xfrm>
              <a:off x="4153524" y="1265698"/>
              <a:ext cx="4990476" cy="4317460"/>
            </a:xfrm>
            <a:prstGeom prst="rect">
              <a:avLst/>
            </a:prstGeom>
          </p:spPr>
        </p:pic>
        <p:pic>
          <p:nvPicPr>
            <p:cNvPr id="6" name="Imagen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04370" y="5962410"/>
              <a:ext cx="2437701" cy="895590"/>
            </a:xfrm>
            <a:prstGeom prst="rect">
              <a:avLst/>
            </a:prstGeom>
          </p:spPr>
        </p:pic>
      </p:grpSp>
      <p:sp>
        <p:nvSpPr>
          <p:cNvPr id="2" name="Título 1"/>
          <p:cNvSpPr>
            <a:spLocks noGrp="1"/>
          </p:cNvSpPr>
          <p:nvPr>
            <p:ph type="title"/>
          </p:nvPr>
        </p:nvSpPr>
        <p:spPr>
          <a:xfrm>
            <a:off x="0" y="1123838"/>
            <a:ext cx="2556933" cy="4601183"/>
          </a:xfrm>
        </p:spPr>
        <p:txBody>
          <a:bodyPr>
            <a:normAutofit/>
          </a:bodyPr>
          <a:lstStyle/>
          <a:p>
            <a:pPr algn="ctr"/>
            <a:r>
              <a:rPr lang="es-MX" sz="2400" dirty="0"/>
              <a:t>QUANTIFYING CLAIMS</a:t>
            </a:r>
            <a:br>
              <a:rPr lang="es-MX" sz="2400" dirty="0"/>
            </a:br>
            <a:br>
              <a:rPr lang="es-MX" sz="2400" dirty="0"/>
            </a:br>
            <a:r>
              <a:rPr lang="es-MX" sz="2400" b="1" dirty="0" err="1"/>
              <a:t>CLAIMS</a:t>
            </a:r>
            <a:r>
              <a:rPr lang="es-MX" sz="2400" b="1" dirty="0"/>
              <a:t> ON UNDERWRITERS</a:t>
            </a:r>
          </a:p>
        </p:txBody>
      </p:sp>
      <p:sp>
        <p:nvSpPr>
          <p:cNvPr id="3" name="Marcador de contenido 2"/>
          <p:cNvSpPr>
            <a:spLocks noGrp="1"/>
          </p:cNvSpPr>
          <p:nvPr>
            <p:ph idx="1"/>
          </p:nvPr>
        </p:nvSpPr>
        <p:spPr>
          <a:xfrm>
            <a:off x="2556933" y="864108"/>
            <a:ext cx="6285138" cy="5120640"/>
          </a:xfrm>
        </p:spPr>
        <p:txBody>
          <a:bodyPr>
            <a:noAutofit/>
          </a:bodyPr>
          <a:lstStyle/>
          <a:p>
            <a:pPr marL="0" indent="0" algn="just">
              <a:buNone/>
            </a:pPr>
            <a:r>
              <a:rPr lang="en-US" sz="2100" dirty="0">
                <a:solidFill>
                  <a:schemeClr val="tx1"/>
                </a:solidFill>
              </a:rPr>
              <a:t>Claims on underwriters are generally for the cost of, repairs, reinstatement costs, and costs of mitigation, but not of establishing the claim except by agreement, or, in the case of total loss of all or part, the relevant insured value.</a:t>
            </a:r>
          </a:p>
          <a:p>
            <a:pPr marL="0" indent="0" algn="just">
              <a:buNone/>
            </a:pPr>
            <a:r>
              <a:rPr lang="en-US" sz="2100" dirty="0">
                <a:solidFill>
                  <a:schemeClr val="tx1"/>
                </a:solidFill>
              </a:rPr>
              <a:t>Claimants should understand that it is not necessary or appropriate for them to submit claims' invoices to underwriters or surveyors, and that the claims will be adjusted by the underwriters' claims adjuster or by the surveyor . This adjustment will form the basis of the settlement and it does not require an invoice from the claimant to bring it about. </a:t>
            </a:r>
            <a:endParaRPr lang="es-MX" sz="2100" dirty="0">
              <a:solidFill>
                <a:schemeClr val="tx1"/>
              </a:solidFill>
            </a:endParaRPr>
          </a:p>
        </p:txBody>
      </p:sp>
      <p:pic>
        <p:nvPicPr>
          <p:cNvPr id="7" name="Imagen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4648" y="83497"/>
            <a:ext cx="1695679" cy="1695679"/>
          </a:xfrm>
          <a:prstGeom prst="rect">
            <a:avLst/>
          </a:prstGeom>
          <a:ln>
            <a:noFill/>
          </a:ln>
          <a:effectLst>
            <a:outerShdw blurRad="292100" dist="139700" dir="2700000" algn="tl" rotWithShape="0">
              <a:srgbClr val="333333">
                <a:alpha val="65000"/>
              </a:srgbClr>
            </a:outerShdw>
          </a:effectLst>
        </p:spPr>
      </p:pic>
      <p:pic>
        <p:nvPicPr>
          <p:cNvPr id="8" name="Imagen 7">
            <a:hlinkClick r:id="rId5" action="ppaction://hlinksldjump"/>
            <a:extLst>
              <a:ext uri="{FF2B5EF4-FFF2-40B4-BE49-F238E27FC236}">
                <a16:creationId xmlns:a16="http://schemas.microsoft.com/office/drawing/2014/main" id="{30802ADB-42CE-49C2-9B49-AA7FC8810600}"/>
              </a:ext>
            </a:extLst>
          </p:cNvPr>
          <p:cNvPicPr>
            <a:picLocks noChangeAspect="1"/>
          </p:cNvPicPr>
          <p:nvPr/>
        </p:nvPicPr>
        <p:blipFill>
          <a:blip r:embed="rId6"/>
          <a:stretch>
            <a:fillRect/>
          </a:stretch>
        </p:blipFill>
        <p:spPr>
          <a:xfrm>
            <a:off x="986052" y="6132813"/>
            <a:ext cx="554784" cy="554784"/>
          </a:xfrm>
          <a:prstGeom prst="rect">
            <a:avLst/>
          </a:prstGeom>
        </p:spPr>
      </p:pic>
    </p:spTree>
    <p:extLst>
      <p:ext uri="{BB962C8B-B14F-4D97-AF65-F5344CB8AC3E}">
        <p14:creationId xmlns:p14="http://schemas.microsoft.com/office/powerpoint/2010/main" val="2819217970"/>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upo 3"/>
          <p:cNvGrpSpPr/>
          <p:nvPr/>
        </p:nvGrpSpPr>
        <p:grpSpPr>
          <a:xfrm>
            <a:off x="4153524" y="1265698"/>
            <a:ext cx="4990476" cy="5592302"/>
            <a:chOff x="4153524" y="1265698"/>
            <a:chExt cx="4990476" cy="5592302"/>
          </a:xfrm>
        </p:grpSpPr>
        <p:pic>
          <p:nvPicPr>
            <p:cNvPr id="5" name="Imagen 4"/>
            <p:cNvPicPr>
              <a:picLocks noChangeAspect="1"/>
            </p:cNvPicPr>
            <p:nvPr/>
          </p:nvPicPr>
          <p:blipFill>
            <a:blip r:embed="rId2">
              <a:lum bright="70000" contrast="-70000"/>
              <a:extLst>
                <a:ext uri="{28A0092B-C50C-407E-A947-70E740481C1C}">
                  <a14:useLocalDpi xmlns:a14="http://schemas.microsoft.com/office/drawing/2010/main" val="0"/>
                </a:ext>
              </a:extLst>
            </a:blip>
            <a:stretch>
              <a:fillRect/>
            </a:stretch>
          </p:blipFill>
          <p:spPr>
            <a:xfrm>
              <a:off x="4153524" y="1265698"/>
              <a:ext cx="4990476" cy="4317460"/>
            </a:xfrm>
            <a:prstGeom prst="rect">
              <a:avLst/>
            </a:prstGeom>
          </p:spPr>
        </p:pic>
        <p:pic>
          <p:nvPicPr>
            <p:cNvPr id="6" name="Imagen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04370" y="5962410"/>
              <a:ext cx="2437701" cy="895590"/>
            </a:xfrm>
            <a:prstGeom prst="rect">
              <a:avLst/>
            </a:prstGeom>
          </p:spPr>
        </p:pic>
      </p:grpSp>
      <p:sp>
        <p:nvSpPr>
          <p:cNvPr id="2" name="Título 1"/>
          <p:cNvSpPr>
            <a:spLocks noGrp="1"/>
          </p:cNvSpPr>
          <p:nvPr>
            <p:ph type="title"/>
          </p:nvPr>
        </p:nvSpPr>
        <p:spPr>
          <a:xfrm>
            <a:off x="0" y="1123838"/>
            <a:ext cx="2556933" cy="4601183"/>
          </a:xfrm>
        </p:spPr>
        <p:txBody>
          <a:bodyPr>
            <a:normAutofit/>
          </a:bodyPr>
          <a:lstStyle/>
          <a:p>
            <a:pPr algn="ctr"/>
            <a:r>
              <a:rPr lang="es-MX" sz="2400" dirty="0"/>
              <a:t>QUANTIFYING CLAIMS</a:t>
            </a:r>
            <a:br>
              <a:rPr lang="es-MX" sz="2400" dirty="0"/>
            </a:br>
            <a:br>
              <a:rPr lang="es-MX" sz="2400" dirty="0"/>
            </a:br>
            <a:r>
              <a:rPr lang="es-MX" sz="2400" b="1" dirty="0" err="1"/>
              <a:t>CLAIMS</a:t>
            </a:r>
            <a:r>
              <a:rPr lang="es-MX" sz="2400" b="1" dirty="0"/>
              <a:t> ON UNDERWRITERS</a:t>
            </a:r>
          </a:p>
        </p:txBody>
      </p:sp>
      <p:sp>
        <p:nvSpPr>
          <p:cNvPr id="3" name="Marcador de contenido 2"/>
          <p:cNvSpPr>
            <a:spLocks noGrp="1"/>
          </p:cNvSpPr>
          <p:nvPr>
            <p:ph idx="1"/>
          </p:nvPr>
        </p:nvSpPr>
        <p:spPr>
          <a:xfrm>
            <a:off x="2556933" y="864108"/>
            <a:ext cx="6285138" cy="5120640"/>
          </a:xfrm>
        </p:spPr>
        <p:txBody>
          <a:bodyPr>
            <a:noAutofit/>
          </a:bodyPr>
          <a:lstStyle/>
          <a:p>
            <a:pPr marL="0" indent="0" algn="just">
              <a:buNone/>
            </a:pPr>
            <a:r>
              <a:rPr lang="en-US" sz="2100" dirty="0">
                <a:solidFill>
                  <a:schemeClr val="tx1"/>
                </a:solidFill>
              </a:rPr>
              <a:t>Where repair, refurbishing costs etc. are involved, the contractor's invoice forms the basis of the claim but, if the claimant has carried out his own repairs then an invoice from him is a convenient means of stating these costs. However it would be equally satisfactory if those costs were merely stated in a letter to the underwriter.</a:t>
            </a:r>
          </a:p>
          <a:p>
            <a:pPr marL="0" indent="0" algn="just">
              <a:buNone/>
            </a:pPr>
            <a:r>
              <a:rPr lang="en-US" sz="2100" dirty="0">
                <a:solidFill>
                  <a:schemeClr val="tx1"/>
                </a:solidFill>
              </a:rPr>
              <a:t>Some company accountants have great difficulty in accepting that they do not need to raise invoices in order to recover a “debt” from underwriters. In many cases they will insist on it and whilst this is, of course, their prerogative it will often complicate matters, for them and for others for the same reason as can arise in the case of a claim against carriers</a:t>
            </a:r>
            <a:endParaRPr lang="es-MX" sz="2100" dirty="0">
              <a:solidFill>
                <a:schemeClr val="tx1"/>
              </a:solidFill>
            </a:endParaRPr>
          </a:p>
        </p:txBody>
      </p:sp>
      <p:pic>
        <p:nvPicPr>
          <p:cNvPr id="7" name="Imagen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4648" y="83497"/>
            <a:ext cx="1695679" cy="1695679"/>
          </a:xfrm>
          <a:prstGeom prst="rect">
            <a:avLst/>
          </a:prstGeom>
          <a:ln>
            <a:noFill/>
          </a:ln>
          <a:effectLst>
            <a:outerShdw blurRad="292100" dist="139700" dir="2700000" algn="tl" rotWithShape="0">
              <a:srgbClr val="333333">
                <a:alpha val="65000"/>
              </a:srgbClr>
            </a:outerShdw>
          </a:effectLst>
        </p:spPr>
      </p:pic>
      <p:pic>
        <p:nvPicPr>
          <p:cNvPr id="8" name="Imagen 7">
            <a:hlinkClick r:id="rId5" action="ppaction://hlinksldjump"/>
            <a:extLst>
              <a:ext uri="{FF2B5EF4-FFF2-40B4-BE49-F238E27FC236}">
                <a16:creationId xmlns:a16="http://schemas.microsoft.com/office/drawing/2014/main" id="{A5788233-A7D1-41AE-A4C2-10A6F840B4EC}"/>
              </a:ext>
            </a:extLst>
          </p:cNvPr>
          <p:cNvPicPr>
            <a:picLocks noChangeAspect="1"/>
          </p:cNvPicPr>
          <p:nvPr/>
        </p:nvPicPr>
        <p:blipFill>
          <a:blip r:embed="rId6"/>
          <a:stretch>
            <a:fillRect/>
          </a:stretch>
        </p:blipFill>
        <p:spPr>
          <a:xfrm>
            <a:off x="986052" y="6132813"/>
            <a:ext cx="554784" cy="554784"/>
          </a:xfrm>
          <a:prstGeom prst="rect">
            <a:avLst/>
          </a:prstGeom>
        </p:spPr>
      </p:pic>
    </p:spTree>
    <p:extLst>
      <p:ext uri="{BB962C8B-B14F-4D97-AF65-F5344CB8AC3E}">
        <p14:creationId xmlns:p14="http://schemas.microsoft.com/office/powerpoint/2010/main" val="2014991941"/>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upo 3"/>
          <p:cNvGrpSpPr/>
          <p:nvPr/>
        </p:nvGrpSpPr>
        <p:grpSpPr>
          <a:xfrm>
            <a:off x="4153524" y="1265698"/>
            <a:ext cx="4990476" cy="5592302"/>
            <a:chOff x="4153524" y="1265698"/>
            <a:chExt cx="4990476" cy="5592302"/>
          </a:xfrm>
        </p:grpSpPr>
        <p:pic>
          <p:nvPicPr>
            <p:cNvPr id="5" name="Imagen 4"/>
            <p:cNvPicPr>
              <a:picLocks noChangeAspect="1"/>
            </p:cNvPicPr>
            <p:nvPr/>
          </p:nvPicPr>
          <p:blipFill>
            <a:blip r:embed="rId2">
              <a:lum bright="70000" contrast="-70000"/>
              <a:extLst>
                <a:ext uri="{28A0092B-C50C-407E-A947-70E740481C1C}">
                  <a14:useLocalDpi xmlns:a14="http://schemas.microsoft.com/office/drawing/2010/main" val="0"/>
                </a:ext>
              </a:extLst>
            </a:blip>
            <a:stretch>
              <a:fillRect/>
            </a:stretch>
          </p:blipFill>
          <p:spPr>
            <a:xfrm>
              <a:off x="4153524" y="1265698"/>
              <a:ext cx="4990476" cy="4317460"/>
            </a:xfrm>
            <a:prstGeom prst="rect">
              <a:avLst/>
            </a:prstGeom>
          </p:spPr>
        </p:pic>
        <p:pic>
          <p:nvPicPr>
            <p:cNvPr id="6" name="Imagen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04370" y="5962410"/>
              <a:ext cx="2437701" cy="895590"/>
            </a:xfrm>
            <a:prstGeom prst="rect">
              <a:avLst/>
            </a:prstGeom>
          </p:spPr>
        </p:pic>
      </p:grpSp>
      <p:sp>
        <p:nvSpPr>
          <p:cNvPr id="2" name="Título 1"/>
          <p:cNvSpPr>
            <a:spLocks noGrp="1"/>
          </p:cNvSpPr>
          <p:nvPr>
            <p:ph type="title"/>
          </p:nvPr>
        </p:nvSpPr>
        <p:spPr>
          <a:xfrm>
            <a:off x="0" y="1123838"/>
            <a:ext cx="2556933" cy="4601183"/>
          </a:xfrm>
        </p:spPr>
        <p:txBody>
          <a:bodyPr>
            <a:normAutofit/>
          </a:bodyPr>
          <a:lstStyle/>
          <a:p>
            <a:pPr algn="ctr"/>
            <a:r>
              <a:rPr lang="es-MX" sz="2400" dirty="0"/>
              <a:t>QUANTIFYING CLAIMS</a:t>
            </a:r>
            <a:br>
              <a:rPr lang="es-MX" sz="2400" dirty="0"/>
            </a:br>
            <a:br>
              <a:rPr lang="es-MX" sz="2400" dirty="0"/>
            </a:br>
            <a:r>
              <a:rPr lang="es-MX" sz="2400" b="1" dirty="0" err="1"/>
              <a:t>CLAIMS</a:t>
            </a:r>
            <a:r>
              <a:rPr lang="es-MX" sz="2400" b="1" dirty="0"/>
              <a:t> ON UNDERWRITERS</a:t>
            </a:r>
          </a:p>
        </p:txBody>
      </p:sp>
      <p:sp>
        <p:nvSpPr>
          <p:cNvPr id="3" name="Marcador de contenido 2"/>
          <p:cNvSpPr>
            <a:spLocks noGrp="1"/>
          </p:cNvSpPr>
          <p:nvPr>
            <p:ph idx="1"/>
          </p:nvPr>
        </p:nvSpPr>
        <p:spPr>
          <a:xfrm>
            <a:off x="2556933" y="864108"/>
            <a:ext cx="6285138" cy="5120640"/>
          </a:xfrm>
        </p:spPr>
        <p:txBody>
          <a:bodyPr>
            <a:noAutofit/>
          </a:bodyPr>
          <a:lstStyle/>
          <a:p>
            <a:pPr marL="0" indent="0" algn="just">
              <a:buNone/>
            </a:pPr>
            <a:r>
              <a:rPr lang="en-US" sz="2100" dirty="0">
                <a:solidFill>
                  <a:schemeClr val="tx1"/>
                </a:solidFill>
              </a:rPr>
              <a:t>Claims settlements by underwriters are frequently not for the amount that accountants think are due, unless they fully understand the principles set out in the Marine Insurance Act 1906, because of the sum insured in the policy, the necessity for involving the sound and damaged market values, or perhaps because the amount of the repairs may not be agreed as being reasonable. These may all call for a different payment from that anticipated.</a:t>
            </a:r>
          </a:p>
          <a:p>
            <a:pPr marL="0" indent="0" algn="just">
              <a:buNone/>
            </a:pPr>
            <a:r>
              <a:rPr lang="en-US" sz="2100" dirty="0">
                <a:solidFill>
                  <a:schemeClr val="tx1"/>
                </a:solidFill>
              </a:rPr>
              <a:t>If the surveyor, unable to persuade the accountants not to invoice the underwriters, can induce them to raise a pro forma invoice in a suspense insurance account or similar device which prevents it going through the main accounting system.</a:t>
            </a:r>
            <a:endParaRPr lang="es-MX" sz="2100" dirty="0">
              <a:solidFill>
                <a:schemeClr val="tx1"/>
              </a:solidFill>
            </a:endParaRPr>
          </a:p>
        </p:txBody>
      </p:sp>
      <p:pic>
        <p:nvPicPr>
          <p:cNvPr id="7" name="Imagen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4648" y="83497"/>
            <a:ext cx="1695679" cy="1695679"/>
          </a:xfrm>
          <a:prstGeom prst="rect">
            <a:avLst/>
          </a:prstGeom>
          <a:ln>
            <a:noFill/>
          </a:ln>
          <a:effectLst>
            <a:outerShdw blurRad="292100" dist="139700" dir="2700000" algn="tl" rotWithShape="0">
              <a:srgbClr val="333333">
                <a:alpha val="65000"/>
              </a:srgbClr>
            </a:outerShdw>
          </a:effectLst>
        </p:spPr>
      </p:pic>
      <p:pic>
        <p:nvPicPr>
          <p:cNvPr id="8" name="Imagen 7">
            <a:hlinkClick r:id="rId5" action="ppaction://hlinksldjump"/>
            <a:extLst>
              <a:ext uri="{FF2B5EF4-FFF2-40B4-BE49-F238E27FC236}">
                <a16:creationId xmlns:a16="http://schemas.microsoft.com/office/drawing/2014/main" id="{12970C93-366D-4377-B484-BE23F10970BA}"/>
              </a:ext>
            </a:extLst>
          </p:cNvPr>
          <p:cNvPicPr>
            <a:picLocks noChangeAspect="1"/>
          </p:cNvPicPr>
          <p:nvPr/>
        </p:nvPicPr>
        <p:blipFill>
          <a:blip r:embed="rId6"/>
          <a:stretch>
            <a:fillRect/>
          </a:stretch>
        </p:blipFill>
        <p:spPr>
          <a:xfrm>
            <a:off x="986052" y="6132813"/>
            <a:ext cx="554784" cy="554784"/>
          </a:xfrm>
          <a:prstGeom prst="rect">
            <a:avLst/>
          </a:prstGeom>
        </p:spPr>
      </p:pic>
    </p:spTree>
    <p:extLst>
      <p:ext uri="{BB962C8B-B14F-4D97-AF65-F5344CB8AC3E}">
        <p14:creationId xmlns:p14="http://schemas.microsoft.com/office/powerpoint/2010/main" val="3584924180"/>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upo 3"/>
          <p:cNvGrpSpPr/>
          <p:nvPr/>
        </p:nvGrpSpPr>
        <p:grpSpPr>
          <a:xfrm>
            <a:off x="4153524" y="1265698"/>
            <a:ext cx="4990476" cy="5592302"/>
            <a:chOff x="4153524" y="1265698"/>
            <a:chExt cx="4990476" cy="5592302"/>
          </a:xfrm>
        </p:grpSpPr>
        <p:pic>
          <p:nvPicPr>
            <p:cNvPr id="5" name="Imagen 4"/>
            <p:cNvPicPr>
              <a:picLocks noChangeAspect="1"/>
            </p:cNvPicPr>
            <p:nvPr/>
          </p:nvPicPr>
          <p:blipFill>
            <a:blip r:embed="rId2">
              <a:lum bright="70000" contrast="-70000"/>
              <a:extLst>
                <a:ext uri="{28A0092B-C50C-407E-A947-70E740481C1C}">
                  <a14:useLocalDpi xmlns:a14="http://schemas.microsoft.com/office/drawing/2010/main" val="0"/>
                </a:ext>
              </a:extLst>
            </a:blip>
            <a:stretch>
              <a:fillRect/>
            </a:stretch>
          </p:blipFill>
          <p:spPr>
            <a:xfrm>
              <a:off x="4153524" y="1265698"/>
              <a:ext cx="4990476" cy="4317460"/>
            </a:xfrm>
            <a:prstGeom prst="rect">
              <a:avLst/>
            </a:prstGeom>
          </p:spPr>
        </p:pic>
        <p:pic>
          <p:nvPicPr>
            <p:cNvPr id="6" name="Imagen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04370" y="5962410"/>
              <a:ext cx="2437701" cy="895590"/>
            </a:xfrm>
            <a:prstGeom prst="rect">
              <a:avLst/>
            </a:prstGeom>
          </p:spPr>
        </p:pic>
      </p:grpSp>
      <p:sp>
        <p:nvSpPr>
          <p:cNvPr id="2" name="Título 1"/>
          <p:cNvSpPr>
            <a:spLocks noGrp="1"/>
          </p:cNvSpPr>
          <p:nvPr>
            <p:ph type="title"/>
          </p:nvPr>
        </p:nvSpPr>
        <p:spPr>
          <a:xfrm>
            <a:off x="0" y="1123838"/>
            <a:ext cx="2628900" cy="4601183"/>
          </a:xfrm>
        </p:spPr>
        <p:txBody>
          <a:bodyPr>
            <a:normAutofit/>
          </a:bodyPr>
          <a:lstStyle/>
          <a:p>
            <a:pPr algn="ctr"/>
            <a:br>
              <a:rPr lang="es-MX" sz="2800" dirty="0"/>
            </a:br>
            <a:r>
              <a:rPr lang="es-MX" sz="2800" dirty="0"/>
              <a:t>RECOVERIES</a:t>
            </a:r>
            <a:br>
              <a:rPr lang="es-MX" sz="2800" dirty="0"/>
            </a:br>
            <a:br>
              <a:rPr lang="es-MX" sz="2800" b="1" dirty="0"/>
            </a:br>
            <a:r>
              <a:rPr lang="es-MX" sz="2800" b="1" dirty="0"/>
              <a:t>SURVEYORS COSTS RECOVERABLE AGAINST CARRIERS AND THIRD PARTIES</a:t>
            </a:r>
          </a:p>
        </p:txBody>
      </p:sp>
      <p:sp>
        <p:nvSpPr>
          <p:cNvPr id="3" name="Marcador de contenido 2"/>
          <p:cNvSpPr>
            <a:spLocks noGrp="1"/>
          </p:cNvSpPr>
          <p:nvPr>
            <p:ph idx="1"/>
          </p:nvPr>
        </p:nvSpPr>
        <p:spPr>
          <a:xfrm>
            <a:off x="2628900" y="864108"/>
            <a:ext cx="6213171" cy="5120640"/>
          </a:xfrm>
        </p:spPr>
        <p:txBody>
          <a:bodyPr>
            <a:noAutofit/>
          </a:bodyPr>
          <a:lstStyle/>
          <a:p>
            <a:pPr marL="0" indent="0" algn="just">
              <a:buNone/>
            </a:pPr>
            <a:r>
              <a:rPr lang="en-US" sz="2100" dirty="0">
                <a:solidFill>
                  <a:schemeClr val="tx1"/>
                </a:solidFill>
              </a:rPr>
              <a:t>In any claim where the loss has been effectively reduced by the efforts of a surveyor in assisting the claimant with his duty to mitigate the loss, the costs of the surveyor in this role are normally claimable against the carrier or other third party liable for the loss.</a:t>
            </a:r>
          </a:p>
          <a:p>
            <a:pPr marL="0" indent="0" algn="just">
              <a:buNone/>
            </a:pPr>
            <a:r>
              <a:rPr lang="en-US" sz="2100" dirty="0">
                <a:solidFill>
                  <a:schemeClr val="tx1"/>
                </a:solidFill>
              </a:rPr>
              <a:t>In these circumstances the surveyor will have to apportion his fees and, expenses between those for surveying to determine the loss and those required towards mitigation. If, the surveyor has been involved in the adjustment of the claim then these costs of adjustment would not be recoverable. If the costs of mitigation represent a very significant amount they should be claimed but except where litigation follows it may be difficult in practice to recover them.</a:t>
            </a:r>
            <a:endParaRPr lang="es-MX" sz="2100" dirty="0">
              <a:solidFill>
                <a:schemeClr val="tx1"/>
              </a:solidFill>
            </a:endParaRPr>
          </a:p>
        </p:txBody>
      </p:sp>
      <p:pic>
        <p:nvPicPr>
          <p:cNvPr id="7" name="Imagen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4648" y="83497"/>
            <a:ext cx="1695679" cy="1695679"/>
          </a:xfrm>
          <a:prstGeom prst="rect">
            <a:avLst/>
          </a:prstGeom>
          <a:ln>
            <a:noFill/>
          </a:ln>
          <a:effectLst>
            <a:outerShdw blurRad="292100" dist="139700" dir="2700000" algn="tl" rotWithShape="0">
              <a:srgbClr val="333333">
                <a:alpha val="65000"/>
              </a:srgbClr>
            </a:outerShdw>
          </a:effectLst>
        </p:spPr>
      </p:pic>
      <p:pic>
        <p:nvPicPr>
          <p:cNvPr id="8" name="Imagen 7">
            <a:hlinkClick r:id="rId5" action="ppaction://hlinksldjump"/>
            <a:extLst>
              <a:ext uri="{FF2B5EF4-FFF2-40B4-BE49-F238E27FC236}">
                <a16:creationId xmlns:a16="http://schemas.microsoft.com/office/drawing/2014/main" id="{3E72D77C-2D1E-4036-837D-99ED4FD6EB2E}"/>
              </a:ext>
            </a:extLst>
          </p:cNvPr>
          <p:cNvPicPr>
            <a:picLocks noChangeAspect="1"/>
          </p:cNvPicPr>
          <p:nvPr/>
        </p:nvPicPr>
        <p:blipFill>
          <a:blip r:embed="rId6"/>
          <a:stretch>
            <a:fillRect/>
          </a:stretch>
        </p:blipFill>
        <p:spPr>
          <a:xfrm>
            <a:off x="986052" y="6132813"/>
            <a:ext cx="554784" cy="554784"/>
          </a:xfrm>
          <a:prstGeom prst="rect">
            <a:avLst/>
          </a:prstGeom>
        </p:spPr>
      </p:pic>
    </p:spTree>
    <p:extLst>
      <p:ext uri="{BB962C8B-B14F-4D97-AF65-F5344CB8AC3E}">
        <p14:creationId xmlns:p14="http://schemas.microsoft.com/office/powerpoint/2010/main" val="595976158"/>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upo 3"/>
          <p:cNvGrpSpPr/>
          <p:nvPr/>
        </p:nvGrpSpPr>
        <p:grpSpPr>
          <a:xfrm>
            <a:off x="4153524" y="1265698"/>
            <a:ext cx="4990476" cy="5592302"/>
            <a:chOff x="4153524" y="1265698"/>
            <a:chExt cx="4990476" cy="5592302"/>
          </a:xfrm>
        </p:grpSpPr>
        <p:pic>
          <p:nvPicPr>
            <p:cNvPr id="5" name="Imagen 4"/>
            <p:cNvPicPr>
              <a:picLocks noChangeAspect="1"/>
            </p:cNvPicPr>
            <p:nvPr/>
          </p:nvPicPr>
          <p:blipFill>
            <a:blip r:embed="rId2">
              <a:lum bright="70000" contrast="-70000"/>
              <a:extLst>
                <a:ext uri="{28A0092B-C50C-407E-A947-70E740481C1C}">
                  <a14:useLocalDpi xmlns:a14="http://schemas.microsoft.com/office/drawing/2010/main" val="0"/>
                </a:ext>
              </a:extLst>
            </a:blip>
            <a:stretch>
              <a:fillRect/>
            </a:stretch>
          </p:blipFill>
          <p:spPr>
            <a:xfrm>
              <a:off x="4153524" y="1265698"/>
              <a:ext cx="4990476" cy="4317460"/>
            </a:xfrm>
            <a:prstGeom prst="rect">
              <a:avLst/>
            </a:prstGeom>
          </p:spPr>
        </p:pic>
        <p:pic>
          <p:nvPicPr>
            <p:cNvPr id="6" name="Imagen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04370" y="5962410"/>
              <a:ext cx="2437701" cy="895590"/>
            </a:xfrm>
            <a:prstGeom prst="rect">
              <a:avLst/>
            </a:prstGeom>
          </p:spPr>
        </p:pic>
      </p:grpSp>
      <p:sp>
        <p:nvSpPr>
          <p:cNvPr id="2" name="Título 1"/>
          <p:cNvSpPr>
            <a:spLocks noGrp="1"/>
          </p:cNvSpPr>
          <p:nvPr>
            <p:ph type="title"/>
          </p:nvPr>
        </p:nvSpPr>
        <p:spPr>
          <a:xfrm>
            <a:off x="0" y="1123838"/>
            <a:ext cx="2628900" cy="4601183"/>
          </a:xfrm>
        </p:spPr>
        <p:txBody>
          <a:bodyPr>
            <a:normAutofit/>
          </a:bodyPr>
          <a:lstStyle/>
          <a:p>
            <a:pPr algn="ctr"/>
            <a:br>
              <a:rPr lang="es-MX" sz="2800" dirty="0"/>
            </a:br>
            <a:r>
              <a:rPr lang="es-MX" sz="2800" dirty="0"/>
              <a:t>RECOVERIES</a:t>
            </a:r>
            <a:br>
              <a:rPr lang="es-MX" sz="2800" dirty="0"/>
            </a:br>
            <a:br>
              <a:rPr lang="es-MX" sz="2800" b="1" dirty="0"/>
            </a:br>
            <a:r>
              <a:rPr lang="es-MX" sz="2800" b="1" dirty="0"/>
              <a:t>CARRIERS’ LIABILITY</a:t>
            </a:r>
          </a:p>
        </p:txBody>
      </p:sp>
      <p:sp>
        <p:nvSpPr>
          <p:cNvPr id="3" name="Marcador de contenido 2"/>
          <p:cNvSpPr>
            <a:spLocks noGrp="1"/>
          </p:cNvSpPr>
          <p:nvPr>
            <p:ph idx="1"/>
          </p:nvPr>
        </p:nvSpPr>
        <p:spPr>
          <a:xfrm>
            <a:off x="2628900" y="864108"/>
            <a:ext cx="6213171" cy="5120640"/>
          </a:xfrm>
        </p:spPr>
        <p:txBody>
          <a:bodyPr>
            <a:noAutofit/>
          </a:bodyPr>
          <a:lstStyle/>
          <a:p>
            <a:pPr marL="0" indent="0" algn="just">
              <a:buNone/>
            </a:pPr>
            <a:r>
              <a:rPr lang="en-US" sz="2100" dirty="0">
                <a:solidFill>
                  <a:schemeClr val="tx1"/>
                </a:solidFill>
              </a:rPr>
              <a:t>In most cases carriers will be liable for damages to goods under their care. The exact extent and scope of their liability will depend upon the terms of, the contract of carriage applying to the movement of the goods and the provision of any statutory regime, such as the Hague Rules, Hague Visby Rules, </a:t>
            </a:r>
            <a:r>
              <a:rPr lang="en-US" sz="2100" dirty="0" err="1">
                <a:solidFill>
                  <a:schemeClr val="tx1"/>
                </a:solidFill>
              </a:rPr>
              <a:t>etc</a:t>
            </a:r>
            <a:r>
              <a:rPr lang="en-US" sz="2100" dirty="0">
                <a:solidFill>
                  <a:schemeClr val="tx1"/>
                </a:solidFill>
              </a:rPr>
              <a:t>, governing that movement. </a:t>
            </a:r>
          </a:p>
          <a:p>
            <a:pPr marL="0" indent="0" algn="just">
              <a:buNone/>
            </a:pPr>
            <a:r>
              <a:rPr lang="en-US" sz="2100" dirty="0">
                <a:solidFill>
                  <a:schemeClr val="tx1"/>
                </a:solidFill>
              </a:rPr>
              <a:t>Where a statutory regime governs the carriage of, the goods, which will be the position in most cases, its terms will take precedence over any contrary terms in the contract for the carriage of the goods.</a:t>
            </a:r>
            <a:endParaRPr lang="es-MX" sz="2100" dirty="0">
              <a:solidFill>
                <a:schemeClr val="tx1"/>
              </a:solidFill>
            </a:endParaRPr>
          </a:p>
        </p:txBody>
      </p:sp>
      <p:pic>
        <p:nvPicPr>
          <p:cNvPr id="7" name="Imagen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4648" y="83497"/>
            <a:ext cx="1695679" cy="1695679"/>
          </a:xfrm>
          <a:prstGeom prst="rect">
            <a:avLst/>
          </a:prstGeom>
          <a:ln>
            <a:noFill/>
          </a:ln>
          <a:effectLst>
            <a:outerShdw blurRad="292100" dist="139700" dir="2700000" algn="tl" rotWithShape="0">
              <a:srgbClr val="333333">
                <a:alpha val="65000"/>
              </a:srgbClr>
            </a:outerShdw>
          </a:effectLst>
        </p:spPr>
      </p:pic>
      <p:pic>
        <p:nvPicPr>
          <p:cNvPr id="8" name="Imagen 7">
            <a:hlinkClick r:id="rId5" action="ppaction://hlinksldjump"/>
            <a:extLst>
              <a:ext uri="{FF2B5EF4-FFF2-40B4-BE49-F238E27FC236}">
                <a16:creationId xmlns:a16="http://schemas.microsoft.com/office/drawing/2014/main" id="{390C57CA-525A-4D35-8460-6DD6C6C53941}"/>
              </a:ext>
            </a:extLst>
          </p:cNvPr>
          <p:cNvPicPr>
            <a:picLocks noChangeAspect="1"/>
          </p:cNvPicPr>
          <p:nvPr/>
        </p:nvPicPr>
        <p:blipFill>
          <a:blip r:embed="rId6"/>
          <a:stretch>
            <a:fillRect/>
          </a:stretch>
        </p:blipFill>
        <p:spPr>
          <a:xfrm>
            <a:off x="986052" y="6132813"/>
            <a:ext cx="554784" cy="554784"/>
          </a:xfrm>
          <a:prstGeom prst="rect">
            <a:avLst/>
          </a:prstGeom>
        </p:spPr>
      </p:pic>
    </p:spTree>
    <p:extLst>
      <p:ext uri="{BB962C8B-B14F-4D97-AF65-F5344CB8AC3E}">
        <p14:creationId xmlns:p14="http://schemas.microsoft.com/office/powerpoint/2010/main" val="412753002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upo 3"/>
          <p:cNvGrpSpPr/>
          <p:nvPr/>
        </p:nvGrpSpPr>
        <p:grpSpPr>
          <a:xfrm>
            <a:off x="4153524" y="1265698"/>
            <a:ext cx="4990476" cy="5592302"/>
            <a:chOff x="4153524" y="1265698"/>
            <a:chExt cx="4990476" cy="5592302"/>
          </a:xfrm>
        </p:grpSpPr>
        <p:pic>
          <p:nvPicPr>
            <p:cNvPr id="5" name="Imagen 4"/>
            <p:cNvPicPr>
              <a:picLocks noChangeAspect="1"/>
            </p:cNvPicPr>
            <p:nvPr/>
          </p:nvPicPr>
          <p:blipFill>
            <a:blip r:embed="rId2">
              <a:lum bright="70000" contrast="-70000"/>
              <a:extLst>
                <a:ext uri="{28A0092B-C50C-407E-A947-70E740481C1C}">
                  <a14:useLocalDpi xmlns:a14="http://schemas.microsoft.com/office/drawing/2010/main" val="0"/>
                </a:ext>
              </a:extLst>
            </a:blip>
            <a:stretch>
              <a:fillRect/>
            </a:stretch>
          </p:blipFill>
          <p:spPr>
            <a:xfrm>
              <a:off x="4153524" y="1265698"/>
              <a:ext cx="4990476" cy="4317460"/>
            </a:xfrm>
            <a:prstGeom prst="rect">
              <a:avLst/>
            </a:prstGeom>
          </p:spPr>
        </p:pic>
        <p:pic>
          <p:nvPicPr>
            <p:cNvPr id="6" name="Imagen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04370" y="5962410"/>
              <a:ext cx="2437701" cy="895590"/>
            </a:xfrm>
            <a:prstGeom prst="rect">
              <a:avLst/>
            </a:prstGeom>
          </p:spPr>
        </p:pic>
      </p:grpSp>
      <p:sp>
        <p:nvSpPr>
          <p:cNvPr id="2" name="Título 1"/>
          <p:cNvSpPr>
            <a:spLocks noGrp="1"/>
          </p:cNvSpPr>
          <p:nvPr>
            <p:ph type="title"/>
          </p:nvPr>
        </p:nvSpPr>
        <p:spPr>
          <a:xfrm>
            <a:off x="0" y="1123838"/>
            <a:ext cx="2624667" cy="4601183"/>
          </a:xfrm>
        </p:spPr>
        <p:txBody>
          <a:bodyPr/>
          <a:lstStyle/>
          <a:p>
            <a:pPr algn="ctr"/>
            <a:r>
              <a:rPr lang="es-MX" dirty="0"/>
              <a:t>GUIDANCE OF CLAIMS ADJUSTMENTS</a:t>
            </a:r>
          </a:p>
        </p:txBody>
      </p:sp>
      <p:sp>
        <p:nvSpPr>
          <p:cNvPr id="3" name="Marcador de contenido 2"/>
          <p:cNvSpPr>
            <a:spLocks noGrp="1"/>
          </p:cNvSpPr>
          <p:nvPr>
            <p:ph idx="1"/>
          </p:nvPr>
        </p:nvSpPr>
        <p:spPr>
          <a:xfrm>
            <a:off x="2624667" y="864108"/>
            <a:ext cx="6217404" cy="5120640"/>
          </a:xfrm>
        </p:spPr>
        <p:txBody>
          <a:bodyPr>
            <a:normAutofit/>
          </a:bodyPr>
          <a:lstStyle/>
          <a:p>
            <a:pPr marL="0" indent="0" algn="just">
              <a:buNone/>
            </a:pPr>
            <a:r>
              <a:rPr lang="en-US" sz="2100" dirty="0">
                <a:solidFill>
                  <a:schemeClr val="tx1"/>
                </a:solidFill>
              </a:rPr>
              <a:t>The question then arises </a:t>
            </a:r>
            <a:r>
              <a:rPr lang="en-US" sz="2100" b="1" dirty="0">
                <a:solidFill>
                  <a:schemeClr val="tx1"/>
                </a:solidFill>
              </a:rPr>
              <a:t>"what are the reasonable costs?"</a:t>
            </a:r>
            <a:r>
              <a:rPr lang="en-US" sz="2100" dirty="0">
                <a:solidFill>
                  <a:schemeClr val="tx1"/>
                </a:solidFill>
              </a:rPr>
              <a:t> and these may vary from one claim to another depending on the circumstances. As the legal fraternity would say " it is a question of fact" in each case. </a:t>
            </a:r>
          </a:p>
          <a:p>
            <a:pPr marL="0" indent="0" algn="just">
              <a:buNone/>
            </a:pPr>
            <a:r>
              <a:rPr lang="en-US" sz="2100" dirty="0">
                <a:solidFill>
                  <a:schemeClr val="tx1"/>
                </a:solidFill>
              </a:rPr>
              <a:t>The allowable costs become a mater for the judgment of the adjuster and he exercises his judgment based upon the facts of the case, upon his experience, the practice of average adjusters and also upon any previous determination by the courts.</a:t>
            </a:r>
          </a:p>
          <a:p>
            <a:pPr marL="0" indent="0" algn="just">
              <a:buNone/>
            </a:pPr>
            <a:r>
              <a:rPr lang="en-US" sz="2100" dirty="0">
                <a:solidFill>
                  <a:schemeClr val="tx1"/>
                </a:solidFill>
              </a:rPr>
              <a:t>There are many items for consideration which fail within the "</a:t>
            </a:r>
            <a:r>
              <a:rPr lang="en-US" sz="2100" b="1" dirty="0">
                <a:solidFill>
                  <a:schemeClr val="tx1"/>
                </a:solidFill>
              </a:rPr>
              <a:t>reasonable cost of repairs</a:t>
            </a:r>
            <a:r>
              <a:rPr lang="en-US" sz="2100" dirty="0">
                <a:solidFill>
                  <a:schemeClr val="tx1"/>
                </a:solidFill>
              </a:rPr>
              <a:t>" but in pleasure craft claims there are many less variables to be considered than in commercial vessel claims.</a:t>
            </a:r>
            <a:endParaRPr lang="es-MX" sz="2100" dirty="0">
              <a:solidFill>
                <a:schemeClr val="tx1"/>
              </a:solidFill>
            </a:endParaRPr>
          </a:p>
        </p:txBody>
      </p:sp>
      <p:pic>
        <p:nvPicPr>
          <p:cNvPr id="7" name="Imagen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83764" y="312607"/>
            <a:ext cx="1622461" cy="1622461"/>
          </a:xfrm>
          <a:prstGeom prst="rect">
            <a:avLst/>
          </a:prstGeom>
          <a:ln>
            <a:noFill/>
          </a:ln>
          <a:effectLst>
            <a:outerShdw blurRad="292100" dist="139700" dir="2700000" algn="tl" rotWithShape="0">
              <a:srgbClr val="333333">
                <a:alpha val="65000"/>
              </a:srgbClr>
            </a:outerShdw>
          </a:effectLst>
        </p:spPr>
      </p:pic>
      <p:pic>
        <p:nvPicPr>
          <p:cNvPr id="8" name="Imagen 7">
            <a:hlinkClick r:id="rId5" action="ppaction://hlinksldjump"/>
            <a:extLst>
              <a:ext uri="{FF2B5EF4-FFF2-40B4-BE49-F238E27FC236}">
                <a16:creationId xmlns:a16="http://schemas.microsoft.com/office/drawing/2014/main" id="{6C58F250-F677-429A-A75B-6BB98013ED00}"/>
              </a:ext>
            </a:extLst>
          </p:cNvPr>
          <p:cNvPicPr>
            <a:picLocks noChangeAspect="1"/>
          </p:cNvPicPr>
          <p:nvPr/>
        </p:nvPicPr>
        <p:blipFill>
          <a:blip r:embed="rId6"/>
          <a:stretch>
            <a:fillRect/>
          </a:stretch>
        </p:blipFill>
        <p:spPr>
          <a:xfrm>
            <a:off x="986052" y="6132813"/>
            <a:ext cx="554784" cy="554784"/>
          </a:xfrm>
          <a:prstGeom prst="rect">
            <a:avLst/>
          </a:prstGeom>
        </p:spPr>
      </p:pic>
    </p:spTree>
    <p:extLst>
      <p:ext uri="{BB962C8B-B14F-4D97-AF65-F5344CB8AC3E}">
        <p14:creationId xmlns:p14="http://schemas.microsoft.com/office/powerpoint/2010/main" val="95198482"/>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upo 3"/>
          <p:cNvGrpSpPr/>
          <p:nvPr/>
        </p:nvGrpSpPr>
        <p:grpSpPr>
          <a:xfrm>
            <a:off x="4153524" y="1265698"/>
            <a:ext cx="4990476" cy="5592302"/>
            <a:chOff x="4153524" y="1265698"/>
            <a:chExt cx="4990476" cy="5592302"/>
          </a:xfrm>
        </p:grpSpPr>
        <p:pic>
          <p:nvPicPr>
            <p:cNvPr id="5" name="Imagen 4"/>
            <p:cNvPicPr>
              <a:picLocks noChangeAspect="1"/>
            </p:cNvPicPr>
            <p:nvPr/>
          </p:nvPicPr>
          <p:blipFill>
            <a:blip r:embed="rId2">
              <a:lum bright="70000" contrast="-70000"/>
              <a:extLst>
                <a:ext uri="{28A0092B-C50C-407E-A947-70E740481C1C}">
                  <a14:useLocalDpi xmlns:a14="http://schemas.microsoft.com/office/drawing/2010/main" val="0"/>
                </a:ext>
              </a:extLst>
            </a:blip>
            <a:stretch>
              <a:fillRect/>
            </a:stretch>
          </p:blipFill>
          <p:spPr>
            <a:xfrm>
              <a:off x="4153524" y="1265698"/>
              <a:ext cx="4990476" cy="4317460"/>
            </a:xfrm>
            <a:prstGeom prst="rect">
              <a:avLst/>
            </a:prstGeom>
          </p:spPr>
        </p:pic>
        <p:pic>
          <p:nvPicPr>
            <p:cNvPr id="6" name="Imagen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04370" y="5962410"/>
              <a:ext cx="2437701" cy="895590"/>
            </a:xfrm>
            <a:prstGeom prst="rect">
              <a:avLst/>
            </a:prstGeom>
          </p:spPr>
        </p:pic>
      </p:grpSp>
      <p:sp>
        <p:nvSpPr>
          <p:cNvPr id="2" name="Título 1"/>
          <p:cNvSpPr>
            <a:spLocks noGrp="1"/>
          </p:cNvSpPr>
          <p:nvPr>
            <p:ph type="title"/>
          </p:nvPr>
        </p:nvSpPr>
        <p:spPr>
          <a:xfrm>
            <a:off x="0" y="1123838"/>
            <a:ext cx="2628900" cy="4601183"/>
          </a:xfrm>
        </p:spPr>
        <p:txBody>
          <a:bodyPr>
            <a:normAutofit/>
          </a:bodyPr>
          <a:lstStyle/>
          <a:p>
            <a:pPr algn="ctr"/>
            <a:br>
              <a:rPr lang="es-MX" sz="2800" dirty="0"/>
            </a:br>
            <a:r>
              <a:rPr lang="es-MX" sz="2800" dirty="0"/>
              <a:t>RECOVERIES</a:t>
            </a:r>
            <a:br>
              <a:rPr lang="es-MX" sz="2800" dirty="0"/>
            </a:br>
            <a:br>
              <a:rPr lang="es-MX" sz="2800" b="1" dirty="0"/>
            </a:br>
            <a:r>
              <a:rPr lang="es-MX" sz="2800" b="1" dirty="0"/>
              <a:t>CARRIERS’ LIABILITY</a:t>
            </a:r>
          </a:p>
        </p:txBody>
      </p:sp>
      <p:sp>
        <p:nvSpPr>
          <p:cNvPr id="3" name="Marcador de contenido 2"/>
          <p:cNvSpPr>
            <a:spLocks noGrp="1"/>
          </p:cNvSpPr>
          <p:nvPr>
            <p:ph idx="1"/>
          </p:nvPr>
        </p:nvSpPr>
        <p:spPr>
          <a:xfrm>
            <a:off x="2628900" y="864108"/>
            <a:ext cx="6213171" cy="5120640"/>
          </a:xfrm>
        </p:spPr>
        <p:txBody>
          <a:bodyPr>
            <a:noAutofit/>
          </a:bodyPr>
          <a:lstStyle/>
          <a:p>
            <a:pPr marL="0" indent="0" algn="just">
              <a:buNone/>
            </a:pPr>
            <a:r>
              <a:rPr lang="en-US" sz="2100" dirty="0">
                <a:solidFill>
                  <a:schemeClr val="tx1"/>
                </a:solidFill>
              </a:rPr>
              <a:t>Carriers will frequently deny liability and submit spurious grounds for doing so, even when liability clearly rests with them. They know that establishing a claim against them, and of pursuing a recovery; can become very time consuming, and when they eventually admit liability they will frequently offer a reduced compensation. </a:t>
            </a:r>
          </a:p>
          <a:p>
            <a:pPr marL="0" indent="0" algn="just">
              <a:buNone/>
            </a:pPr>
            <a:r>
              <a:rPr lang="en-US" sz="2100" dirty="0">
                <a:solidFill>
                  <a:schemeClr val="tx1"/>
                </a:solidFill>
              </a:rPr>
              <a:t>They do this in the knowledge that the cost of pursuing a full recovery may not be warranted and that the claimants will probably accept the offered or other negotiated settlement on the grounds that it will often be financially prudent.</a:t>
            </a:r>
            <a:endParaRPr lang="es-MX" sz="2100" dirty="0">
              <a:solidFill>
                <a:schemeClr val="tx1"/>
              </a:solidFill>
            </a:endParaRPr>
          </a:p>
        </p:txBody>
      </p:sp>
      <p:pic>
        <p:nvPicPr>
          <p:cNvPr id="7" name="Imagen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4648" y="83497"/>
            <a:ext cx="1695679" cy="1695679"/>
          </a:xfrm>
          <a:prstGeom prst="rect">
            <a:avLst/>
          </a:prstGeom>
          <a:ln>
            <a:noFill/>
          </a:ln>
          <a:effectLst>
            <a:outerShdw blurRad="292100" dist="139700" dir="2700000" algn="tl" rotWithShape="0">
              <a:srgbClr val="333333">
                <a:alpha val="65000"/>
              </a:srgbClr>
            </a:outerShdw>
          </a:effectLst>
        </p:spPr>
      </p:pic>
      <p:pic>
        <p:nvPicPr>
          <p:cNvPr id="8" name="Imagen 7">
            <a:hlinkClick r:id="rId5" action="ppaction://hlinksldjump"/>
            <a:extLst>
              <a:ext uri="{FF2B5EF4-FFF2-40B4-BE49-F238E27FC236}">
                <a16:creationId xmlns:a16="http://schemas.microsoft.com/office/drawing/2014/main" id="{E50F55E1-FB23-4DA0-9FA8-1F3A1DCD6A2B}"/>
              </a:ext>
            </a:extLst>
          </p:cNvPr>
          <p:cNvPicPr>
            <a:picLocks noChangeAspect="1"/>
          </p:cNvPicPr>
          <p:nvPr/>
        </p:nvPicPr>
        <p:blipFill>
          <a:blip r:embed="rId6"/>
          <a:stretch>
            <a:fillRect/>
          </a:stretch>
        </p:blipFill>
        <p:spPr>
          <a:xfrm>
            <a:off x="986052" y="6132813"/>
            <a:ext cx="554784" cy="554784"/>
          </a:xfrm>
          <a:prstGeom prst="rect">
            <a:avLst/>
          </a:prstGeom>
        </p:spPr>
      </p:pic>
    </p:spTree>
    <p:extLst>
      <p:ext uri="{BB962C8B-B14F-4D97-AF65-F5344CB8AC3E}">
        <p14:creationId xmlns:p14="http://schemas.microsoft.com/office/powerpoint/2010/main" val="775677213"/>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upo 3"/>
          <p:cNvGrpSpPr/>
          <p:nvPr/>
        </p:nvGrpSpPr>
        <p:grpSpPr>
          <a:xfrm>
            <a:off x="4153524" y="1265698"/>
            <a:ext cx="4990476" cy="5592302"/>
            <a:chOff x="4153524" y="1265698"/>
            <a:chExt cx="4990476" cy="5592302"/>
          </a:xfrm>
        </p:grpSpPr>
        <p:pic>
          <p:nvPicPr>
            <p:cNvPr id="5" name="Imagen 4"/>
            <p:cNvPicPr>
              <a:picLocks noChangeAspect="1"/>
            </p:cNvPicPr>
            <p:nvPr/>
          </p:nvPicPr>
          <p:blipFill>
            <a:blip r:embed="rId2">
              <a:lum bright="70000" contrast="-70000"/>
              <a:extLst>
                <a:ext uri="{28A0092B-C50C-407E-A947-70E740481C1C}">
                  <a14:useLocalDpi xmlns:a14="http://schemas.microsoft.com/office/drawing/2010/main" val="0"/>
                </a:ext>
              </a:extLst>
            </a:blip>
            <a:stretch>
              <a:fillRect/>
            </a:stretch>
          </p:blipFill>
          <p:spPr>
            <a:xfrm>
              <a:off x="4153524" y="1265698"/>
              <a:ext cx="4990476" cy="4317460"/>
            </a:xfrm>
            <a:prstGeom prst="rect">
              <a:avLst/>
            </a:prstGeom>
          </p:spPr>
        </p:pic>
        <p:pic>
          <p:nvPicPr>
            <p:cNvPr id="6" name="Imagen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04370" y="5962410"/>
              <a:ext cx="2437701" cy="895590"/>
            </a:xfrm>
            <a:prstGeom prst="rect">
              <a:avLst/>
            </a:prstGeom>
          </p:spPr>
        </p:pic>
      </p:grpSp>
      <p:sp>
        <p:nvSpPr>
          <p:cNvPr id="2" name="Título 1"/>
          <p:cNvSpPr>
            <a:spLocks noGrp="1"/>
          </p:cNvSpPr>
          <p:nvPr>
            <p:ph type="title"/>
          </p:nvPr>
        </p:nvSpPr>
        <p:spPr>
          <a:xfrm>
            <a:off x="0" y="1123838"/>
            <a:ext cx="2628900" cy="4601183"/>
          </a:xfrm>
        </p:spPr>
        <p:txBody>
          <a:bodyPr>
            <a:normAutofit/>
          </a:bodyPr>
          <a:lstStyle/>
          <a:p>
            <a:pPr algn="ctr"/>
            <a:br>
              <a:rPr lang="es-MX" sz="2800" dirty="0"/>
            </a:br>
            <a:r>
              <a:rPr lang="es-MX" sz="2800" dirty="0"/>
              <a:t>RECOVERIES</a:t>
            </a:r>
            <a:br>
              <a:rPr lang="es-MX" sz="2800" dirty="0"/>
            </a:br>
            <a:br>
              <a:rPr lang="es-MX" sz="2800" b="1" dirty="0"/>
            </a:br>
            <a:r>
              <a:rPr lang="es-MX" sz="2800" b="1" dirty="0"/>
              <a:t>CARRIERS’ LIABILITY</a:t>
            </a:r>
          </a:p>
        </p:txBody>
      </p:sp>
      <p:sp>
        <p:nvSpPr>
          <p:cNvPr id="3" name="Marcador de contenido 2"/>
          <p:cNvSpPr>
            <a:spLocks noGrp="1"/>
          </p:cNvSpPr>
          <p:nvPr>
            <p:ph idx="1"/>
          </p:nvPr>
        </p:nvSpPr>
        <p:spPr>
          <a:xfrm>
            <a:off x="2628900" y="864108"/>
            <a:ext cx="6213171" cy="5120640"/>
          </a:xfrm>
        </p:spPr>
        <p:txBody>
          <a:bodyPr>
            <a:noAutofit/>
          </a:bodyPr>
          <a:lstStyle/>
          <a:p>
            <a:pPr marL="0" indent="0" algn="just">
              <a:buNone/>
            </a:pPr>
            <a:r>
              <a:rPr lang="en-US" sz="2100" dirty="0">
                <a:solidFill>
                  <a:schemeClr val="tx1"/>
                </a:solidFill>
              </a:rPr>
              <a:t>In some cases surveyors may be successful in recovering against carriers on behalf of the assured or, following settlement of the insurance claim, upon the instructions of underwriters. This will depend upon the extent to which there is clear evidence of the 'carrier's liability and usually upon the readiness of the carrier to admit liability. </a:t>
            </a:r>
          </a:p>
          <a:p>
            <a:pPr marL="0" indent="0" algn="just">
              <a:buNone/>
            </a:pPr>
            <a:r>
              <a:rPr lang="en-US" sz="2100" dirty="0">
                <a:solidFill>
                  <a:schemeClr val="tx1"/>
                </a:solidFill>
              </a:rPr>
              <a:t>Surveyors should be careful to acknowledge the limitations in their recovery ability and to ensure that principals are kept fully informed so that lawyers can be involved if necessary and before it is too late.</a:t>
            </a:r>
            <a:endParaRPr lang="es-MX" sz="2100" dirty="0">
              <a:solidFill>
                <a:schemeClr val="tx1"/>
              </a:solidFill>
            </a:endParaRPr>
          </a:p>
        </p:txBody>
      </p:sp>
      <p:pic>
        <p:nvPicPr>
          <p:cNvPr id="7" name="Imagen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4648" y="83497"/>
            <a:ext cx="1695679" cy="1695679"/>
          </a:xfrm>
          <a:prstGeom prst="rect">
            <a:avLst/>
          </a:prstGeom>
          <a:ln>
            <a:noFill/>
          </a:ln>
          <a:effectLst>
            <a:outerShdw blurRad="292100" dist="139700" dir="2700000" algn="tl" rotWithShape="0">
              <a:srgbClr val="333333">
                <a:alpha val="65000"/>
              </a:srgbClr>
            </a:outerShdw>
          </a:effectLst>
        </p:spPr>
      </p:pic>
      <p:pic>
        <p:nvPicPr>
          <p:cNvPr id="8" name="Imagen 7">
            <a:hlinkClick r:id="rId5" action="ppaction://hlinksldjump"/>
            <a:extLst>
              <a:ext uri="{FF2B5EF4-FFF2-40B4-BE49-F238E27FC236}">
                <a16:creationId xmlns:a16="http://schemas.microsoft.com/office/drawing/2014/main" id="{339C53EB-69C6-4374-8DEF-5F8F194A68B1}"/>
              </a:ext>
            </a:extLst>
          </p:cNvPr>
          <p:cNvPicPr>
            <a:picLocks noChangeAspect="1"/>
          </p:cNvPicPr>
          <p:nvPr/>
        </p:nvPicPr>
        <p:blipFill>
          <a:blip r:embed="rId6"/>
          <a:stretch>
            <a:fillRect/>
          </a:stretch>
        </p:blipFill>
        <p:spPr>
          <a:xfrm>
            <a:off x="986052" y="6132813"/>
            <a:ext cx="554784" cy="554784"/>
          </a:xfrm>
          <a:prstGeom prst="rect">
            <a:avLst/>
          </a:prstGeom>
        </p:spPr>
      </p:pic>
    </p:spTree>
    <p:extLst>
      <p:ext uri="{BB962C8B-B14F-4D97-AF65-F5344CB8AC3E}">
        <p14:creationId xmlns:p14="http://schemas.microsoft.com/office/powerpoint/2010/main" val="3157513580"/>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upo 3"/>
          <p:cNvGrpSpPr/>
          <p:nvPr/>
        </p:nvGrpSpPr>
        <p:grpSpPr>
          <a:xfrm>
            <a:off x="4153524" y="1265698"/>
            <a:ext cx="4990476" cy="5592302"/>
            <a:chOff x="4153524" y="1265698"/>
            <a:chExt cx="4990476" cy="5592302"/>
          </a:xfrm>
        </p:grpSpPr>
        <p:pic>
          <p:nvPicPr>
            <p:cNvPr id="5" name="Imagen 4"/>
            <p:cNvPicPr>
              <a:picLocks noChangeAspect="1"/>
            </p:cNvPicPr>
            <p:nvPr/>
          </p:nvPicPr>
          <p:blipFill>
            <a:blip r:embed="rId2">
              <a:lum bright="70000" contrast="-70000"/>
              <a:extLst>
                <a:ext uri="{28A0092B-C50C-407E-A947-70E740481C1C}">
                  <a14:useLocalDpi xmlns:a14="http://schemas.microsoft.com/office/drawing/2010/main" val="0"/>
                </a:ext>
              </a:extLst>
            </a:blip>
            <a:stretch>
              <a:fillRect/>
            </a:stretch>
          </p:blipFill>
          <p:spPr>
            <a:xfrm>
              <a:off x="4153524" y="1265698"/>
              <a:ext cx="4990476" cy="4317460"/>
            </a:xfrm>
            <a:prstGeom prst="rect">
              <a:avLst/>
            </a:prstGeom>
          </p:spPr>
        </p:pic>
        <p:pic>
          <p:nvPicPr>
            <p:cNvPr id="6" name="Imagen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04370" y="5962410"/>
              <a:ext cx="2437701" cy="895590"/>
            </a:xfrm>
            <a:prstGeom prst="rect">
              <a:avLst/>
            </a:prstGeom>
          </p:spPr>
        </p:pic>
      </p:grpSp>
      <p:sp>
        <p:nvSpPr>
          <p:cNvPr id="2" name="Título 1"/>
          <p:cNvSpPr>
            <a:spLocks noGrp="1"/>
          </p:cNvSpPr>
          <p:nvPr>
            <p:ph type="title"/>
          </p:nvPr>
        </p:nvSpPr>
        <p:spPr>
          <a:xfrm>
            <a:off x="0" y="1123838"/>
            <a:ext cx="2628900" cy="4601183"/>
          </a:xfrm>
        </p:spPr>
        <p:txBody>
          <a:bodyPr>
            <a:normAutofit/>
          </a:bodyPr>
          <a:lstStyle/>
          <a:p>
            <a:pPr algn="ctr"/>
            <a:br>
              <a:rPr lang="es-MX" sz="2800" dirty="0"/>
            </a:br>
            <a:r>
              <a:rPr lang="es-MX" sz="2800" dirty="0"/>
              <a:t>RECOVERIES</a:t>
            </a:r>
            <a:br>
              <a:rPr lang="es-MX" sz="2800" dirty="0"/>
            </a:br>
            <a:br>
              <a:rPr lang="es-MX" sz="2800" b="1" dirty="0"/>
            </a:br>
            <a:r>
              <a:rPr lang="es-MX" sz="2800" b="1" dirty="0"/>
              <a:t>TIME BARS</a:t>
            </a:r>
          </a:p>
        </p:txBody>
      </p:sp>
      <p:sp>
        <p:nvSpPr>
          <p:cNvPr id="3" name="Marcador de contenido 2"/>
          <p:cNvSpPr>
            <a:spLocks noGrp="1"/>
          </p:cNvSpPr>
          <p:nvPr>
            <p:ph idx="1"/>
          </p:nvPr>
        </p:nvSpPr>
        <p:spPr>
          <a:xfrm>
            <a:off x="2628900" y="864108"/>
            <a:ext cx="6213171" cy="5120640"/>
          </a:xfrm>
        </p:spPr>
        <p:txBody>
          <a:bodyPr>
            <a:noAutofit/>
          </a:bodyPr>
          <a:lstStyle/>
          <a:p>
            <a:pPr marL="0" indent="0" algn="just">
              <a:buNone/>
            </a:pPr>
            <a:r>
              <a:rPr lang="en-US" sz="2100" dirty="0">
                <a:solidFill>
                  <a:schemeClr val="tx1"/>
                </a:solidFill>
              </a:rPr>
              <a:t>Statutory time limits apply to the periods during which claims may be pursued, after which they are “out of time” although very occasionally the courts have allowed a variation on them. These time limits are generally as follows:</a:t>
            </a:r>
          </a:p>
          <a:p>
            <a:pPr marL="457200" indent="-457200" algn="just">
              <a:buFont typeface="+mj-lt"/>
              <a:buAutoNum type="arabicParenR"/>
            </a:pPr>
            <a:r>
              <a:rPr lang="en-US" sz="2100" dirty="0">
                <a:solidFill>
                  <a:schemeClr val="tx1"/>
                </a:solidFill>
              </a:rPr>
              <a:t>12 months for shipments by sea, after discharge from a vessel.</a:t>
            </a:r>
          </a:p>
          <a:p>
            <a:pPr marL="457200" indent="-457200" algn="just">
              <a:buFont typeface="+mj-lt"/>
              <a:buAutoNum type="arabicParenR"/>
            </a:pPr>
            <a:r>
              <a:rPr lang="en-US" sz="2100" dirty="0">
                <a:solidFill>
                  <a:schemeClr val="tx1"/>
                </a:solidFill>
              </a:rPr>
              <a:t>2 years for air shipments, provided preliminary notice has been given to hold the carriers liable within 14 days of arrival.</a:t>
            </a:r>
          </a:p>
          <a:p>
            <a:pPr marL="457200" indent="-457200" algn="just">
              <a:buFont typeface="+mj-lt"/>
              <a:buAutoNum type="arabicParenR"/>
            </a:pPr>
            <a:r>
              <a:rPr lang="en-US" sz="2100" dirty="0">
                <a:solidFill>
                  <a:schemeClr val="tx1"/>
                </a:solidFill>
              </a:rPr>
              <a:t>In Europe, under CMR conditions, 1 year generally but depending on whether claims are repudiated by carriers, or nature of loss or damage, the period can be longer.</a:t>
            </a:r>
            <a:endParaRPr lang="es-MX" sz="2100" dirty="0">
              <a:solidFill>
                <a:schemeClr val="tx1"/>
              </a:solidFill>
            </a:endParaRPr>
          </a:p>
        </p:txBody>
      </p:sp>
      <p:pic>
        <p:nvPicPr>
          <p:cNvPr id="7" name="Imagen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4648" y="83497"/>
            <a:ext cx="1695679" cy="1695679"/>
          </a:xfrm>
          <a:prstGeom prst="rect">
            <a:avLst/>
          </a:prstGeom>
          <a:ln>
            <a:noFill/>
          </a:ln>
          <a:effectLst>
            <a:outerShdw blurRad="292100" dist="139700" dir="2700000" algn="tl" rotWithShape="0">
              <a:srgbClr val="333333">
                <a:alpha val="65000"/>
              </a:srgbClr>
            </a:outerShdw>
          </a:effectLst>
        </p:spPr>
      </p:pic>
      <p:pic>
        <p:nvPicPr>
          <p:cNvPr id="8" name="Imagen 7">
            <a:hlinkClick r:id="rId5" action="ppaction://hlinksldjump"/>
            <a:extLst>
              <a:ext uri="{FF2B5EF4-FFF2-40B4-BE49-F238E27FC236}">
                <a16:creationId xmlns:a16="http://schemas.microsoft.com/office/drawing/2014/main" id="{3AA5D2F7-4B26-499C-B5F5-C6F71DDF1B66}"/>
              </a:ext>
            </a:extLst>
          </p:cNvPr>
          <p:cNvPicPr>
            <a:picLocks noChangeAspect="1"/>
          </p:cNvPicPr>
          <p:nvPr/>
        </p:nvPicPr>
        <p:blipFill>
          <a:blip r:embed="rId6"/>
          <a:stretch>
            <a:fillRect/>
          </a:stretch>
        </p:blipFill>
        <p:spPr>
          <a:xfrm>
            <a:off x="986052" y="6132813"/>
            <a:ext cx="554784" cy="554784"/>
          </a:xfrm>
          <a:prstGeom prst="rect">
            <a:avLst/>
          </a:prstGeom>
        </p:spPr>
      </p:pic>
    </p:spTree>
    <p:extLst>
      <p:ext uri="{BB962C8B-B14F-4D97-AF65-F5344CB8AC3E}">
        <p14:creationId xmlns:p14="http://schemas.microsoft.com/office/powerpoint/2010/main" val="3893422039"/>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upo 3"/>
          <p:cNvGrpSpPr/>
          <p:nvPr/>
        </p:nvGrpSpPr>
        <p:grpSpPr>
          <a:xfrm>
            <a:off x="4153524" y="1265698"/>
            <a:ext cx="4990476" cy="5592302"/>
            <a:chOff x="4153524" y="1265698"/>
            <a:chExt cx="4990476" cy="5592302"/>
          </a:xfrm>
        </p:grpSpPr>
        <p:pic>
          <p:nvPicPr>
            <p:cNvPr id="5" name="Imagen 4"/>
            <p:cNvPicPr>
              <a:picLocks noChangeAspect="1"/>
            </p:cNvPicPr>
            <p:nvPr/>
          </p:nvPicPr>
          <p:blipFill>
            <a:blip r:embed="rId2">
              <a:lum bright="70000" contrast="-70000"/>
              <a:extLst>
                <a:ext uri="{28A0092B-C50C-407E-A947-70E740481C1C}">
                  <a14:useLocalDpi xmlns:a14="http://schemas.microsoft.com/office/drawing/2010/main" val="0"/>
                </a:ext>
              </a:extLst>
            </a:blip>
            <a:stretch>
              <a:fillRect/>
            </a:stretch>
          </p:blipFill>
          <p:spPr>
            <a:xfrm>
              <a:off x="4153524" y="1265698"/>
              <a:ext cx="4990476" cy="4317460"/>
            </a:xfrm>
            <a:prstGeom prst="rect">
              <a:avLst/>
            </a:prstGeom>
          </p:spPr>
        </p:pic>
        <p:pic>
          <p:nvPicPr>
            <p:cNvPr id="6" name="Imagen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04370" y="5962410"/>
              <a:ext cx="2437701" cy="895590"/>
            </a:xfrm>
            <a:prstGeom prst="rect">
              <a:avLst/>
            </a:prstGeom>
          </p:spPr>
        </p:pic>
      </p:grpSp>
      <p:sp>
        <p:nvSpPr>
          <p:cNvPr id="2" name="Título 1"/>
          <p:cNvSpPr>
            <a:spLocks noGrp="1"/>
          </p:cNvSpPr>
          <p:nvPr>
            <p:ph type="title"/>
          </p:nvPr>
        </p:nvSpPr>
        <p:spPr>
          <a:xfrm>
            <a:off x="0" y="1123838"/>
            <a:ext cx="2628900" cy="4601183"/>
          </a:xfrm>
        </p:spPr>
        <p:txBody>
          <a:bodyPr>
            <a:normAutofit/>
          </a:bodyPr>
          <a:lstStyle/>
          <a:p>
            <a:pPr algn="ctr"/>
            <a:br>
              <a:rPr lang="es-MX" sz="2800" dirty="0"/>
            </a:br>
            <a:r>
              <a:rPr lang="es-MX" sz="2800" dirty="0"/>
              <a:t>RECOVERIES</a:t>
            </a:r>
            <a:br>
              <a:rPr lang="es-MX" sz="2800" dirty="0"/>
            </a:br>
            <a:br>
              <a:rPr lang="es-MX" sz="2800" b="1" dirty="0"/>
            </a:br>
            <a:r>
              <a:rPr lang="es-MX" sz="2800" b="1" dirty="0"/>
              <a:t>PAYMENT FOR RECOVERIES</a:t>
            </a:r>
          </a:p>
        </p:txBody>
      </p:sp>
      <p:sp>
        <p:nvSpPr>
          <p:cNvPr id="3" name="Marcador de contenido 2"/>
          <p:cNvSpPr>
            <a:spLocks noGrp="1"/>
          </p:cNvSpPr>
          <p:nvPr>
            <p:ph idx="1"/>
          </p:nvPr>
        </p:nvSpPr>
        <p:spPr>
          <a:xfrm>
            <a:off x="2628900" y="864108"/>
            <a:ext cx="6213171" cy="5120640"/>
          </a:xfrm>
        </p:spPr>
        <p:txBody>
          <a:bodyPr>
            <a:noAutofit/>
          </a:bodyPr>
          <a:lstStyle/>
          <a:p>
            <a:pPr marL="0" indent="0" algn="just">
              <a:buNone/>
            </a:pPr>
            <a:r>
              <a:rPr lang="en-US" sz="2100" dirty="0">
                <a:solidFill>
                  <a:schemeClr val="tx1"/>
                </a:solidFill>
              </a:rPr>
              <a:t>Surveyors and others acting as recovery agents on behalf of underwriters may charge for their services on a “time and trouble” basis services in the same, way as is customary for lawyers in similar circumstances. However it is more usual for them to undertake recoveries on a “no cure no pay” basis.</a:t>
            </a:r>
          </a:p>
          <a:p>
            <a:pPr marL="0" indent="0" algn="just">
              <a:buNone/>
            </a:pPr>
            <a:endParaRPr lang="en-US" sz="2100" dirty="0">
              <a:solidFill>
                <a:schemeClr val="tx1"/>
              </a:solidFill>
            </a:endParaRPr>
          </a:p>
          <a:p>
            <a:pPr marL="0" indent="0" algn="just">
              <a:buNone/>
            </a:pPr>
            <a:r>
              <a:rPr lang="en-US" sz="2100" dirty="0">
                <a:solidFill>
                  <a:schemeClr val="tx1"/>
                </a:solidFill>
              </a:rPr>
              <a:t>Lloyd's have a scale for recovery fees which takes account of the fact that, regardless of the size of the claim or the amount recovered, a significant proportion of, the time involved is likely to be expended initially in making the case for any recovery at all.</a:t>
            </a:r>
            <a:endParaRPr lang="es-MX" sz="2100" dirty="0">
              <a:solidFill>
                <a:schemeClr val="tx1"/>
              </a:solidFill>
            </a:endParaRPr>
          </a:p>
        </p:txBody>
      </p:sp>
      <p:pic>
        <p:nvPicPr>
          <p:cNvPr id="7" name="Imagen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4648" y="83497"/>
            <a:ext cx="1695679" cy="1695679"/>
          </a:xfrm>
          <a:prstGeom prst="rect">
            <a:avLst/>
          </a:prstGeom>
          <a:ln>
            <a:noFill/>
          </a:ln>
          <a:effectLst>
            <a:outerShdw blurRad="292100" dist="139700" dir="2700000" algn="tl" rotWithShape="0">
              <a:srgbClr val="333333">
                <a:alpha val="65000"/>
              </a:srgbClr>
            </a:outerShdw>
          </a:effectLst>
        </p:spPr>
      </p:pic>
      <p:pic>
        <p:nvPicPr>
          <p:cNvPr id="8" name="Imagen 7">
            <a:hlinkClick r:id="rId5" action="ppaction://hlinksldjump"/>
            <a:extLst>
              <a:ext uri="{FF2B5EF4-FFF2-40B4-BE49-F238E27FC236}">
                <a16:creationId xmlns:a16="http://schemas.microsoft.com/office/drawing/2014/main" id="{3A301980-D4C1-4371-B710-FBBBC4CA821D}"/>
              </a:ext>
            </a:extLst>
          </p:cNvPr>
          <p:cNvPicPr>
            <a:picLocks noChangeAspect="1"/>
          </p:cNvPicPr>
          <p:nvPr/>
        </p:nvPicPr>
        <p:blipFill>
          <a:blip r:embed="rId6"/>
          <a:stretch>
            <a:fillRect/>
          </a:stretch>
        </p:blipFill>
        <p:spPr>
          <a:xfrm>
            <a:off x="986052" y="6132813"/>
            <a:ext cx="554784" cy="554784"/>
          </a:xfrm>
          <a:prstGeom prst="rect">
            <a:avLst/>
          </a:prstGeom>
        </p:spPr>
      </p:pic>
    </p:spTree>
    <p:extLst>
      <p:ext uri="{BB962C8B-B14F-4D97-AF65-F5344CB8AC3E}">
        <p14:creationId xmlns:p14="http://schemas.microsoft.com/office/powerpoint/2010/main" val="3680627004"/>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upo 3"/>
          <p:cNvGrpSpPr/>
          <p:nvPr/>
        </p:nvGrpSpPr>
        <p:grpSpPr>
          <a:xfrm>
            <a:off x="4153524" y="1265698"/>
            <a:ext cx="4990476" cy="5592302"/>
            <a:chOff x="4153524" y="1265698"/>
            <a:chExt cx="4990476" cy="5592302"/>
          </a:xfrm>
        </p:grpSpPr>
        <p:pic>
          <p:nvPicPr>
            <p:cNvPr id="5" name="Imagen 4"/>
            <p:cNvPicPr>
              <a:picLocks noChangeAspect="1"/>
            </p:cNvPicPr>
            <p:nvPr/>
          </p:nvPicPr>
          <p:blipFill>
            <a:blip r:embed="rId2">
              <a:lum bright="70000" contrast="-70000"/>
              <a:extLst>
                <a:ext uri="{28A0092B-C50C-407E-A947-70E740481C1C}">
                  <a14:useLocalDpi xmlns:a14="http://schemas.microsoft.com/office/drawing/2010/main" val="0"/>
                </a:ext>
              </a:extLst>
            </a:blip>
            <a:stretch>
              <a:fillRect/>
            </a:stretch>
          </p:blipFill>
          <p:spPr>
            <a:xfrm>
              <a:off x="4153524" y="1265698"/>
              <a:ext cx="4990476" cy="4317460"/>
            </a:xfrm>
            <a:prstGeom prst="rect">
              <a:avLst/>
            </a:prstGeom>
          </p:spPr>
        </p:pic>
        <p:pic>
          <p:nvPicPr>
            <p:cNvPr id="6" name="Imagen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04370" y="5962410"/>
              <a:ext cx="2437701" cy="895590"/>
            </a:xfrm>
            <a:prstGeom prst="rect">
              <a:avLst/>
            </a:prstGeom>
          </p:spPr>
        </p:pic>
      </p:grpSp>
      <p:sp>
        <p:nvSpPr>
          <p:cNvPr id="2" name="Título 1"/>
          <p:cNvSpPr>
            <a:spLocks noGrp="1"/>
          </p:cNvSpPr>
          <p:nvPr>
            <p:ph type="title"/>
          </p:nvPr>
        </p:nvSpPr>
        <p:spPr>
          <a:xfrm>
            <a:off x="0" y="1123838"/>
            <a:ext cx="2628900" cy="4601183"/>
          </a:xfrm>
        </p:spPr>
        <p:txBody>
          <a:bodyPr>
            <a:normAutofit/>
          </a:bodyPr>
          <a:lstStyle/>
          <a:p>
            <a:pPr algn="ctr"/>
            <a:br>
              <a:rPr lang="es-MX" sz="2800" dirty="0"/>
            </a:br>
            <a:r>
              <a:rPr lang="es-MX" sz="2800" dirty="0"/>
              <a:t>RECOVERIES</a:t>
            </a:r>
            <a:br>
              <a:rPr lang="es-MX" sz="2800" dirty="0"/>
            </a:br>
            <a:br>
              <a:rPr lang="es-MX" sz="2800" b="1" dirty="0"/>
            </a:br>
            <a:r>
              <a:rPr lang="es-MX" sz="2800" b="1" dirty="0"/>
              <a:t>PAYMENT FOR RECOVERIES</a:t>
            </a:r>
          </a:p>
        </p:txBody>
      </p:sp>
      <p:sp>
        <p:nvSpPr>
          <p:cNvPr id="3" name="Marcador de contenido 2"/>
          <p:cNvSpPr>
            <a:spLocks noGrp="1"/>
          </p:cNvSpPr>
          <p:nvPr>
            <p:ph idx="1"/>
          </p:nvPr>
        </p:nvSpPr>
        <p:spPr>
          <a:xfrm>
            <a:off x="2628900" y="864108"/>
            <a:ext cx="6213171" cy="5120640"/>
          </a:xfrm>
        </p:spPr>
        <p:txBody>
          <a:bodyPr>
            <a:noAutofit/>
          </a:bodyPr>
          <a:lstStyle/>
          <a:p>
            <a:pPr marL="0" indent="0" algn="just">
              <a:buNone/>
            </a:pPr>
            <a:r>
              <a:rPr lang="en-US" sz="2100" dirty="0"/>
              <a:t>This scale tends to provide an incentive to encourage the recovery agent to pursue the largest recovery possible and to allow for the fact that he will probably have to work harder.</a:t>
            </a:r>
          </a:p>
          <a:p>
            <a:pPr marL="0" indent="0" algn="just">
              <a:buNone/>
            </a:pPr>
            <a:r>
              <a:rPr lang="en-US" sz="2100" dirty="0"/>
              <a:t>The Lloyd’s scale, frequently used by others, is as follows :</a:t>
            </a:r>
          </a:p>
          <a:p>
            <a:pPr marL="457200" indent="-457200" algn="just">
              <a:buFont typeface="+mj-lt"/>
              <a:buAutoNum type="arabicPeriod"/>
            </a:pPr>
            <a:r>
              <a:rPr lang="en-US" sz="2100" dirty="0"/>
              <a:t>When no solicitor or other party is employed :</a:t>
            </a:r>
          </a:p>
          <a:p>
            <a:pPr marL="536575" indent="0" algn="just">
              <a:buNone/>
            </a:pPr>
            <a:r>
              <a:rPr lang="en-US" sz="2100" dirty="0"/>
              <a:t>Recoveries up to $200:</a:t>
            </a:r>
          </a:p>
          <a:p>
            <a:pPr marL="536575" indent="0" algn="just">
              <a:buNone/>
            </a:pPr>
            <a:r>
              <a:rPr lang="en-US" sz="2100" dirty="0"/>
              <a:t> 25% with a minimum of $35</a:t>
            </a:r>
          </a:p>
          <a:p>
            <a:pPr marL="536575" indent="0" algn="just">
              <a:buNone/>
            </a:pPr>
            <a:r>
              <a:rPr lang="en-US" sz="2100" dirty="0"/>
              <a:t>20% on the next $300</a:t>
            </a:r>
          </a:p>
          <a:p>
            <a:pPr marL="536575" indent="0" algn="just">
              <a:buNone/>
            </a:pPr>
            <a:r>
              <a:rPr lang="en-US" sz="2100" dirty="0"/>
              <a:t>10% on the next $500</a:t>
            </a:r>
          </a:p>
          <a:p>
            <a:pPr marL="536575" indent="0" algn="just">
              <a:buNone/>
            </a:pPr>
            <a:r>
              <a:rPr lang="en-US" sz="2100" dirty="0"/>
              <a:t>7 1/2% on the next $25000</a:t>
            </a:r>
          </a:p>
          <a:p>
            <a:pPr marL="536575" indent="0" algn="just">
              <a:buNone/>
            </a:pPr>
            <a:r>
              <a:rPr lang="en-US" sz="2100" dirty="0"/>
              <a:t>5% on the balance</a:t>
            </a:r>
            <a:endParaRPr lang="es-MX" sz="2100" dirty="0">
              <a:solidFill>
                <a:schemeClr val="tx1"/>
              </a:solidFill>
            </a:endParaRPr>
          </a:p>
        </p:txBody>
      </p:sp>
      <p:pic>
        <p:nvPicPr>
          <p:cNvPr id="7" name="Imagen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4648" y="83497"/>
            <a:ext cx="1695679" cy="1695679"/>
          </a:xfrm>
          <a:prstGeom prst="rect">
            <a:avLst/>
          </a:prstGeom>
          <a:ln>
            <a:noFill/>
          </a:ln>
          <a:effectLst>
            <a:outerShdw blurRad="292100" dist="139700" dir="2700000" algn="tl" rotWithShape="0">
              <a:srgbClr val="333333">
                <a:alpha val="65000"/>
              </a:srgbClr>
            </a:outerShdw>
          </a:effectLst>
        </p:spPr>
      </p:pic>
      <p:pic>
        <p:nvPicPr>
          <p:cNvPr id="8" name="Imagen 7">
            <a:hlinkClick r:id="rId5" action="ppaction://hlinksldjump"/>
            <a:extLst>
              <a:ext uri="{FF2B5EF4-FFF2-40B4-BE49-F238E27FC236}">
                <a16:creationId xmlns:a16="http://schemas.microsoft.com/office/drawing/2014/main" id="{1718BAD1-6811-4AC8-AF11-94218A84F3B3}"/>
              </a:ext>
            </a:extLst>
          </p:cNvPr>
          <p:cNvPicPr>
            <a:picLocks noChangeAspect="1"/>
          </p:cNvPicPr>
          <p:nvPr/>
        </p:nvPicPr>
        <p:blipFill>
          <a:blip r:embed="rId6"/>
          <a:stretch>
            <a:fillRect/>
          </a:stretch>
        </p:blipFill>
        <p:spPr>
          <a:xfrm>
            <a:off x="986052" y="6132813"/>
            <a:ext cx="554784" cy="554784"/>
          </a:xfrm>
          <a:prstGeom prst="rect">
            <a:avLst/>
          </a:prstGeom>
        </p:spPr>
      </p:pic>
    </p:spTree>
    <p:extLst>
      <p:ext uri="{BB962C8B-B14F-4D97-AF65-F5344CB8AC3E}">
        <p14:creationId xmlns:p14="http://schemas.microsoft.com/office/powerpoint/2010/main" val="1850640366"/>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upo 3"/>
          <p:cNvGrpSpPr/>
          <p:nvPr/>
        </p:nvGrpSpPr>
        <p:grpSpPr>
          <a:xfrm>
            <a:off x="4153524" y="1265698"/>
            <a:ext cx="4990476" cy="5592302"/>
            <a:chOff x="4153524" y="1265698"/>
            <a:chExt cx="4990476" cy="5592302"/>
          </a:xfrm>
        </p:grpSpPr>
        <p:pic>
          <p:nvPicPr>
            <p:cNvPr id="5" name="Imagen 4"/>
            <p:cNvPicPr>
              <a:picLocks noChangeAspect="1"/>
            </p:cNvPicPr>
            <p:nvPr/>
          </p:nvPicPr>
          <p:blipFill>
            <a:blip r:embed="rId2">
              <a:lum bright="70000" contrast="-70000"/>
              <a:extLst>
                <a:ext uri="{28A0092B-C50C-407E-A947-70E740481C1C}">
                  <a14:useLocalDpi xmlns:a14="http://schemas.microsoft.com/office/drawing/2010/main" val="0"/>
                </a:ext>
              </a:extLst>
            </a:blip>
            <a:stretch>
              <a:fillRect/>
            </a:stretch>
          </p:blipFill>
          <p:spPr>
            <a:xfrm>
              <a:off x="4153524" y="1265698"/>
              <a:ext cx="4990476" cy="4317460"/>
            </a:xfrm>
            <a:prstGeom prst="rect">
              <a:avLst/>
            </a:prstGeom>
          </p:spPr>
        </p:pic>
        <p:pic>
          <p:nvPicPr>
            <p:cNvPr id="6" name="Imagen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04370" y="5962410"/>
              <a:ext cx="2437701" cy="895590"/>
            </a:xfrm>
            <a:prstGeom prst="rect">
              <a:avLst/>
            </a:prstGeom>
          </p:spPr>
        </p:pic>
      </p:grpSp>
      <p:sp>
        <p:nvSpPr>
          <p:cNvPr id="2" name="Título 1"/>
          <p:cNvSpPr>
            <a:spLocks noGrp="1"/>
          </p:cNvSpPr>
          <p:nvPr>
            <p:ph type="title"/>
          </p:nvPr>
        </p:nvSpPr>
        <p:spPr>
          <a:xfrm>
            <a:off x="0" y="1123838"/>
            <a:ext cx="2628900" cy="4601183"/>
          </a:xfrm>
        </p:spPr>
        <p:txBody>
          <a:bodyPr>
            <a:normAutofit/>
          </a:bodyPr>
          <a:lstStyle/>
          <a:p>
            <a:pPr algn="ctr"/>
            <a:br>
              <a:rPr lang="es-MX" sz="2800" dirty="0"/>
            </a:br>
            <a:r>
              <a:rPr lang="es-MX" sz="2800" dirty="0"/>
              <a:t>RECOVERIES</a:t>
            </a:r>
            <a:br>
              <a:rPr lang="es-MX" sz="2800" dirty="0"/>
            </a:br>
            <a:br>
              <a:rPr lang="es-MX" sz="2800" b="1" dirty="0"/>
            </a:br>
            <a:r>
              <a:rPr lang="es-MX" sz="2800" b="1" dirty="0"/>
              <a:t>PAYMENT FOR RECOVERIES</a:t>
            </a:r>
          </a:p>
        </p:txBody>
      </p:sp>
      <p:sp>
        <p:nvSpPr>
          <p:cNvPr id="3" name="Marcador de contenido 2"/>
          <p:cNvSpPr>
            <a:spLocks noGrp="1"/>
          </p:cNvSpPr>
          <p:nvPr>
            <p:ph idx="1"/>
          </p:nvPr>
        </p:nvSpPr>
        <p:spPr>
          <a:xfrm>
            <a:off x="2628900" y="864108"/>
            <a:ext cx="6213171" cy="5120640"/>
          </a:xfrm>
        </p:spPr>
        <p:txBody>
          <a:bodyPr>
            <a:noAutofit/>
          </a:bodyPr>
          <a:lstStyle/>
          <a:p>
            <a:pPr marL="457200" indent="-457200" algn="just">
              <a:buFont typeface="+mj-lt"/>
              <a:buAutoNum type="arabicPeriod" startAt="2"/>
            </a:pPr>
            <a:r>
              <a:rPr lang="en-US" sz="2100" dirty="0">
                <a:solidFill>
                  <a:schemeClr val="tx1"/>
                </a:solidFill>
              </a:rPr>
              <a:t>In cases where recoveries are effected through solicitors or other parties Lloyd's Agent fees are assessed on a time and trouble basis, with a minimum fee of $35.</a:t>
            </a:r>
          </a:p>
          <a:p>
            <a:pPr marL="0" indent="0" algn="just">
              <a:buNone/>
            </a:pPr>
            <a:r>
              <a:rPr lang="en-US" sz="2100" dirty="0">
                <a:solidFill>
                  <a:schemeClr val="tx1"/>
                </a:solidFill>
              </a:rPr>
              <a:t>There are occasions when a fee will be considered, in a particular case, where it is above the prescribed scale when it can be shown to be justified. Furthermore. ports of postage, telexes and other communications are generally claimable in addition to the scale fee.</a:t>
            </a:r>
            <a:endParaRPr lang="es-MX" sz="2100" dirty="0">
              <a:solidFill>
                <a:schemeClr val="tx1"/>
              </a:solidFill>
            </a:endParaRPr>
          </a:p>
        </p:txBody>
      </p:sp>
      <p:pic>
        <p:nvPicPr>
          <p:cNvPr id="7" name="Imagen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4648" y="83497"/>
            <a:ext cx="1695679" cy="1695679"/>
          </a:xfrm>
          <a:prstGeom prst="rect">
            <a:avLst/>
          </a:prstGeom>
          <a:ln>
            <a:noFill/>
          </a:ln>
          <a:effectLst>
            <a:outerShdw blurRad="292100" dist="139700" dir="2700000" algn="tl" rotWithShape="0">
              <a:srgbClr val="333333">
                <a:alpha val="65000"/>
              </a:srgbClr>
            </a:outerShdw>
          </a:effectLst>
        </p:spPr>
      </p:pic>
      <p:pic>
        <p:nvPicPr>
          <p:cNvPr id="8" name="Imagen 7">
            <a:hlinkClick r:id="rId5" action="ppaction://hlinksldjump"/>
            <a:extLst>
              <a:ext uri="{FF2B5EF4-FFF2-40B4-BE49-F238E27FC236}">
                <a16:creationId xmlns:a16="http://schemas.microsoft.com/office/drawing/2014/main" id="{261739AA-366E-4205-8442-454F84D07698}"/>
              </a:ext>
            </a:extLst>
          </p:cNvPr>
          <p:cNvPicPr>
            <a:picLocks noChangeAspect="1"/>
          </p:cNvPicPr>
          <p:nvPr/>
        </p:nvPicPr>
        <p:blipFill>
          <a:blip r:embed="rId6"/>
          <a:stretch>
            <a:fillRect/>
          </a:stretch>
        </p:blipFill>
        <p:spPr>
          <a:xfrm>
            <a:off x="986052" y="6132813"/>
            <a:ext cx="554784" cy="554784"/>
          </a:xfrm>
          <a:prstGeom prst="rect">
            <a:avLst/>
          </a:prstGeom>
        </p:spPr>
      </p:pic>
    </p:spTree>
    <p:extLst>
      <p:ext uri="{BB962C8B-B14F-4D97-AF65-F5344CB8AC3E}">
        <p14:creationId xmlns:p14="http://schemas.microsoft.com/office/powerpoint/2010/main" val="394407289"/>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p:cNvSpPr>
            <a:spLocks noGrp="1"/>
          </p:cNvSpPr>
          <p:nvPr>
            <p:ph type="title"/>
          </p:nvPr>
        </p:nvSpPr>
        <p:spPr>
          <a:xfrm>
            <a:off x="192023" y="1143000"/>
            <a:ext cx="2430596" cy="2194560"/>
          </a:xfrm>
        </p:spPr>
        <p:txBody>
          <a:bodyPr>
            <a:normAutofit/>
          </a:bodyPr>
          <a:lstStyle/>
          <a:p>
            <a:r>
              <a:rPr lang="es-MX" dirty="0"/>
              <a:t>VIII.</a:t>
            </a:r>
            <a:br>
              <a:rPr lang="es-MX" dirty="0"/>
            </a:br>
            <a:r>
              <a:rPr lang="es-MX" dirty="0"/>
              <a:t>DANGEROUS GOODS</a:t>
            </a:r>
          </a:p>
        </p:txBody>
      </p:sp>
      <p:sp>
        <p:nvSpPr>
          <p:cNvPr id="6" name="Marcador de texto 5"/>
          <p:cNvSpPr>
            <a:spLocks noGrp="1"/>
          </p:cNvSpPr>
          <p:nvPr>
            <p:ph type="body" sz="half" idx="2"/>
          </p:nvPr>
        </p:nvSpPr>
        <p:spPr/>
        <p:txBody>
          <a:bodyPr/>
          <a:lstStyle/>
          <a:p>
            <a:r>
              <a:rPr lang="es-MX" dirty="0"/>
              <a:t>THROUGH THIS SECTION,.</a:t>
            </a:r>
          </a:p>
        </p:txBody>
      </p:sp>
      <p:pic>
        <p:nvPicPr>
          <p:cNvPr id="3" name="Marcador de posición de imagen 2"/>
          <p:cNvPicPr>
            <a:picLocks noGrp="1" noChangeAspect="1"/>
          </p:cNvPicPr>
          <p:nvPr>
            <p:ph type="pic" idx="1"/>
          </p:nvPr>
        </p:nvPicPr>
        <p:blipFill>
          <a:blip r:embed="rId2">
            <a:extLst>
              <a:ext uri="{28A0092B-C50C-407E-A947-70E740481C1C}">
                <a14:useLocalDpi xmlns:a14="http://schemas.microsoft.com/office/drawing/2010/main" val="0"/>
              </a:ext>
            </a:extLst>
          </a:blip>
          <a:srcRect l="4940" r="4940"/>
          <a:stretch>
            <a:fillRect/>
          </a:stretch>
        </p:blipFill>
        <p:spPr/>
      </p:pic>
      <p:pic>
        <p:nvPicPr>
          <p:cNvPr id="5" name="Imagen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4648" y="83497"/>
            <a:ext cx="1695679" cy="1695679"/>
          </a:xfrm>
          <a:prstGeom prst="rect">
            <a:avLst/>
          </a:prstGeom>
          <a:ln>
            <a:noFill/>
          </a:ln>
          <a:effectLst>
            <a:outerShdw blurRad="292100" dist="139700" dir="2700000" algn="tl" rotWithShape="0">
              <a:srgbClr val="333333">
                <a:alpha val="65000"/>
              </a:srgbClr>
            </a:outerShdw>
          </a:effectLst>
        </p:spPr>
      </p:pic>
      <p:pic>
        <p:nvPicPr>
          <p:cNvPr id="7" name="Imagen 6">
            <a:hlinkClick r:id="rId4" action="ppaction://hlinksldjump"/>
            <a:extLst>
              <a:ext uri="{FF2B5EF4-FFF2-40B4-BE49-F238E27FC236}">
                <a16:creationId xmlns:a16="http://schemas.microsoft.com/office/drawing/2014/main" id="{ABBCBAC3-2DD8-47DF-9D67-62F11FC6A1D2}"/>
              </a:ext>
            </a:extLst>
          </p:cNvPr>
          <p:cNvPicPr>
            <a:picLocks noChangeAspect="1"/>
          </p:cNvPicPr>
          <p:nvPr/>
        </p:nvPicPr>
        <p:blipFill>
          <a:blip r:embed="rId5"/>
          <a:stretch>
            <a:fillRect/>
          </a:stretch>
        </p:blipFill>
        <p:spPr>
          <a:xfrm>
            <a:off x="986052" y="6132813"/>
            <a:ext cx="554784" cy="554784"/>
          </a:xfrm>
          <a:prstGeom prst="rect">
            <a:avLst/>
          </a:prstGeom>
        </p:spPr>
      </p:pic>
    </p:spTree>
    <p:extLst>
      <p:ext uri="{BB962C8B-B14F-4D97-AF65-F5344CB8AC3E}">
        <p14:creationId xmlns:p14="http://schemas.microsoft.com/office/powerpoint/2010/main" val="3326237164"/>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p:cNvSpPr>
            <a:spLocks noGrp="1"/>
          </p:cNvSpPr>
          <p:nvPr>
            <p:ph type="title"/>
          </p:nvPr>
        </p:nvSpPr>
        <p:spPr>
          <a:xfrm>
            <a:off x="192023" y="1143000"/>
            <a:ext cx="2430596" cy="2194560"/>
          </a:xfrm>
        </p:spPr>
        <p:txBody>
          <a:bodyPr>
            <a:normAutofit/>
          </a:bodyPr>
          <a:lstStyle/>
          <a:p>
            <a:r>
              <a:rPr lang="es-MX" dirty="0"/>
              <a:t>VII.</a:t>
            </a:r>
            <a:br>
              <a:rPr lang="es-MX" dirty="0"/>
            </a:br>
            <a:r>
              <a:rPr lang="es-MX" dirty="0"/>
              <a:t>CHARTERING </a:t>
            </a:r>
            <a:br>
              <a:rPr lang="es-MX" dirty="0"/>
            </a:br>
            <a:r>
              <a:rPr lang="es-MX" dirty="0"/>
              <a:t>GLOSARY</a:t>
            </a:r>
          </a:p>
        </p:txBody>
      </p:sp>
      <p:pic>
        <p:nvPicPr>
          <p:cNvPr id="3" name="Marcador de posición de imagen 2"/>
          <p:cNvPicPr>
            <a:picLocks noGrp="1" noChangeAspect="1"/>
          </p:cNvPicPr>
          <p:nvPr>
            <p:ph type="pic" idx="1"/>
          </p:nvPr>
        </p:nvPicPr>
        <p:blipFill rotWithShape="1">
          <a:blip r:embed="rId2">
            <a:extLst>
              <a:ext uri="{28A0092B-C50C-407E-A947-70E740481C1C}">
                <a14:useLocalDpi xmlns:a14="http://schemas.microsoft.com/office/drawing/2010/main" val="0"/>
              </a:ext>
            </a:extLst>
          </a:blip>
          <a:srcRect l="24647" r="17594"/>
          <a:stretch/>
        </p:blipFill>
        <p:spPr>
          <a:xfrm>
            <a:off x="2632668" y="755174"/>
            <a:ext cx="6169688" cy="5340826"/>
          </a:xfrm>
        </p:spPr>
      </p:pic>
      <p:sp>
        <p:nvSpPr>
          <p:cNvPr id="2" name="Text Placeholder 1"/>
          <p:cNvSpPr>
            <a:spLocks noGrp="1"/>
          </p:cNvSpPr>
          <p:nvPr>
            <p:ph type="body" sz="half" idx="2"/>
          </p:nvPr>
        </p:nvSpPr>
        <p:spPr/>
        <p:txBody>
          <a:bodyPr/>
          <a:lstStyle/>
          <a:p>
            <a:endParaRPr lang="en-US"/>
          </a:p>
        </p:txBody>
      </p:sp>
      <p:pic>
        <p:nvPicPr>
          <p:cNvPr id="5" name="Imagen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4648" y="83497"/>
            <a:ext cx="1695679" cy="1695679"/>
          </a:xfrm>
          <a:prstGeom prst="rect">
            <a:avLst/>
          </a:prstGeom>
          <a:ln>
            <a:noFill/>
          </a:ln>
          <a:effectLst>
            <a:outerShdw blurRad="292100" dist="139700" dir="2700000" algn="tl" rotWithShape="0">
              <a:srgbClr val="333333">
                <a:alpha val="65000"/>
              </a:srgbClr>
            </a:outerShdw>
          </a:effectLst>
        </p:spPr>
      </p:pic>
      <p:pic>
        <p:nvPicPr>
          <p:cNvPr id="6" name="Imagen 5">
            <a:hlinkClick r:id="rId4" action="ppaction://hlinksldjump"/>
            <a:extLst>
              <a:ext uri="{FF2B5EF4-FFF2-40B4-BE49-F238E27FC236}">
                <a16:creationId xmlns:a16="http://schemas.microsoft.com/office/drawing/2014/main" id="{9B27230C-6E21-4453-8227-36ED7EFF89BF}"/>
              </a:ext>
            </a:extLst>
          </p:cNvPr>
          <p:cNvPicPr>
            <a:picLocks noChangeAspect="1"/>
          </p:cNvPicPr>
          <p:nvPr/>
        </p:nvPicPr>
        <p:blipFill>
          <a:blip r:embed="rId5"/>
          <a:stretch>
            <a:fillRect/>
          </a:stretch>
        </p:blipFill>
        <p:spPr>
          <a:xfrm>
            <a:off x="986052" y="6132813"/>
            <a:ext cx="554784" cy="554784"/>
          </a:xfrm>
          <a:prstGeom prst="rect">
            <a:avLst/>
          </a:prstGeom>
        </p:spPr>
      </p:pic>
    </p:spTree>
    <p:extLst>
      <p:ext uri="{BB962C8B-B14F-4D97-AF65-F5344CB8AC3E}">
        <p14:creationId xmlns:p14="http://schemas.microsoft.com/office/powerpoint/2010/main" val="1329462692"/>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upo 3"/>
          <p:cNvGrpSpPr/>
          <p:nvPr/>
        </p:nvGrpSpPr>
        <p:grpSpPr>
          <a:xfrm>
            <a:off x="4153524" y="1265698"/>
            <a:ext cx="4990476" cy="5592302"/>
            <a:chOff x="4153524" y="1265698"/>
            <a:chExt cx="4990476" cy="5592302"/>
          </a:xfrm>
        </p:grpSpPr>
        <p:pic>
          <p:nvPicPr>
            <p:cNvPr id="5" name="Imagen 4"/>
            <p:cNvPicPr>
              <a:picLocks noChangeAspect="1"/>
            </p:cNvPicPr>
            <p:nvPr/>
          </p:nvPicPr>
          <p:blipFill>
            <a:blip r:embed="rId2">
              <a:lum bright="70000" contrast="-70000"/>
              <a:extLst>
                <a:ext uri="{28A0092B-C50C-407E-A947-70E740481C1C}">
                  <a14:useLocalDpi xmlns:a14="http://schemas.microsoft.com/office/drawing/2010/main" val="0"/>
                </a:ext>
              </a:extLst>
            </a:blip>
            <a:stretch>
              <a:fillRect/>
            </a:stretch>
          </p:blipFill>
          <p:spPr>
            <a:xfrm>
              <a:off x="4153524" y="1265698"/>
              <a:ext cx="4990476" cy="4317460"/>
            </a:xfrm>
            <a:prstGeom prst="rect">
              <a:avLst/>
            </a:prstGeom>
          </p:spPr>
        </p:pic>
        <p:pic>
          <p:nvPicPr>
            <p:cNvPr id="6" name="Imagen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04370" y="5962410"/>
              <a:ext cx="2437701" cy="895590"/>
            </a:xfrm>
            <a:prstGeom prst="rect">
              <a:avLst/>
            </a:prstGeom>
          </p:spPr>
        </p:pic>
      </p:grpSp>
      <p:sp>
        <p:nvSpPr>
          <p:cNvPr id="2" name="Título 1"/>
          <p:cNvSpPr>
            <a:spLocks noGrp="1"/>
          </p:cNvSpPr>
          <p:nvPr>
            <p:ph type="title"/>
          </p:nvPr>
        </p:nvSpPr>
        <p:spPr>
          <a:xfrm>
            <a:off x="0" y="1123838"/>
            <a:ext cx="2615184" cy="4601183"/>
          </a:xfrm>
        </p:spPr>
        <p:txBody>
          <a:bodyPr/>
          <a:lstStyle/>
          <a:p>
            <a:pPr algn="ctr"/>
            <a:r>
              <a:rPr lang="es-MX" dirty="0"/>
              <a:t>GENERAL EXPRESSIONS</a:t>
            </a:r>
          </a:p>
        </p:txBody>
      </p:sp>
      <p:sp>
        <p:nvSpPr>
          <p:cNvPr id="3" name="Marcador de contenido 2"/>
          <p:cNvSpPr>
            <a:spLocks noGrp="1"/>
          </p:cNvSpPr>
          <p:nvPr>
            <p:ph idx="1"/>
          </p:nvPr>
        </p:nvSpPr>
        <p:spPr>
          <a:xfrm>
            <a:off x="2615184" y="762000"/>
            <a:ext cx="6226887" cy="5334000"/>
          </a:xfrm>
        </p:spPr>
        <p:txBody>
          <a:bodyPr>
            <a:noAutofit/>
          </a:bodyPr>
          <a:lstStyle/>
          <a:p>
            <a:pPr marL="0" indent="0" algn="just">
              <a:buNone/>
            </a:pPr>
            <a:r>
              <a:rPr lang="en-US" sz="2000" b="1" dirty="0">
                <a:solidFill>
                  <a:schemeClr val="tx1"/>
                </a:solidFill>
              </a:rPr>
              <a:t>Apparel. </a:t>
            </a:r>
          </a:p>
          <a:p>
            <a:pPr marL="0" indent="0" algn="just">
              <a:buNone/>
            </a:pPr>
            <a:r>
              <a:rPr lang="en-US" sz="2000" dirty="0">
                <a:solidFill>
                  <a:schemeClr val="tx1"/>
                </a:solidFill>
              </a:rPr>
              <a:t>As a rule the cargo capacity is defined in a charter-party </a:t>
            </a:r>
            <a:r>
              <a:rPr lang="es-MX" sz="2000" dirty="0">
                <a:solidFill>
                  <a:schemeClr val="tx1"/>
                </a:solidFill>
              </a:rPr>
              <a:t>as </a:t>
            </a:r>
            <a:r>
              <a:rPr lang="es-MX" sz="2000" dirty="0" err="1">
                <a:solidFill>
                  <a:schemeClr val="tx1"/>
                </a:solidFill>
              </a:rPr>
              <a:t>follows</a:t>
            </a:r>
            <a:r>
              <a:rPr lang="es-MX" sz="2000" dirty="0">
                <a:solidFill>
                  <a:schemeClr val="tx1"/>
                </a:solidFill>
              </a:rPr>
              <a:t>: </a:t>
            </a:r>
            <a:r>
              <a:rPr lang="en-US" sz="2000" dirty="0">
                <a:solidFill>
                  <a:schemeClr val="tx1"/>
                </a:solidFill>
              </a:rPr>
              <a:t>“.... tons, not exceeding what she can reasonably stow and carry in addition to her tackle, apparel, provisions,</a:t>
            </a:r>
            <a:r>
              <a:rPr lang="es-MX" sz="2000" dirty="0" err="1">
                <a:solidFill>
                  <a:schemeClr val="tx1"/>
                </a:solidFill>
              </a:rPr>
              <a:t>bunkercoal</a:t>
            </a:r>
            <a:r>
              <a:rPr lang="es-MX" sz="2000" dirty="0">
                <a:solidFill>
                  <a:schemeClr val="tx1"/>
                </a:solidFill>
              </a:rPr>
              <a:t> and </a:t>
            </a:r>
            <a:r>
              <a:rPr lang="es-MX" sz="2000" dirty="0" err="1">
                <a:solidFill>
                  <a:schemeClr val="tx1"/>
                </a:solidFill>
              </a:rPr>
              <a:t>furniture</a:t>
            </a:r>
            <a:r>
              <a:rPr lang="es-MX" sz="2000" dirty="0">
                <a:solidFill>
                  <a:schemeClr val="tx1"/>
                </a:solidFill>
              </a:rPr>
              <a:t>"</a:t>
            </a:r>
          </a:p>
          <a:p>
            <a:pPr marL="0" indent="0" algn="just">
              <a:buNone/>
            </a:pPr>
            <a:r>
              <a:rPr lang="en-US" sz="2000" dirty="0">
                <a:solidFill>
                  <a:schemeClr val="tx1"/>
                </a:solidFill>
              </a:rPr>
              <a:t>The word “apparel” relates to the </a:t>
            </a:r>
            <a:r>
              <a:rPr lang="en-US" sz="2000" dirty="0" err="1">
                <a:solidFill>
                  <a:schemeClr val="tx1"/>
                </a:solidFill>
              </a:rPr>
              <a:t>eguipment</a:t>
            </a:r>
            <a:r>
              <a:rPr lang="en-US" sz="2000" dirty="0">
                <a:solidFill>
                  <a:schemeClr val="tx1"/>
                </a:solidFill>
              </a:rPr>
              <a:t> of the vessel such </a:t>
            </a:r>
            <a:r>
              <a:rPr lang="fr-FR" sz="2000" dirty="0">
                <a:solidFill>
                  <a:schemeClr val="tx1"/>
                </a:solidFill>
              </a:rPr>
              <a:t>as </a:t>
            </a:r>
            <a:r>
              <a:rPr lang="fr-FR" sz="2000" dirty="0" err="1">
                <a:solidFill>
                  <a:schemeClr val="tx1"/>
                </a:solidFill>
              </a:rPr>
              <a:t>anchors</a:t>
            </a:r>
            <a:r>
              <a:rPr lang="fr-FR" sz="2000" dirty="0">
                <a:solidFill>
                  <a:schemeClr val="tx1"/>
                </a:solidFill>
              </a:rPr>
              <a:t>, </a:t>
            </a:r>
            <a:r>
              <a:rPr lang="fr-FR" sz="2000" dirty="0" err="1">
                <a:solidFill>
                  <a:schemeClr val="tx1"/>
                </a:solidFill>
              </a:rPr>
              <a:t>chains</a:t>
            </a:r>
            <a:r>
              <a:rPr lang="fr-FR" sz="2000" dirty="0">
                <a:solidFill>
                  <a:schemeClr val="tx1"/>
                </a:solidFill>
              </a:rPr>
              <a:t>, </a:t>
            </a:r>
            <a:r>
              <a:rPr lang="fr-FR" sz="2000" dirty="0" err="1">
                <a:solidFill>
                  <a:schemeClr val="tx1"/>
                </a:solidFill>
              </a:rPr>
              <a:t>lifeboats</a:t>
            </a:r>
            <a:r>
              <a:rPr lang="fr-FR" sz="2000" dirty="0">
                <a:solidFill>
                  <a:schemeClr val="tx1"/>
                </a:solidFill>
              </a:rPr>
              <a:t> etc.</a:t>
            </a:r>
          </a:p>
          <a:p>
            <a:pPr marL="0" indent="0" algn="just">
              <a:buNone/>
            </a:pPr>
            <a:r>
              <a:rPr lang="en-US" sz="2000" b="1" dirty="0">
                <a:solidFill>
                  <a:schemeClr val="tx1"/>
                </a:solidFill>
              </a:rPr>
              <a:t>Back letter. </a:t>
            </a:r>
          </a:p>
          <a:p>
            <a:pPr marL="0" indent="0" algn="just">
              <a:buNone/>
            </a:pPr>
            <a:r>
              <a:rPr lang="en-US" sz="2000" dirty="0">
                <a:solidFill>
                  <a:schemeClr val="tx1"/>
                </a:solidFill>
              </a:rPr>
              <a:t>Back letters are drawn up in amplification of a contract in order to lay down rights and/or obligations between both contracting parties, which, for some reason or other cannot very well be included in the original contract. </a:t>
            </a:r>
          </a:p>
          <a:p>
            <a:pPr marL="0" indent="0" algn="just">
              <a:buNone/>
            </a:pPr>
            <a:r>
              <a:rPr lang="en-US" sz="2000" dirty="0">
                <a:solidFill>
                  <a:schemeClr val="tx1"/>
                </a:solidFill>
              </a:rPr>
              <a:t>This expression is also used for letters of indemnity which are drawn up in the event the condition of the goods, loaded by the vessel, </a:t>
            </a:r>
            <a:r>
              <a:rPr lang="es-MX" sz="2000" dirty="0" err="1">
                <a:solidFill>
                  <a:schemeClr val="tx1"/>
                </a:solidFill>
              </a:rPr>
              <a:t>gives</a:t>
            </a:r>
            <a:r>
              <a:rPr lang="es-MX" sz="2000" dirty="0">
                <a:solidFill>
                  <a:schemeClr val="tx1"/>
                </a:solidFill>
              </a:rPr>
              <a:t> </a:t>
            </a:r>
            <a:r>
              <a:rPr lang="es-MX" sz="2000" dirty="0" err="1">
                <a:solidFill>
                  <a:schemeClr val="tx1"/>
                </a:solidFill>
              </a:rPr>
              <a:t>rise</a:t>
            </a:r>
            <a:r>
              <a:rPr lang="es-MX" sz="2000" dirty="0">
                <a:solidFill>
                  <a:schemeClr val="tx1"/>
                </a:solidFill>
              </a:rPr>
              <a:t> </a:t>
            </a:r>
            <a:r>
              <a:rPr lang="en-US" sz="2000" dirty="0">
                <a:solidFill>
                  <a:schemeClr val="tx1"/>
                </a:solidFill>
              </a:rPr>
              <a:t>to remarks and shippers insist upon receiving clean Bills of Lading.</a:t>
            </a:r>
            <a:endParaRPr lang="es-MX" sz="2000" dirty="0">
              <a:solidFill>
                <a:schemeClr val="tx1"/>
              </a:solidFill>
            </a:endParaRPr>
          </a:p>
        </p:txBody>
      </p:sp>
      <p:pic>
        <p:nvPicPr>
          <p:cNvPr id="7" name="Imagen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4648" y="83497"/>
            <a:ext cx="1695679" cy="1695679"/>
          </a:xfrm>
          <a:prstGeom prst="rect">
            <a:avLst/>
          </a:prstGeom>
          <a:ln>
            <a:noFill/>
          </a:ln>
          <a:effectLst>
            <a:outerShdw blurRad="292100" dist="139700" dir="2700000" algn="tl" rotWithShape="0">
              <a:srgbClr val="333333">
                <a:alpha val="65000"/>
              </a:srgbClr>
            </a:outerShdw>
          </a:effectLst>
        </p:spPr>
      </p:pic>
      <p:pic>
        <p:nvPicPr>
          <p:cNvPr id="8" name="Imagen 7">
            <a:hlinkClick r:id="rId5" action="ppaction://hlinksldjump"/>
            <a:extLst>
              <a:ext uri="{FF2B5EF4-FFF2-40B4-BE49-F238E27FC236}">
                <a16:creationId xmlns:a16="http://schemas.microsoft.com/office/drawing/2014/main" id="{B4F58310-569D-44A4-8D74-E691CCA966F8}"/>
              </a:ext>
            </a:extLst>
          </p:cNvPr>
          <p:cNvPicPr>
            <a:picLocks noChangeAspect="1"/>
          </p:cNvPicPr>
          <p:nvPr/>
        </p:nvPicPr>
        <p:blipFill>
          <a:blip r:embed="rId6"/>
          <a:stretch>
            <a:fillRect/>
          </a:stretch>
        </p:blipFill>
        <p:spPr>
          <a:xfrm>
            <a:off x="986052" y="6132813"/>
            <a:ext cx="554784" cy="554784"/>
          </a:xfrm>
          <a:prstGeom prst="rect">
            <a:avLst/>
          </a:prstGeom>
        </p:spPr>
      </p:pic>
    </p:spTree>
    <p:extLst>
      <p:ext uri="{BB962C8B-B14F-4D97-AF65-F5344CB8AC3E}">
        <p14:creationId xmlns:p14="http://schemas.microsoft.com/office/powerpoint/2010/main" val="2557081395"/>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upo 3"/>
          <p:cNvGrpSpPr/>
          <p:nvPr/>
        </p:nvGrpSpPr>
        <p:grpSpPr>
          <a:xfrm>
            <a:off x="4153524" y="1265698"/>
            <a:ext cx="4990476" cy="5592302"/>
            <a:chOff x="4153524" y="1265698"/>
            <a:chExt cx="4990476" cy="5592302"/>
          </a:xfrm>
        </p:grpSpPr>
        <p:pic>
          <p:nvPicPr>
            <p:cNvPr id="5" name="Imagen 4"/>
            <p:cNvPicPr>
              <a:picLocks noChangeAspect="1"/>
            </p:cNvPicPr>
            <p:nvPr/>
          </p:nvPicPr>
          <p:blipFill>
            <a:blip r:embed="rId2">
              <a:lum bright="70000" contrast="-70000"/>
              <a:extLst>
                <a:ext uri="{28A0092B-C50C-407E-A947-70E740481C1C}">
                  <a14:useLocalDpi xmlns:a14="http://schemas.microsoft.com/office/drawing/2010/main" val="0"/>
                </a:ext>
              </a:extLst>
            </a:blip>
            <a:stretch>
              <a:fillRect/>
            </a:stretch>
          </p:blipFill>
          <p:spPr>
            <a:xfrm>
              <a:off x="4153524" y="1265698"/>
              <a:ext cx="4990476" cy="4317460"/>
            </a:xfrm>
            <a:prstGeom prst="rect">
              <a:avLst/>
            </a:prstGeom>
          </p:spPr>
        </p:pic>
        <p:pic>
          <p:nvPicPr>
            <p:cNvPr id="6" name="Imagen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04370" y="5962410"/>
              <a:ext cx="2437701" cy="895590"/>
            </a:xfrm>
            <a:prstGeom prst="rect">
              <a:avLst/>
            </a:prstGeom>
          </p:spPr>
        </p:pic>
      </p:grpSp>
      <p:sp>
        <p:nvSpPr>
          <p:cNvPr id="2" name="Título 1"/>
          <p:cNvSpPr>
            <a:spLocks noGrp="1"/>
          </p:cNvSpPr>
          <p:nvPr>
            <p:ph type="title"/>
          </p:nvPr>
        </p:nvSpPr>
        <p:spPr>
          <a:xfrm>
            <a:off x="0" y="1123838"/>
            <a:ext cx="2615184" cy="4601183"/>
          </a:xfrm>
        </p:spPr>
        <p:txBody>
          <a:bodyPr/>
          <a:lstStyle/>
          <a:p>
            <a:pPr algn="ctr"/>
            <a:r>
              <a:rPr lang="es-MX" dirty="0"/>
              <a:t>GENERAL EXPRESSIONS</a:t>
            </a:r>
          </a:p>
        </p:txBody>
      </p:sp>
      <p:sp>
        <p:nvSpPr>
          <p:cNvPr id="3" name="Marcador de contenido 2"/>
          <p:cNvSpPr>
            <a:spLocks noGrp="1"/>
          </p:cNvSpPr>
          <p:nvPr>
            <p:ph idx="1"/>
          </p:nvPr>
        </p:nvSpPr>
        <p:spPr>
          <a:xfrm>
            <a:off x="2615184" y="768858"/>
            <a:ext cx="6226887" cy="1174242"/>
          </a:xfrm>
        </p:spPr>
        <p:txBody>
          <a:bodyPr>
            <a:normAutofit/>
          </a:bodyPr>
          <a:lstStyle/>
          <a:p>
            <a:pPr marL="0" indent="0">
              <a:buNone/>
            </a:pPr>
            <a:r>
              <a:rPr lang="en-US" b="1" dirty="0">
                <a:solidFill>
                  <a:schemeClr val="tx1"/>
                </a:solidFill>
              </a:rPr>
              <a:t>Beaufort scale. </a:t>
            </a:r>
          </a:p>
          <a:p>
            <a:pPr marL="0" indent="0">
              <a:buNone/>
            </a:pPr>
            <a:r>
              <a:rPr lang="en-US" dirty="0">
                <a:solidFill>
                  <a:schemeClr val="tx1"/>
                </a:solidFill>
              </a:rPr>
              <a:t>At sea, the wind force is expressed in numbers according to the Beaufort scale as follows:</a:t>
            </a:r>
            <a:endParaRPr lang="es-MX" dirty="0">
              <a:solidFill>
                <a:schemeClr val="tx1"/>
              </a:solidFill>
            </a:endParaRPr>
          </a:p>
        </p:txBody>
      </p:sp>
      <p:graphicFrame>
        <p:nvGraphicFramePr>
          <p:cNvPr id="7" name="Tabla 6"/>
          <p:cNvGraphicFramePr>
            <a:graphicFrameLocks noGrp="1"/>
          </p:cNvGraphicFramePr>
          <p:nvPr>
            <p:extLst>
              <p:ext uri="{D42A27DB-BD31-4B8C-83A1-F6EECF244321}">
                <p14:modId xmlns:p14="http://schemas.microsoft.com/office/powerpoint/2010/main" val="3820160199"/>
              </p:ext>
            </p:extLst>
          </p:nvPr>
        </p:nvGraphicFramePr>
        <p:xfrm>
          <a:off x="2670495" y="1943100"/>
          <a:ext cx="6096000" cy="4539349"/>
        </p:xfrm>
        <a:graphic>
          <a:graphicData uri="http://schemas.openxmlformats.org/drawingml/2006/table">
            <a:tbl>
              <a:tblPr firstRow="1" bandRow="1">
                <a:tableStyleId>{5C22544A-7EE6-4342-B048-85BDC9FD1C3A}</a:tableStyleId>
              </a:tblPr>
              <a:tblGrid>
                <a:gridCol w="2032000">
                  <a:extLst>
                    <a:ext uri="{9D8B030D-6E8A-4147-A177-3AD203B41FA5}">
                      <a16:colId xmlns:a16="http://schemas.microsoft.com/office/drawing/2014/main" val="767151079"/>
                    </a:ext>
                  </a:extLst>
                </a:gridCol>
                <a:gridCol w="2032000">
                  <a:extLst>
                    <a:ext uri="{9D8B030D-6E8A-4147-A177-3AD203B41FA5}">
                      <a16:colId xmlns:a16="http://schemas.microsoft.com/office/drawing/2014/main" val="2258364436"/>
                    </a:ext>
                  </a:extLst>
                </a:gridCol>
                <a:gridCol w="2032000">
                  <a:extLst>
                    <a:ext uri="{9D8B030D-6E8A-4147-A177-3AD203B41FA5}">
                      <a16:colId xmlns:a16="http://schemas.microsoft.com/office/drawing/2014/main" val="1440000746"/>
                    </a:ext>
                  </a:extLst>
                </a:gridCol>
              </a:tblGrid>
              <a:tr h="508028">
                <a:tc>
                  <a:txBody>
                    <a:bodyPr/>
                    <a:lstStyle/>
                    <a:p>
                      <a:r>
                        <a:rPr lang="en-US" sz="1400" dirty="0"/>
                        <a:t>Admiral </a:t>
                      </a:r>
                      <a:r>
                        <a:rPr lang="en-US" sz="1400" dirty="0" err="1"/>
                        <a:t>Beufort</a:t>
                      </a:r>
                      <a:r>
                        <a:rPr lang="en-US" sz="1400" dirty="0"/>
                        <a:t> ‘s Number</a:t>
                      </a:r>
                      <a:endParaRPr lang="es-MX" sz="1400" dirty="0"/>
                    </a:p>
                  </a:txBody>
                  <a:tcPr/>
                </a:tc>
                <a:tc>
                  <a:txBody>
                    <a:bodyPr/>
                    <a:lstStyle/>
                    <a:p>
                      <a:r>
                        <a:rPr lang="en-US" sz="1400" dirty="0"/>
                        <a:t>Description of</a:t>
                      </a:r>
                      <a:r>
                        <a:rPr lang="en-US" sz="1400" baseline="0" dirty="0"/>
                        <a:t> wind</a:t>
                      </a:r>
                      <a:endParaRPr lang="es-MX" sz="1400" dirty="0"/>
                    </a:p>
                  </a:txBody>
                  <a:tcPr/>
                </a:tc>
                <a:tc>
                  <a:txBody>
                    <a:bodyPr/>
                    <a:lstStyle/>
                    <a:p>
                      <a:r>
                        <a:rPr lang="en-US" sz="1400" dirty="0"/>
                        <a:t>Speed in knots per hour</a:t>
                      </a:r>
                      <a:endParaRPr lang="es-MX" sz="1400" dirty="0"/>
                    </a:p>
                  </a:txBody>
                  <a:tcPr/>
                </a:tc>
                <a:extLst>
                  <a:ext uri="{0D108BD9-81ED-4DB2-BD59-A6C34878D82A}">
                    <a16:rowId xmlns:a16="http://schemas.microsoft.com/office/drawing/2014/main" val="422603274"/>
                  </a:ext>
                </a:extLst>
              </a:tr>
              <a:tr h="298840">
                <a:tc>
                  <a:txBody>
                    <a:bodyPr/>
                    <a:lstStyle/>
                    <a:p>
                      <a:r>
                        <a:rPr lang="en-US" sz="1400" dirty="0"/>
                        <a:t>0</a:t>
                      </a:r>
                      <a:endParaRPr lang="es-MX" sz="1400" dirty="0"/>
                    </a:p>
                  </a:txBody>
                  <a:tcPr/>
                </a:tc>
                <a:tc>
                  <a:txBody>
                    <a:bodyPr/>
                    <a:lstStyle/>
                    <a:p>
                      <a:r>
                        <a:rPr lang="en-US" sz="1400" dirty="0"/>
                        <a:t>Calm</a:t>
                      </a:r>
                      <a:endParaRPr lang="es-MX" sz="1400" dirty="0"/>
                    </a:p>
                  </a:txBody>
                  <a:tcPr/>
                </a:tc>
                <a:tc>
                  <a:txBody>
                    <a:bodyPr/>
                    <a:lstStyle/>
                    <a:p>
                      <a:r>
                        <a:rPr lang="en-US" sz="1400" dirty="0"/>
                        <a:t>Less</a:t>
                      </a:r>
                      <a:r>
                        <a:rPr lang="en-US" sz="1400" baseline="0" dirty="0"/>
                        <a:t> than 1</a:t>
                      </a:r>
                      <a:endParaRPr lang="es-MX" sz="1400" dirty="0"/>
                    </a:p>
                  </a:txBody>
                  <a:tcPr/>
                </a:tc>
                <a:extLst>
                  <a:ext uri="{0D108BD9-81ED-4DB2-BD59-A6C34878D82A}">
                    <a16:rowId xmlns:a16="http://schemas.microsoft.com/office/drawing/2014/main" val="2450971845"/>
                  </a:ext>
                </a:extLst>
              </a:tr>
              <a:tr h="298840">
                <a:tc>
                  <a:txBody>
                    <a:bodyPr/>
                    <a:lstStyle/>
                    <a:p>
                      <a:r>
                        <a:rPr lang="en-US" sz="1400" dirty="0"/>
                        <a:t>1</a:t>
                      </a:r>
                      <a:endParaRPr lang="es-MX" sz="1400" dirty="0"/>
                    </a:p>
                  </a:txBody>
                  <a:tcPr/>
                </a:tc>
                <a:tc>
                  <a:txBody>
                    <a:bodyPr/>
                    <a:lstStyle/>
                    <a:p>
                      <a:r>
                        <a:rPr lang="en-US" sz="1400" dirty="0"/>
                        <a:t>Light air</a:t>
                      </a:r>
                      <a:endParaRPr lang="es-MX" sz="1400" dirty="0"/>
                    </a:p>
                  </a:txBody>
                  <a:tcPr/>
                </a:tc>
                <a:tc>
                  <a:txBody>
                    <a:bodyPr/>
                    <a:lstStyle/>
                    <a:p>
                      <a:r>
                        <a:rPr lang="en-US" sz="1400" dirty="0"/>
                        <a:t>1-3</a:t>
                      </a:r>
                    </a:p>
                  </a:txBody>
                  <a:tcPr/>
                </a:tc>
                <a:extLst>
                  <a:ext uri="{0D108BD9-81ED-4DB2-BD59-A6C34878D82A}">
                    <a16:rowId xmlns:a16="http://schemas.microsoft.com/office/drawing/2014/main" val="2650633637"/>
                  </a:ext>
                </a:extLst>
              </a:tr>
              <a:tr h="298840">
                <a:tc>
                  <a:txBody>
                    <a:bodyPr/>
                    <a:lstStyle/>
                    <a:p>
                      <a:r>
                        <a:rPr lang="en-US" sz="1400" dirty="0"/>
                        <a:t>2</a:t>
                      </a:r>
                      <a:endParaRPr lang="es-MX" sz="1400" dirty="0"/>
                    </a:p>
                  </a:txBody>
                  <a:tcPr/>
                </a:tc>
                <a:tc>
                  <a:txBody>
                    <a:bodyPr/>
                    <a:lstStyle/>
                    <a:p>
                      <a:r>
                        <a:rPr lang="en-US" sz="1400" dirty="0"/>
                        <a:t>Light breeze</a:t>
                      </a:r>
                      <a:endParaRPr lang="es-MX" sz="1400" dirty="0"/>
                    </a:p>
                  </a:txBody>
                  <a:tcPr/>
                </a:tc>
                <a:tc>
                  <a:txBody>
                    <a:bodyPr/>
                    <a:lstStyle/>
                    <a:p>
                      <a:r>
                        <a:rPr lang="en-US" sz="1400" dirty="0"/>
                        <a:t>4-6</a:t>
                      </a:r>
                      <a:endParaRPr lang="es-MX" sz="1400" dirty="0"/>
                    </a:p>
                  </a:txBody>
                  <a:tcPr/>
                </a:tc>
                <a:extLst>
                  <a:ext uri="{0D108BD9-81ED-4DB2-BD59-A6C34878D82A}">
                    <a16:rowId xmlns:a16="http://schemas.microsoft.com/office/drawing/2014/main" val="1321647034"/>
                  </a:ext>
                </a:extLst>
              </a:tr>
              <a:tr h="298840">
                <a:tc>
                  <a:txBody>
                    <a:bodyPr/>
                    <a:lstStyle/>
                    <a:p>
                      <a:r>
                        <a:rPr lang="en-US" sz="1400" dirty="0"/>
                        <a:t>3</a:t>
                      </a:r>
                      <a:endParaRPr lang="es-MX" sz="1400" dirty="0"/>
                    </a:p>
                  </a:txBody>
                  <a:tcPr/>
                </a:tc>
                <a:tc>
                  <a:txBody>
                    <a:bodyPr/>
                    <a:lstStyle/>
                    <a:p>
                      <a:r>
                        <a:rPr lang="en-US" sz="1400" dirty="0"/>
                        <a:t>Gentle breeze</a:t>
                      </a:r>
                      <a:endParaRPr lang="es-MX" sz="1400" dirty="0"/>
                    </a:p>
                  </a:txBody>
                  <a:tcPr/>
                </a:tc>
                <a:tc>
                  <a:txBody>
                    <a:bodyPr/>
                    <a:lstStyle/>
                    <a:p>
                      <a:r>
                        <a:rPr lang="en-US" sz="1400" dirty="0"/>
                        <a:t>7-10</a:t>
                      </a:r>
                      <a:endParaRPr lang="es-MX" sz="1400" dirty="0"/>
                    </a:p>
                  </a:txBody>
                  <a:tcPr/>
                </a:tc>
                <a:extLst>
                  <a:ext uri="{0D108BD9-81ED-4DB2-BD59-A6C34878D82A}">
                    <a16:rowId xmlns:a16="http://schemas.microsoft.com/office/drawing/2014/main" val="1335601807"/>
                  </a:ext>
                </a:extLst>
              </a:tr>
              <a:tr h="298840">
                <a:tc>
                  <a:txBody>
                    <a:bodyPr/>
                    <a:lstStyle/>
                    <a:p>
                      <a:r>
                        <a:rPr lang="en-US" sz="1400" dirty="0"/>
                        <a:t>4</a:t>
                      </a:r>
                      <a:endParaRPr lang="es-MX" sz="1400" dirty="0"/>
                    </a:p>
                  </a:txBody>
                  <a:tcPr/>
                </a:tc>
                <a:tc>
                  <a:txBody>
                    <a:bodyPr/>
                    <a:lstStyle/>
                    <a:p>
                      <a:r>
                        <a:rPr lang="en-US" sz="1400" dirty="0"/>
                        <a:t>Moderate breeze</a:t>
                      </a:r>
                      <a:endParaRPr lang="es-MX" sz="1400" dirty="0"/>
                    </a:p>
                  </a:txBody>
                  <a:tcPr/>
                </a:tc>
                <a:tc>
                  <a:txBody>
                    <a:bodyPr/>
                    <a:lstStyle/>
                    <a:p>
                      <a:r>
                        <a:rPr lang="en-US" sz="1400" dirty="0"/>
                        <a:t>11-16</a:t>
                      </a:r>
                      <a:endParaRPr lang="es-MX" sz="1400" dirty="0"/>
                    </a:p>
                  </a:txBody>
                  <a:tcPr/>
                </a:tc>
                <a:extLst>
                  <a:ext uri="{0D108BD9-81ED-4DB2-BD59-A6C34878D82A}">
                    <a16:rowId xmlns:a16="http://schemas.microsoft.com/office/drawing/2014/main" val="372537646"/>
                  </a:ext>
                </a:extLst>
              </a:tr>
              <a:tr h="298840">
                <a:tc>
                  <a:txBody>
                    <a:bodyPr/>
                    <a:lstStyle/>
                    <a:p>
                      <a:r>
                        <a:rPr lang="en-US" sz="1400" dirty="0"/>
                        <a:t>5</a:t>
                      </a:r>
                      <a:endParaRPr lang="es-MX" sz="1400" dirty="0"/>
                    </a:p>
                  </a:txBody>
                  <a:tcPr/>
                </a:tc>
                <a:tc>
                  <a:txBody>
                    <a:bodyPr/>
                    <a:lstStyle/>
                    <a:p>
                      <a:r>
                        <a:rPr lang="en-US" sz="1400" dirty="0"/>
                        <a:t>Fresh breeze</a:t>
                      </a:r>
                      <a:endParaRPr lang="es-MX" sz="1400" dirty="0"/>
                    </a:p>
                  </a:txBody>
                  <a:tcPr/>
                </a:tc>
                <a:tc>
                  <a:txBody>
                    <a:bodyPr/>
                    <a:lstStyle/>
                    <a:p>
                      <a:r>
                        <a:rPr lang="en-US" sz="1400" dirty="0"/>
                        <a:t>17-21</a:t>
                      </a:r>
                      <a:endParaRPr lang="es-MX" sz="1400" dirty="0"/>
                    </a:p>
                  </a:txBody>
                  <a:tcPr/>
                </a:tc>
                <a:extLst>
                  <a:ext uri="{0D108BD9-81ED-4DB2-BD59-A6C34878D82A}">
                    <a16:rowId xmlns:a16="http://schemas.microsoft.com/office/drawing/2014/main" val="598178304"/>
                  </a:ext>
                </a:extLst>
              </a:tr>
              <a:tr h="298840">
                <a:tc>
                  <a:txBody>
                    <a:bodyPr/>
                    <a:lstStyle/>
                    <a:p>
                      <a:r>
                        <a:rPr lang="en-US" sz="1400" dirty="0"/>
                        <a:t>6</a:t>
                      </a:r>
                      <a:endParaRPr lang="es-MX" sz="1400" dirty="0"/>
                    </a:p>
                  </a:txBody>
                  <a:tcPr/>
                </a:tc>
                <a:tc>
                  <a:txBody>
                    <a:bodyPr/>
                    <a:lstStyle/>
                    <a:p>
                      <a:r>
                        <a:rPr lang="en-US" sz="1400" dirty="0"/>
                        <a:t>Strong</a:t>
                      </a:r>
                      <a:r>
                        <a:rPr lang="en-US" sz="1400" baseline="0" dirty="0"/>
                        <a:t> breeze</a:t>
                      </a:r>
                      <a:endParaRPr lang="es-MX" sz="1400" dirty="0"/>
                    </a:p>
                  </a:txBody>
                  <a:tcPr/>
                </a:tc>
                <a:tc>
                  <a:txBody>
                    <a:bodyPr/>
                    <a:lstStyle/>
                    <a:p>
                      <a:r>
                        <a:rPr lang="en-US" sz="1400" dirty="0"/>
                        <a:t>22-27</a:t>
                      </a:r>
                      <a:endParaRPr lang="es-MX" sz="1400" dirty="0"/>
                    </a:p>
                  </a:txBody>
                  <a:tcPr/>
                </a:tc>
                <a:extLst>
                  <a:ext uri="{0D108BD9-81ED-4DB2-BD59-A6C34878D82A}">
                    <a16:rowId xmlns:a16="http://schemas.microsoft.com/office/drawing/2014/main" val="2692826598"/>
                  </a:ext>
                </a:extLst>
              </a:tr>
              <a:tr h="298840">
                <a:tc>
                  <a:txBody>
                    <a:bodyPr/>
                    <a:lstStyle/>
                    <a:p>
                      <a:r>
                        <a:rPr lang="en-US" sz="1400" dirty="0"/>
                        <a:t>7</a:t>
                      </a:r>
                      <a:endParaRPr lang="es-MX" sz="1400" dirty="0"/>
                    </a:p>
                  </a:txBody>
                  <a:tcPr/>
                </a:tc>
                <a:tc>
                  <a:txBody>
                    <a:bodyPr/>
                    <a:lstStyle/>
                    <a:p>
                      <a:r>
                        <a:rPr lang="en-US" sz="1400" dirty="0"/>
                        <a:t>Moderate gale</a:t>
                      </a:r>
                      <a:endParaRPr lang="es-MX" sz="1400" dirty="0"/>
                    </a:p>
                  </a:txBody>
                  <a:tcPr/>
                </a:tc>
                <a:tc>
                  <a:txBody>
                    <a:bodyPr/>
                    <a:lstStyle/>
                    <a:p>
                      <a:r>
                        <a:rPr lang="en-US" sz="1400" dirty="0"/>
                        <a:t>28-33</a:t>
                      </a:r>
                      <a:endParaRPr lang="es-MX" sz="1400" dirty="0"/>
                    </a:p>
                  </a:txBody>
                  <a:tcPr/>
                </a:tc>
                <a:extLst>
                  <a:ext uri="{0D108BD9-81ED-4DB2-BD59-A6C34878D82A}">
                    <a16:rowId xmlns:a16="http://schemas.microsoft.com/office/drawing/2014/main" val="764916861"/>
                  </a:ext>
                </a:extLst>
              </a:tr>
              <a:tr h="298840">
                <a:tc>
                  <a:txBody>
                    <a:bodyPr/>
                    <a:lstStyle/>
                    <a:p>
                      <a:r>
                        <a:rPr lang="en-US" sz="1400" dirty="0"/>
                        <a:t>8</a:t>
                      </a:r>
                      <a:endParaRPr lang="es-MX" sz="1400" dirty="0"/>
                    </a:p>
                  </a:txBody>
                  <a:tcPr/>
                </a:tc>
                <a:tc>
                  <a:txBody>
                    <a:bodyPr/>
                    <a:lstStyle/>
                    <a:p>
                      <a:r>
                        <a:rPr lang="en-US" sz="1400" dirty="0"/>
                        <a:t>Fresh gale</a:t>
                      </a:r>
                      <a:endParaRPr lang="es-MX" sz="1400" dirty="0"/>
                    </a:p>
                  </a:txBody>
                  <a:tcPr/>
                </a:tc>
                <a:tc>
                  <a:txBody>
                    <a:bodyPr/>
                    <a:lstStyle/>
                    <a:p>
                      <a:r>
                        <a:rPr lang="en-US" sz="1400" dirty="0"/>
                        <a:t>34-40</a:t>
                      </a:r>
                      <a:endParaRPr lang="es-MX" sz="1400" dirty="0"/>
                    </a:p>
                  </a:txBody>
                  <a:tcPr/>
                </a:tc>
                <a:extLst>
                  <a:ext uri="{0D108BD9-81ED-4DB2-BD59-A6C34878D82A}">
                    <a16:rowId xmlns:a16="http://schemas.microsoft.com/office/drawing/2014/main" val="384560164"/>
                  </a:ext>
                </a:extLst>
              </a:tr>
              <a:tr h="298840">
                <a:tc>
                  <a:txBody>
                    <a:bodyPr/>
                    <a:lstStyle/>
                    <a:p>
                      <a:r>
                        <a:rPr lang="en-US" sz="1400" dirty="0"/>
                        <a:t>9</a:t>
                      </a:r>
                      <a:endParaRPr lang="es-MX" sz="1400" dirty="0"/>
                    </a:p>
                  </a:txBody>
                  <a:tcPr/>
                </a:tc>
                <a:tc>
                  <a:txBody>
                    <a:bodyPr/>
                    <a:lstStyle/>
                    <a:p>
                      <a:r>
                        <a:rPr lang="en-US" sz="1400" dirty="0"/>
                        <a:t>Strong</a:t>
                      </a:r>
                      <a:r>
                        <a:rPr lang="en-US" sz="1400" baseline="0" dirty="0"/>
                        <a:t> gale</a:t>
                      </a:r>
                      <a:endParaRPr lang="es-MX" sz="1400" dirty="0"/>
                    </a:p>
                  </a:txBody>
                  <a:tcPr/>
                </a:tc>
                <a:tc>
                  <a:txBody>
                    <a:bodyPr/>
                    <a:lstStyle/>
                    <a:p>
                      <a:r>
                        <a:rPr lang="en-US" sz="1400" dirty="0"/>
                        <a:t>41-47</a:t>
                      </a:r>
                      <a:endParaRPr lang="es-MX" sz="1400" dirty="0"/>
                    </a:p>
                  </a:txBody>
                  <a:tcPr/>
                </a:tc>
                <a:extLst>
                  <a:ext uri="{0D108BD9-81ED-4DB2-BD59-A6C34878D82A}">
                    <a16:rowId xmlns:a16="http://schemas.microsoft.com/office/drawing/2014/main" val="1574944735"/>
                  </a:ext>
                </a:extLst>
              </a:tr>
              <a:tr h="298840">
                <a:tc>
                  <a:txBody>
                    <a:bodyPr/>
                    <a:lstStyle/>
                    <a:p>
                      <a:r>
                        <a:rPr lang="en-US" sz="1400" dirty="0"/>
                        <a:t>10</a:t>
                      </a:r>
                      <a:endParaRPr lang="es-MX" sz="1400" dirty="0"/>
                    </a:p>
                  </a:txBody>
                  <a:tcPr/>
                </a:tc>
                <a:tc>
                  <a:txBody>
                    <a:bodyPr/>
                    <a:lstStyle/>
                    <a:p>
                      <a:r>
                        <a:rPr lang="en-US" sz="1400" dirty="0"/>
                        <a:t>Whole gale</a:t>
                      </a:r>
                      <a:endParaRPr lang="es-MX" sz="1400" dirty="0"/>
                    </a:p>
                  </a:txBody>
                  <a:tcPr/>
                </a:tc>
                <a:tc>
                  <a:txBody>
                    <a:bodyPr/>
                    <a:lstStyle/>
                    <a:p>
                      <a:r>
                        <a:rPr lang="en-US" sz="1400" dirty="0"/>
                        <a:t>48-55</a:t>
                      </a:r>
                      <a:endParaRPr lang="es-MX" sz="1400" dirty="0"/>
                    </a:p>
                  </a:txBody>
                  <a:tcPr/>
                </a:tc>
                <a:extLst>
                  <a:ext uri="{0D108BD9-81ED-4DB2-BD59-A6C34878D82A}">
                    <a16:rowId xmlns:a16="http://schemas.microsoft.com/office/drawing/2014/main" val="3127246256"/>
                  </a:ext>
                </a:extLst>
              </a:tr>
              <a:tr h="298840">
                <a:tc>
                  <a:txBody>
                    <a:bodyPr/>
                    <a:lstStyle/>
                    <a:p>
                      <a:r>
                        <a:rPr lang="en-US" sz="1400" dirty="0"/>
                        <a:t>11</a:t>
                      </a:r>
                      <a:endParaRPr lang="es-MX" sz="1400" dirty="0"/>
                    </a:p>
                  </a:txBody>
                  <a:tcPr/>
                </a:tc>
                <a:tc>
                  <a:txBody>
                    <a:bodyPr/>
                    <a:lstStyle/>
                    <a:p>
                      <a:r>
                        <a:rPr lang="en-US" sz="1400" dirty="0"/>
                        <a:t>Storm</a:t>
                      </a:r>
                      <a:endParaRPr lang="es-MX" sz="1400" dirty="0"/>
                    </a:p>
                  </a:txBody>
                  <a:tcPr/>
                </a:tc>
                <a:tc>
                  <a:txBody>
                    <a:bodyPr/>
                    <a:lstStyle/>
                    <a:p>
                      <a:r>
                        <a:rPr lang="en-US" sz="1400" dirty="0"/>
                        <a:t>56-65</a:t>
                      </a:r>
                      <a:endParaRPr lang="es-MX" sz="1400" dirty="0"/>
                    </a:p>
                  </a:txBody>
                  <a:tcPr/>
                </a:tc>
                <a:extLst>
                  <a:ext uri="{0D108BD9-81ED-4DB2-BD59-A6C34878D82A}">
                    <a16:rowId xmlns:a16="http://schemas.microsoft.com/office/drawing/2014/main" val="585222241"/>
                  </a:ext>
                </a:extLst>
              </a:tr>
              <a:tr h="363589">
                <a:tc>
                  <a:txBody>
                    <a:bodyPr/>
                    <a:lstStyle/>
                    <a:p>
                      <a:r>
                        <a:rPr lang="en-US" sz="1400" dirty="0"/>
                        <a:t>12</a:t>
                      </a:r>
                      <a:endParaRPr lang="es-MX" sz="1400" dirty="0"/>
                    </a:p>
                  </a:txBody>
                  <a:tcPr/>
                </a:tc>
                <a:tc>
                  <a:txBody>
                    <a:bodyPr/>
                    <a:lstStyle/>
                    <a:p>
                      <a:r>
                        <a:rPr lang="en-US" sz="1400" dirty="0"/>
                        <a:t>Hurricane</a:t>
                      </a:r>
                      <a:endParaRPr lang="es-MX" sz="1400" dirty="0"/>
                    </a:p>
                  </a:txBody>
                  <a:tcPr/>
                </a:tc>
                <a:tc>
                  <a:txBody>
                    <a:bodyPr/>
                    <a:lstStyle/>
                    <a:p>
                      <a:r>
                        <a:rPr lang="en-US" sz="1400" dirty="0"/>
                        <a:t>Above 65</a:t>
                      </a:r>
                      <a:endParaRPr lang="es-MX" sz="1400" dirty="0"/>
                    </a:p>
                  </a:txBody>
                  <a:tcPr/>
                </a:tc>
                <a:extLst>
                  <a:ext uri="{0D108BD9-81ED-4DB2-BD59-A6C34878D82A}">
                    <a16:rowId xmlns:a16="http://schemas.microsoft.com/office/drawing/2014/main" val="15838165"/>
                  </a:ext>
                </a:extLst>
              </a:tr>
            </a:tbl>
          </a:graphicData>
        </a:graphic>
      </p:graphicFrame>
      <p:pic>
        <p:nvPicPr>
          <p:cNvPr id="8" name="Imagen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4648" y="83497"/>
            <a:ext cx="1695679" cy="1695679"/>
          </a:xfrm>
          <a:prstGeom prst="rect">
            <a:avLst/>
          </a:prstGeom>
          <a:ln>
            <a:noFill/>
          </a:ln>
          <a:effectLst>
            <a:outerShdw blurRad="292100" dist="139700" dir="2700000" algn="tl" rotWithShape="0">
              <a:srgbClr val="333333">
                <a:alpha val="65000"/>
              </a:srgbClr>
            </a:outerShdw>
          </a:effectLst>
        </p:spPr>
      </p:pic>
      <p:pic>
        <p:nvPicPr>
          <p:cNvPr id="9" name="Imagen 8">
            <a:hlinkClick r:id="rId5" action="ppaction://hlinksldjump"/>
            <a:extLst>
              <a:ext uri="{FF2B5EF4-FFF2-40B4-BE49-F238E27FC236}">
                <a16:creationId xmlns:a16="http://schemas.microsoft.com/office/drawing/2014/main" id="{33575581-F2B7-4AD4-9683-EE056DE7B7BA}"/>
              </a:ext>
            </a:extLst>
          </p:cNvPr>
          <p:cNvPicPr>
            <a:picLocks noChangeAspect="1"/>
          </p:cNvPicPr>
          <p:nvPr/>
        </p:nvPicPr>
        <p:blipFill>
          <a:blip r:embed="rId6"/>
          <a:stretch>
            <a:fillRect/>
          </a:stretch>
        </p:blipFill>
        <p:spPr>
          <a:xfrm>
            <a:off x="986052" y="6132813"/>
            <a:ext cx="554784" cy="554784"/>
          </a:xfrm>
          <a:prstGeom prst="rect">
            <a:avLst/>
          </a:prstGeom>
        </p:spPr>
      </p:pic>
    </p:spTree>
    <p:extLst>
      <p:ext uri="{BB962C8B-B14F-4D97-AF65-F5344CB8AC3E}">
        <p14:creationId xmlns:p14="http://schemas.microsoft.com/office/powerpoint/2010/main" val="193450666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upo 3"/>
          <p:cNvGrpSpPr/>
          <p:nvPr/>
        </p:nvGrpSpPr>
        <p:grpSpPr>
          <a:xfrm>
            <a:off x="4153524" y="1265698"/>
            <a:ext cx="4990476" cy="5592302"/>
            <a:chOff x="4153524" y="1265698"/>
            <a:chExt cx="4990476" cy="5592302"/>
          </a:xfrm>
        </p:grpSpPr>
        <p:pic>
          <p:nvPicPr>
            <p:cNvPr id="5" name="Imagen 4"/>
            <p:cNvPicPr>
              <a:picLocks noChangeAspect="1"/>
            </p:cNvPicPr>
            <p:nvPr/>
          </p:nvPicPr>
          <p:blipFill>
            <a:blip r:embed="rId2">
              <a:lum bright="70000" contrast="-70000"/>
              <a:extLst>
                <a:ext uri="{28A0092B-C50C-407E-A947-70E740481C1C}">
                  <a14:useLocalDpi xmlns:a14="http://schemas.microsoft.com/office/drawing/2010/main" val="0"/>
                </a:ext>
              </a:extLst>
            </a:blip>
            <a:stretch>
              <a:fillRect/>
            </a:stretch>
          </p:blipFill>
          <p:spPr>
            <a:xfrm>
              <a:off x="4153524" y="1265698"/>
              <a:ext cx="4990476" cy="4317460"/>
            </a:xfrm>
            <a:prstGeom prst="rect">
              <a:avLst/>
            </a:prstGeom>
          </p:spPr>
        </p:pic>
        <p:pic>
          <p:nvPicPr>
            <p:cNvPr id="6" name="Imagen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04370" y="5962410"/>
              <a:ext cx="2437701" cy="895590"/>
            </a:xfrm>
            <a:prstGeom prst="rect">
              <a:avLst/>
            </a:prstGeom>
          </p:spPr>
        </p:pic>
      </p:grpSp>
      <p:sp>
        <p:nvSpPr>
          <p:cNvPr id="2" name="Título 1"/>
          <p:cNvSpPr>
            <a:spLocks noGrp="1"/>
          </p:cNvSpPr>
          <p:nvPr>
            <p:ph type="title"/>
          </p:nvPr>
        </p:nvSpPr>
        <p:spPr>
          <a:xfrm>
            <a:off x="0" y="1123838"/>
            <a:ext cx="2624667" cy="4601183"/>
          </a:xfrm>
        </p:spPr>
        <p:txBody>
          <a:bodyPr/>
          <a:lstStyle/>
          <a:p>
            <a:pPr algn="ctr"/>
            <a:r>
              <a:rPr lang="es-MX" dirty="0"/>
              <a:t>GUIDANCE OF CLAIMS ADJUSTMENTS</a:t>
            </a:r>
          </a:p>
        </p:txBody>
      </p:sp>
      <p:sp>
        <p:nvSpPr>
          <p:cNvPr id="3" name="Marcador de contenido 2"/>
          <p:cNvSpPr>
            <a:spLocks noGrp="1"/>
          </p:cNvSpPr>
          <p:nvPr>
            <p:ph idx="1"/>
          </p:nvPr>
        </p:nvSpPr>
        <p:spPr>
          <a:xfrm>
            <a:off x="2624667" y="864108"/>
            <a:ext cx="6217404" cy="5120640"/>
          </a:xfrm>
        </p:spPr>
        <p:txBody>
          <a:bodyPr>
            <a:normAutofit/>
          </a:bodyPr>
          <a:lstStyle/>
          <a:p>
            <a:pPr marL="0" indent="0" algn="just">
              <a:buNone/>
            </a:pPr>
            <a:r>
              <a:rPr lang="en-US" sz="2100" dirty="0">
                <a:solidFill>
                  <a:schemeClr val="tx1"/>
                </a:solidFill>
              </a:rPr>
              <a:t>As has been stressed before it is absolutely essential that the adjuster has a detailed knowledge of the contents of the policy since there is a considerable difference between the extent of cover provided by many modern pleasure craft policies.</a:t>
            </a:r>
          </a:p>
          <a:p>
            <a:pPr marL="0" indent="0" algn="just">
              <a:buNone/>
            </a:pPr>
            <a:r>
              <a:rPr lang="en-US" sz="2100" dirty="0">
                <a:solidFill>
                  <a:schemeClr val="tx1"/>
                </a:solidFill>
              </a:rPr>
              <a:t>Whilst fundamentally the principle of indemnity applies, this principle is significantly modified in many policies and those containing Institute Yacht Clauses are a particular example. At the other end of the scale are those which are very specific on the exclusion of costs which do not provide for true indemnity. Between the two extremes are many variations in the application of the principle of indemnity.</a:t>
            </a:r>
            <a:endParaRPr lang="es-MX" sz="2100" dirty="0">
              <a:solidFill>
                <a:schemeClr val="tx1"/>
              </a:solidFill>
            </a:endParaRPr>
          </a:p>
        </p:txBody>
      </p:sp>
      <p:pic>
        <p:nvPicPr>
          <p:cNvPr id="7" name="Imagen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83764" y="312607"/>
            <a:ext cx="1622461" cy="1622461"/>
          </a:xfrm>
          <a:prstGeom prst="rect">
            <a:avLst/>
          </a:prstGeom>
          <a:ln>
            <a:noFill/>
          </a:ln>
          <a:effectLst>
            <a:outerShdw blurRad="292100" dist="139700" dir="2700000" algn="tl" rotWithShape="0">
              <a:srgbClr val="333333">
                <a:alpha val="65000"/>
              </a:srgbClr>
            </a:outerShdw>
          </a:effectLst>
        </p:spPr>
      </p:pic>
      <p:pic>
        <p:nvPicPr>
          <p:cNvPr id="8" name="Imagen 7">
            <a:hlinkClick r:id="rId5" action="ppaction://hlinksldjump"/>
            <a:extLst>
              <a:ext uri="{FF2B5EF4-FFF2-40B4-BE49-F238E27FC236}">
                <a16:creationId xmlns:a16="http://schemas.microsoft.com/office/drawing/2014/main" id="{E95C785D-7E90-44C9-9C7F-E2DAF4494A22}"/>
              </a:ext>
            </a:extLst>
          </p:cNvPr>
          <p:cNvPicPr>
            <a:picLocks noChangeAspect="1"/>
          </p:cNvPicPr>
          <p:nvPr/>
        </p:nvPicPr>
        <p:blipFill>
          <a:blip r:embed="rId6"/>
          <a:stretch>
            <a:fillRect/>
          </a:stretch>
        </p:blipFill>
        <p:spPr>
          <a:xfrm>
            <a:off x="986052" y="6132813"/>
            <a:ext cx="554784" cy="554784"/>
          </a:xfrm>
          <a:prstGeom prst="rect">
            <a:avLst/>
          </a:prstGeom>
        </p:spPr>
      </p:pic>
    </p:spTree>
    <p:extLst>
      <p:ext uri="{BB962C8B-B14F-4D97-AF65-F5344CB8AC3E}">
        <p14:creationId xmlns:p14="http://schemas.microsoft.com/office/powerpoint/2010/main" val="2141533694"/>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upo 3"/>
          <p:cNvGrpSpPr/>
          <p:nvPr/>
        </p:nvGrpSpPr>
        <p:grpSpPr>
          <a:xfrm>
            <a:off x="4153524" y="1265698"/>
            <a:ext cx="4990476" cy="5592302"/>
            <a:chOff x="4153524" y="1265698"/>
            <a:chExt cx="4990476" cy="5592302"/>
          </a:xfrm>
        </p:grpSpPr>
        <p:pic>
          <p:nvPicPr>
            <p:cNvPr id="5" name="Imagen 4"/>
            <p:cNvPicPr>
              <a:picLocks noChangeAspect="1"/>
            </p:cNvPicPr>
            <p:nvPr/>
          </p:nvPicPr>
          <p:blipFill>
            <a:blip r:embed="rId2">
              <a:lum bright="70000" contrast="-70000"/>
              <a:extLst>
                <a:ext uri="{28A0092B-C50C-407E-A947-70E740481C1C}">
                  <a14:useLocalDpi xmlns:a14="http://schemas.microsoft.com/office/drawing/2010/main" val="0"/>
                </a:ext>
              </a:extLst>
            </a:blip>
            <a:stretch>
              <a:fillRect/>
            </a:stretch>
          </p:blipFill>
          <p:spPr>
            <a:xfrm>
              <a:off x="4153524" y="1265698"/>
              <a:ext cx="4990476" cy="4317460"/>
            </a:xfrm>
            <a:prstGeom prst="rect">
              <a:avLst/>
            </a:prstGeom>
          </p:spPr>
        </p:pic>
        <p:pic>
          <p:nvPicPr>
            <p:cNvPr id="6" name="Imagen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04370" y="5962410"/>
              <a:ext cx="2437701" cy="895590"/>
            </a:xfrm>
            <a:prstGeom prst="rect">
              <a:avLst/>
            </a:prstGeom>
          </p:spPr>
        </p:pic>
      </p:grpSp>
      <p:sp>
        <p:nvSpPr>
          <p:cNvPr id="2" name="Título 1"/>
          <p:cNvSpPr>
            <a:spLocks noGrp="1"/>
          </p:cNvSpPr>
          <p:nvPr>
            <p:ph type="title"/>
          </p:nvPr>
        </p:nvSpPr>
        <p:spPr>
          <a:xfrm>
            <a:off x="0" y="1123838"/>
            <a:ext cx="2615184" cy="4601183"/>
          </a:xfrm>
        </p:spPr>
        <p:txBody>
          <a:bodyPr/>
          <a:lstStyle/>
          <a:p>
            <a:pPr algn="ctr"/>
            <a:r>
              <a:rPr lang="es-MX" dirty="0"/>
              <a:t>GENERAL EXPRESSIONS</a:t>
            </a:r>
          </a:p>
        </p:txBody>
      </p:sp>
      <p:sp>
        <p:nvSpPr>
          <p:cNvPr id="3" name="Marcador de contenido 2"/>
          <p:cNvSpPr>
            <a:spLocks noGrp="1"/>
          </p:cNvSpPr>
          <p:nvPr>
            <p:ph idx="1"/>
          </p:nvPr>
        </p:nvSpPr>
        <p:spPr/>
        <p:txBody>
          <a:bodyPr>
            <a:normAutofit/>
          </a:bodyPr>
          <a:lstStyle/>
          <a:p>
            <a:pPr marL="0" indent="0" algn="just">
              <a:buNone/>
            </a:pPr>
            <a:r>
              <a:rPr lang="en-US" sz="2200" b="1" dirty="0">
                <a:solidFill>
                  <a:schemeClr val="tx1"/>
                </a:solidFill>
              </a:rPr>
              <a:t>Bill of health</a:t>
            </a:r>
            <a:r>
              <a:rPr lang="en-US" sz="2200" dirty="0">
                <a:solidFill>
                  <a:schemeClr val="tx1"/>
                </a:solidFill>
              </a:rPr>
              <a:t> </a:t>
            </a:r>
          </a:p>
          <a:p>
            <a:pPr marL="0" indent="0" algn="just">
              <a:buNone/>
            </a:pPr>
            <a:r>
              <a:rPr lang="en-US" sz="2200" dirty="0">
                <a:solidFill>
                  <a:schemeClr val="tx1"/>
                </a:solidFill>
              </a:rPr>
              <a:t>The Bill of Health is the certificate issued by the local medical authorities indicating the general health conditions in the port of departure or ports of call. Before sailing the Bill of Health must have been vised by the Consul of that country of destination.</a:t>
            </a:r>
          </a:p>
          <a:p>
            <a:pPr marL="0" indent="0" algn="just">
              <a:buNone/>
            </a:pPr>
            <a:r>
              <a:rPr lang="en-US" sz="2200" b="1" dirty="0">
                <a:solidFill>
                  <a:schemeClr val="tx1"/>
                </a:solidFill>
              </a:rPr>
              <a:t>Blockade</a:t>
            </a:r>
          </a:p>
          <a:p>
            <a:pPr marL="0" indent="0" algn="just">
              <a:buNone/>
            </a:pPr>
            <a:r>
              <a:rPr lang="en-US" sz="2200" dirty="0">
                <a:solidFill>
                  <a:schemeClr val="tx1"/>
                </a:solidFill>
              </a:rPr>
              <a:t>Belligerent powers have the right of blockade, i.e. the right to blockade enemy ports of, coastal territory for ocean shipping by military measures. The blockade must be respected by neutral states. Running a blockade, if unsuccessful, will entail confiscation of ship and cargo.</a:t>
            </a:r>
            <a:endParaRPr lang="es-MX" sz="2200" dirty="0">
              <a:solidFill>
                <a:schemeClr val="tx1"/>
              </a:solidFill>
            </a:endParaRPr>
          </a:p>
        </p:txBody>
      </p:sp>
      <p:pic>
        <p:nvPicPr>
          <p:cNvPr id="7" name="Imagen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4648" y="83497"/>
            <a:ext cx="1695679" cy="1695679"/>
          </a:xfrm>
          <a:prstGeom prst="rect">
            <a:avLst/>
          </a:prstGeom>
          <a:ln>
            <a:noFill/>
          </a:ln>
          <a:effectLst>
            <a:outerShdw blurRad="292100" dist="139700" dir="2700000" algn="tl" rotWithShape="0">
              <a:srgbClr val="333333">
                <a:alpha val="65000"/>
              </a:srgbClr>
            </a:outerShdw>
          </a:effectLst>
        </p:spPr>
      </p:pic>
      <p:pic>
        <p:nvPicPr>
          <p:cNvPr id="8" name="Imagen 7">
            <a:hlinkClick r:id="rId5" action="ppaction://hlinksldjump"/>
            <a:extLst>
              <a:ext uri="{FF2B5EF4-FFF2-40B4-BE49-F238E27FC236}">
                <a16:creationId xmlns:a16="http://schemas.microsoft.com/office/drawing/2014/main" id="{4F869B5E-B339-4B7E-AC5D-155FF921E4B8}"/>
              </a:ext>
            </a:extLst>
          </p:cNvPr>
          <p:cNvPicPr>
            <a:picLocks noChangeAspect="1"/>
          </p:cNvPicPr>
          <p:nvPr/>
        </p:nvPicPr>
        <p:blipFill>
          <a:blip r:embed="rId6"/>
          <a:stretch>
            <a:fillRect/>
          </a:stretch>
        </p:blipFill>
        <p:spPr>
          <a:xfrm>
            <a:off x="986052" y="6132813"/>
            <a:ext cx="554784" cy="554784"/>
          </a:xfrm>
          <a:prstGeom prst="rect">
            <a:avLst/>
          </a:prstGeom>
        </p:spPr>
      </p:pic>
    </p:spTree>
    <p:extLst>
      <p:ext uri="{BB962C8B-B14F-4D97-AF65-F5344CB8AC3E}">
        <p14:creationId xmlns:p14="http://schemas.microsoft.com/office/powerpoint/2010/main" val="1263816276"/>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upo 3"/>
          <p:cNvGrpSpPr/>
          <p:nvPr/>
        </p:nvGrpSpPr>
        <p:grpSpPr>
          <a:xfrm>
            <a:off x="4153524" y="1265698"/>
            <a:ext cx="4990476" cy="5592302"/>
            <a:chOff x="4153524" y="1265698"/>
            <a:chExt cx="4990476" cy="5592302"/>
          </a:xfrm>
        </p:grpSpPr>
        <p:pic>
          <p:nvPicPr>
            <p:cNvPr id="5" name="Imagen 4"/>
            <p:cNvPicPr>
              <a:picLocks noChangeAspect="1"/>
            </p:cNvPicPr>
            <p:nvPr/>
          </p:nvPicPr>
          <p:blipFill>
            <a:blip r:embed="rId2">
              <a:lum bright="70000" contrast="-70000"/>
              <a:extLst>
                <a:ext uri="{28A0092B-C50C-407E-A947-70E740481C1C}">
                  <a14:useLocalDpi xmlns:a14="http://schemas.microsoft.com/office/drawing/2010/main" val="0"/>
                </a:ext>
              </a:extLst>
            </a:blip>
            <a:stretch>
              <a:fillRect/>
            </a:stretch>
          </p:blipFill>
          <p:spPr>
            <a:xfrm>
              <a:off x="4153524" y="1265698"/>
              <a:ext cx="4990476" cy="4317460"/>
            </a:xfrm>
            <a:prstGeom prst="rect">
              <a:avLst/>
            </a:prstGeom>
          </p:spPr>
        </p:pic>
        <p:pic>
          <p:nvPicPr>
            <p:cNvPr id="6" name="Imagen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04370" y="5962410"/>
              <a:ext cx="2437701" cy="895590"/>
            </a:xfrm>
            <a:prstGeom prst="rect">
              <a:avLst/>
            </a:prstGeom>
          </p:spPr>
        </p:pic>
      </p:grpSp>
      <p:sp>
        <p:nvSpPr>
          <p:cNvPr id="2" name="Título 1"/>
          <p:cNvSpPr>
            <a:spLocks noGrp="1"/>
          </p:cNvSpPr>
          <p:nvPr>
            <p:ph type="title"/>
          </p:nvPr>
        </p:nvSpPr>
        <p:spPr>
          <a:xfrm>
            <a:off x="0" y="1123838"/>
            <a:ext cx="2615184" cy="4601183"/>
          </a:xfrm>
        </p:spPr>
        <p:txBody>
          <a:bodyPr/>
          <a:lstStyle/>
          <a:p>
            <a:pPr algn="ctr"/>
            <a:r>
              <a:rPr lang="es-MX" dirty="0"/>
              <a:t>GENERAL EXPRESSIONS</a:t>
            </a:r>
          </a:p>
        </p:txBody>
      </p:sp>
      <p:sp>
        <p:nvSpPr>
          <p:cNvPr id="3" name="Marcador de contenido 2"/>
          <p:cNvSpPr>
            <a:spLocks noGrp="1"/>
          </p:cNvSpPr>
          <p:nvPr>
            <p:ph idx="1"/>
          </p:nvPr>
        </p:nvSpPr>
        <p:spPr>
          <a:xfrm>
            <a:off x="2615184" y="576943"/>
            <a:ext cx="6226887" cy="5649685"/>
          </a:xfrm>
        </p:spPr>
        <p:txBody>
          <a:bodyPr>
            <a:noAutofit/>
          </a:bodyPr>
          <a:lstStyle/>
          <a:p>
            <a:pPr marL="0" indent="0" algn="just">
              <a:lnSpc>
                <a:spcPct val="100000"/>
              </a:lnSpc>
              <a:spcBef>
                <a:spcPts val="0"/>
              </a:spcBef>
              <a:buNone/>
            </a:pPr>
            <a:r>
              <a:rPr lang="en-US" sz="2100" b="1" dirty="0">
                <a:solidFill>
                  <a:schemeClr val="tx1"/>
                </a:solidFill>
              </a:rPr>
              <a:t>Blue Peter. </a:t>
            </a:r>
          </a:p>
          <a:p>
            <a:pPr marL="0" indent="0" algn="just">
              <a:lnSpc>
                <a:spcPct val="100000"/>
              </a:lnSpc>
              <a:spcBef>
                <a:spcPts val="0"/>
              </a:spcBef>
              <a:buNone/>
            </a:pPr>
            <a:r>
              <a:rPr lang="en-US" sz="2100" dirty="0">
                <a:solidFill>
                  <a:schemeClr val="tx1"/>
                </a:solidFill>
              </a:rPr>
              <a:t>The international signal flag for the letter P (blue flag with white square in the center) is hoisted in the fore mast on the  day of departure. </a:t>
            </a:r>
          </a:p>
          <a:p>
            <a:pPr marL="0" indent="0" algn="just">
              <a:lnSpc>
                <a:spcPct val="100000"/>
              </a:lnSpc>
              <a:spcBef>
                <a:spcPts val="0"/>
              </a:spcBef>
              <a:buNone/>
            </a:pPr>
            <a:endParaRPr lang="en-US" sz="2100" dirty="0">
              <a:solidFill>
                <a:schemeClr val="tx1"/>
              </a:solidFill>
            </a:endParaRPr>
          </a:p>
          <a:p>
            <a:pPr marL="0" indent="0" algn="just">
              <a:buNone/>
            </a:pPr>
            <a:r>
              <a:rPr lang="en-US" sz="2100" b="1" dirty="0">
                <a:solidFill>
                  <a:schemeClr val="tx1"/>
                </a:solidFill>
              </a:rPr>
              <a:t>Compass. </a:t>
            </a:r>
          </a:p>
          <a:p>
            <a:pPr marL="0" indent="0" algn="just">
              <a:buNone/>
            </a:pPr>
            <a:r>
              <a:rPr lang="en-US" sz="2100" dirty="0">
                <a:solidFill>
                  <a:schemeClr val="tx1"/>
                </a:solidFill>
              </a:rPr>
              <a:t>As a rule the circumference of the card of a magnetic compass is divided in degrees from 0 to 359 (clockwise).The Principal points were:</a:t>
            </a:r>
          </a:p>
          <a:p>
            <a:pPr marL="0" indent="0" algn="just">
              <a:buNone/>
            </a:pPr>
            <a:r>
              <a:rPr lang="en-US" sz="2100" dirty="0">
                <a:solidFill>
                  <a:schemeClr val="tx1"/>
                </a:solidFill>
              </a:rPr>
              <a:t>North - East - South - West</a:t>
            </a:r>
          </a:p>
          <a:p>
            <a:pPr marL="0" indent="0" algn="just">
              <a:buNone/>
            </a:pPr>
            <a:r>
              <a:rPr lang="en-US" sz="2100" dirty="0">
                <a:solidFill>
                  <a:schemeClr val="tx1"/>
                </a:solidFill>
              </a:rPr>
              <a:t>and 4 intermediate Points:</a:t>
            </a:r>
          </a:p>
          <a:p>
            <a:pPr marL="0" indent="0" algn="just">
              <a:buNone/>
            </a:pPr>
            <a:r>
              <a:rPr lang="en-US" sz="2100" dirty="0">
                <a:solidFill>
                  <a:schemeClr val="tx1"/>
                </a:solidFill>
              </a:rPr>
              <a:t>North East - South East - South West - North West</a:t>
            </a:r>
          </a:p>
          <a:p>
            <a:pPr marL="0" indent="0" algn="just">
              <a:buNone/>
            </a:pPr>
            <a:r>
              <a:rPr lang="en-US" sz="2100" dirty="0">
                <a:solidFill>
                  <a:schemeClr val="tx1"/>
                </a:solidFill>
              </a:rPr>
              <a:t>Each point was subdivided in half-points and quarter-points. For navigation purposes the course to be steered is indicated in degrees.</a:t>
            </a:r>
            <a:endParaRPr lang="es-MX" sz="2100" dirty="0">
              <a:solidFill>
                <a:schemeClr val="tx1"/>
              </a:solidFill>
            </a:endParaRPr>
          </a:p>
        </p:txBody>
      </p:sp>
      <p:pic>
        <p:nvPicPr>
          <p:cNvPr id="7" name="Imagen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4648" y="83497"/>
            <a:ext cx="1695679" cy="1695679"/>
          </a:xfrm>
          <a:prstGeom prst="rect">
            <a:avLst/>
          </a:prstGeom>
          <a:ln>
            <a:noFill/>
          </a:ln>
          <a:effectLst>
            <a:outerShdw blurRad="292100" dist="139700" dir="2700000" algn="tl" rotWithShape="0">
              <a:srgbClr val="333333">
                <a:alpha val="65000"/>
              </a:srgbClr>
            </a:outerShdw>
          </a:effectLst>
        </p:spPr>
      </p:pic>
      <p:pic>
        <p:nvPicPr>
          <p:cNvPr id="8" name="Imagen 7">
            <a:hlinkClick r:id="rId5" action="ppaction://hlinksldjump"/>
            <a:extLst>
              <a:ext uri="{FF2B5EF4-FFF2-40B4-BE49-F238E27FC236}">
                <a16:creationId xmlns:a16="http://schemas.microsoft.com/office/drawing/2014/main" id="{07ACB556-C023-442E-878F-8210E2595A93}"/>
              </a:ext>
            </a:extLst>
          </p:cNvPr>
          <p:cNvPicPr>
            <a:picLocks noChangeAspect="1"/>
          </p:cNvPicPr>
          <p:nvPr/>
        </p:nvPicPr>
        <p:blipFill>
          <a:blip r:embed="rId6"/>
          <a:stretch>
            <a:fillRect/>
          </a:stretch>
        </p:blipFill>
        <p:spPr>
          <a:xfrm>
            <a:off x="986052" y="6132813"/>
            <a:ext cx="554784" cy="554784"/>
          </a:xfrm>
          <a:prstGeom prst="rect">
            <a:avLst/>
          </a:prstGeom>
        </p:spPr>
      </p:pic>
    </p:spTree>
    <p:extLst>
      <p:ext uri="{BB962C8B-B14F-4D97-AF65-F5344CB8AC3E}">
        <p14:creationId xmlns:p14="http://schemas.microsoft.com/office/powerpoint/2010/main" val="2725252399"/>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upo 3"/>
          <p:cNvGrpSpPr/>
          <p:nvPr/>
        </p:nvGrpSpPr>
        <p:grpSpPr>
          <a:xfrm>
            <a:off x="4153524" y="1265698"/>
            <a:ext cx="4990476" cy="5592302"/>
            <a:chOff x="4153524" y="1265698"/>
            <a:chExt cx="4990476" cy="5592302"/>
          </a:xfrm>
        </p:grpSpPr>
        <p:pic>
          <p:nvPicPr>
            <p:cNvPr id="5" name="Imagen 4"/>
            <p:cNvPicPr>
              <a:picLocks noChangeAspect="1"/>
            </p:cNvPicPr>
            <p:nvPr/>
          </p:nvPicPr>
          <p:blipFill>
            <a:blip r:embed="rId2">
              <a:lum bright="70000" contrast="-70000"/>
              <a:extLst>
                <a:ext uri="{28A0092B-C50C-407E-A947-70E740481C1C}">
                  <a14:useLocalDpi xmlns:a14="http://schemas.microsoft.com/office/drawing/2010/main" val="0"/>
                </a:ext>
              </a:extLst>
            </a:blip>
            <a:stretch>
              <a:fillRect/>
            </a:stretch>
          </p:blipFill>
          <p:spPr>
            <a:xfrm>
              <a:off x="4153524" y="1265698"/>
              <a:ext cx="4990476" cy="4317460"/>
            </a:xfrm>
            <a:prstGeom prst="rect">
              <a:avLst/>
            </a:prstGeom>
          </p:spPr>
        </p:pic>
        <p:pic>
          <p:nvPicPr>
            <p:cNvPr id="6" name="Imagen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04370" y="5962410"/>
              <a:ext cx="2437701" cy="895590"/>
            </a:xfrm>
            <a:prstGeom prst="rect">
              <a:avLst/>
            </a:prstGeom>
          </p:spPr>
        </p:pic>
      </p:grpSp>
      <p:sp>
        <p:nvSpPr>
          <p:cNvPr id="2" name="Título 1"/>
          <p:cNvSpPr>
            <a:spLocks noGrp="1"/>
          </p:cNvSpPr>
          <p:nvPr>
            <p:ph type="title"/>
          </p:nvPr>
        </p:nvSpPr>
        <p:spPr>
          <a:xfrm>
            <a:off x="0" y="1123838"/>
            <a:ext cx="2615184" cy="4601183"/>
          </a:xfrm>
        </p:spPr>
        <p:txBody>
          <a:bodyPr/>
          <a:lstStyle/>
          <a:p>
            <a:pPr algn="ctr"/>
            <a:r>
              <a:rPr lang="es-MX" dirty="0"/>
              <a:t>GENERAL EXPRESSIONS</a:t>
            </a:r>
          </a:p>
        </p:txBody>
      </p:sp>
      <p:sp>
        <p:nvSpPr>
          <p:cNvPr id="3" name="Marcador de contenido 2"/>
          <p:cNvSpPr>
            <a:spLocks noGrp="1"/>
          </p:cNvSpPr>
          <p:nvPr>
            <p:ph idx="1"/>
          </p:nvPr>
        </p:nvSpPr>
        <p:spPr>
          <a:xfrm>
            <a:off x="2615184" y="576943"/>
            <a:ext cx="6226887" cy="5649685"/>
          </a:xfrm>
        </p:spPr>
        <p:txBody>
          <a:bodyPr>
            <a:normAutofit fontScale="92500"/>
          </a:bodyPr>
          <a:lstStyle/>
          <a:p>
            <a:pPr marL="0" indent="0" algn="just">
              <a:lnSpc>
                <a:spcPct val="100000"/>
              </a:lnSpc>
              <a:spcBef>
                <a:spcPts val="0"/>
              </a:spcBef>
              <a:buNone/>
            </a:pPr>
            <a:r>
              <a:rPr lang="en-US" sz="2000" b="1" dirty="0" err="1">
                <a:solidFill>
                  <a:schemeClr val="tx1"/>
                </a:solidFill>
              </a:rPr>
              <a:t>Cargocaire</a:t>
            </a:r>
            <a:r>
              <a:rPr lang="en-US" sz="2000" b="1" dirty="0">
                <a:solidFill>
                  <a:schemeClr val="tx1"/>
                </a:solidFill>
              </a:rPr>
              <a:t>. </a:t>
            </a:r>
          </a:p>
          <a:p>
            <a:pPr marL="0" indent="0" algn="just">
              <a:lnSpc>
                <a:spcPct val="100000"/>
              </a:lnSpc>
              <a:spcBef>
                <a:spcPts val="0"/>
              </a:spcBef>
              <a:buNone/>
            </a:pPr>
            <a:r>
              <a:rPr lang="en-US" sz="2000" dirty="0">
                <a:solidFill>
                  <a:schemeClr val="tx1"/>
                </a:solidFill>
              </a:rPr>
              <a:t>In order to reduce damage to cargo by sweat, modern cargo vessels are fitted with the so called “</a:t>
            </a:r>
            <a:r>
              <a:rPr lang="en-US" sz="2000" dirty="0" err="1">
                <a:solidFill>
                  <a:schemeClr val="tx1"/>
                </a:solidFill>
              </a:rPr>
              <a:t>Cargocaire</a:t>
            </a:r>
            <a:r>
              <a:rPr lang="en-US" sz="2000" dirty="0">
                <a:solidFill>
                  <a:schemeClr val="tx1"/>
                </a:solidFill>
              </a:rPr>
              <a:t>” system. The principal causes of damage to cargo by sweat are:</a:t>
            </a:r>
          </a:p>
          <a:p>
            <a:pPr marL="342900" indent="-342900" algn="just">
              <a:lnSpc>
                <a:spcPct val="100000"/>
              </a:lnSpc>
              <a:spcBef>
                <a:spcPts val="0"/>
              </a:spcBef>
              <a:buFont typeface="+mj-lt"/>
              <a:buAutoNum type="arabicPeriod"/>
            </a:pPr>
            <a:r>
              <a:rPr lang="en-US" sz="2000" dirty="0">
                <a:solidFill>
                  <a:schemeClr val="tx1"/>
                </a:solidFill>
              </a:rPr>
              <a:t>Condensation of moisture on the cold metal of the vessel, which will occur when the temperature of the ship's structure is below the dew point of the air in the cargo holds. Apart from damage, if any to cargo resulting from condensation on the beams and underside of deck plates, the ship's structure may be affected (rust).</a:t>
            </a:r>
          </a:p>
          <a:p>
            <a:pPr marL="342900" indent="-342900" algn="just">
              <a:lnSpc>
                <a:spcPct val="100000"/>
              </a:lnSpc>
              <a:spcBef>
                <a:spcPts val="0"/>
              </a:spcBef>
              <a:buFont typeface="+mj-lt"/>
              <a:buAutoNum type="arabicPeriod"/>
            </a:pPr>
            <a:r>
              <a:rPr lang="en-US" sz="2000" dirty="0">
                <a:solidFill>
                  <a:schemeClr val="tx1"/>
                </a:solidFill>
              </a:rPr>
              <a:t>By sweating of the cargo, which occurs when moist air condenses on cargo having a temperature below the dew point of the air in the holds, e.g. on vessels entering from cold into  warms regions, ventilation with outside air with a higher dew point will inevitably cause condensation. The dew point is the minimum temperature at which a mixture of air and water </a:t>
            </a:r>
            <a:r>
              <a:rPr lang="en-US" sz="2000" dirty="0" err="1">
                <a:solidFill>
                  <a:schemeClr val="tx1"/>
                </a:solidFill>
              </a:rPr>
              <a:t>vapour</a:t>
            </a:r>
            <a:r>
              <a:rPr lang="en-US" sz="2000" dirty="0">
                <a:solidFill>
                  <a:schemeClr val="tx1"/>
                </a:solidFill>
              </a:rPr>
              <a:t> becomes saturated when cooled. Any further cooling will result in condensation.</a:t>
            </a:r>
            <a:endParaRPr lang="es-MX" sz="2400" dirty="0">
              <a:solidFill>
                <a:schemeClr val="tx1"/>
              </a:solidFill>
            </a:endParaRPr>
          </a:p>
        </p:txBody>
      </p:sp>
      <p:pic>
        <p:nvPicPr>
          <p:cNvPr id="7" name="Imagen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4648" y="83497"/>
            <a:ext cx="1695679" cy="1695679"/>
          </a:xfrm>
          <a:prstGeom prst="rect">
            <a:avLst/>
          </a:prstGeom>
          <a:ln>
            <a:noFill/>
          </a:ln>
          <a:effectLst>
            <a:outerShdw blurRad="292100" dist="139700" dir="2700000" algn="tl" rotWithShape="0">
              <a:srgbClr val="333333">
                <a:alpha val="65000"/>
              </a:srgbClr>
            </a:outerShdw>
          </a:effectLst>
        </p:spPr>
      </p:pic>
      <p:pic>
        <p:nvPicPr>
          <p:cNvPr id="8" name="Imagen 7">
            <a:hlinkClick r:id="rId5" action="ppaction://hlinksldjump"/>
            <a:extLst>
              <a:ext uri="{FF2B5EF4-FFF2-40B4-BE49-F238E27FC236}">
                <a16:creationId xmlns:a16="http://schemas.microsoft.com/office/drawing/2014/main" id="{D0F9A9BC-9CD9-4E20-9086-E1CB74D75E9A}"/>
              </a:ext>
            </a:extLst>
          </p:cNvPr>
          <p:cNvPicPr>
            <a:picLocks noChangeAspect="1"/>
          </p:cNvPicPr>
          <p:nvPr/>
        </p:nvPicPr>
        <p:blipFill>
          <a:blip r:embed="rId6"/>
          <a:stretch>
            <a:fillRect/>
          </a:stretch>
        </p:blipFill>
        <p:spPr>
          <a:xfrm>
            <a:off x="986052" y="6132813"/>
            <a:ext cx="554784" cy="554784"/>
          </a:xfrm>
          <a:prstGeom prst="rect">
            <a:avLst/>
          </a:prstGeom>
        </p:spPr>
      </p:pic>
    </p:spTree>
    <p:extLst>
      <p:ext uri="{BB962C8B-B14F-4D97-AF65-F5344CB8AC3E}">
        <p14:creationId xmlns:p14="http://schemas.microsoft.com/office/powerpoint/2010/main" val="2377101978"/>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upo 3"/>
          <p:cNvGrpSpPr/>
          <p:nvPr/>
        </p:nvGrpSpPr>
        <p:grpSpPr>
          <a:xfrm>
            <a:off x="4153524" y="1265698"/>
            <a:ext cx="4990476" cy="5592302"/>
            <a:chOff x="4153524" y="1265698"/>
            <a:chExt cx="4990476" cy="5592302"/>
          </a:xfrm>
        </p:grpSpPr>
        <p:pic>
          <p:nvPicPr>
            <p:cNvPr id="5" name="Imagen 4"/>
            <p:cNvPicPr>
              <a:picLocks noChangeAspect="1"/>
            </p:cNvPicPr>
            <p:nvPr/>
          </p:nvPicPr>
          <p:blipFill>
            <a:blip r:embed="rId2">
              <a:lum bright="70000" contrast="-70000"/>
              <a:extLst>
                <a:ext uri="{28A0092B-C50C-407E-A947-70E740481C1C}">
                  <a14:useLocalDpi xmlns:a14="http://schemas.microsoft.com/office/drawing/2010/main" val="0"/>
                </a:ext>
              </a:extLst>
            </a:blip>
            <a:stretch>
              <a:fillRect/>
            </a:stretch>
          </p:blipFill>
          <p:spPr>
            <a:xfrm>
              <a:off x="4153524" y="1265698"/>
              <a:ext cx="4990476" cy="4317460"/>
            </a:xfrm>
            <a:prstGeom prst="rect">
              <a:avLst/>
            </a:prstGeom>
          </p:spPr>
        </p:pic>
        <p:pic>
          <p:nvPicPr>
            <p:cNvPr id="6" name="Imagen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04370" y="5962410"/>
              <a:ext cx="2437701" cy="895590"/>
            </a:xfrm>
            <a:prstGeom prst="rect">
              <a:avLst/>
            </a:prstGeom>
          </p:spPr>
        </p:pic>
      </p:grpSp>
      <p:sp>
        <p:nvSpPr>
          <p:cNvPr id="2" name="Título 1"/>
          <p:cNvSpPr>
            <a:spLocks noGrp="1"/>
          </p:cNvSpPr>
          <p:nvPr>
            <p:ph type="title"/>
          </p:nvPr>
        </p:nvSpPr>
        <p:spPr>
          <a:xfrm>
            <a:off x="0" y="1123838"/>
            <a:ext cx="2615184" cy="4601183"/>
          </a:xfrm>
        </p:spPr>
        <p:txBody>
          <a:bodyPr/>
          <a:lstStyle/>
          <a:p>
            <a:pPr algn="ctr"/>
            <a:r>
              <a:rPr lang="es-MX" dirty="0"/>
              <a:t>GENERAL EXPRESSIONS</a:t>
            </a:r>
          </a:p>
        </p:txBody>
      </p:sp>
      <p:sp>
        <p:nvSpPr>
          <p:cNvPr id="3" name="Marcador de contenido 2"/>
          <p:cNvSpPr>
            <a:spLocks noGrp="1"/>
          </p:cNvSpPr>
          <p:nvPr>
            <p:ph idx="1"/>
          </p:nvPr>
        </p:nvSpPr>
        <p:spPr>
          <a:xfrm>
            <a:off x="2615184" y="772886"/>
            <a:ext cx="6226887" cy="5312228"/>
          </a:xfrm>
        </p:spPr>
        <p:txBody>
          <a:bodyPr>
            <a:normAutofit/>
          </a:bodyPr>
          <a:lstStyle/>
          <a:p>
            <a:pPr marL="0" indent="0" algn="just">
              <a:lnSpc>
                <a:spcPct val="100000"/>
              </a:lnSpc>
              <a:spcBef>
                <a:spcPts val="0"/>
              </a:spcBef>
              <a:buNone/>
            </a:pPr>
            <a:r>
              <a:rPr lang="en-US" sz="2100" b="1" dirty="0" err="1">
                <a:solidFill>
                  <a:schemeClr val="tx1"/>
                </a:solidFill>
              </a:rPr>
              <a:t>Cargocaire</a:t>
            </a:r>
            <a:r>
              <a:rPr lang="en-US" sz="2100" b="1" dirty="0">
                <a:solidFill>
                  <a:schemeClr val="tx1"/>
                </a:solidFill>
              </a:rPr>
              <a:t> </a:t>
            </a:r>
          </a:p>
          <a:p>
            <a:pPr marL="0" indent="0" algn="just">
              <a:lnSpc>
                <a:spcPct val="100000"/>
              </a:lnSpc>
              <a:spcBef>
                <a:spcPts val="0"/>
              </a:spcBef>
              <a:buNone/>
            </a:pPr>
            <a:endParaRPr lang="en-US" sz="2100" b="1" dirty="0">
              <a:solidFill>
                <a:schemeClr val="tx1"/>
              </a:solidFill>
            </a:endParaRPr>
          </a:p>
          <a:p>
            <a:pPr marL="0" indent="0" algn="just">
              <a:buNone/>
            </a:pPr>
            <a:r>
              <a:rPr lang="en-US" sz="2100" dirty="0">
                <a:solidFill>
                  <a:schemeClr val="tx1"/>
                </a:solidFill>
              </a:rPr>
              <a:t>The “</a:t>
            </a:r>
            <a:r>
              <a:rPr lang="en-US" sz="2100" dirty="0" err="1">
                <a:solidFill>
                  <a:schemeClr val="tx1"/>
                </a:solidFill>
              </a:rPr>
              <a:t>cargocaire</a:t>
            </a:r>
            <a:r>
              <a:rPr lang="en-US" sz="2100" dirty="0">
                <a:solidFill>
                  <a:schemeClr val="tx1"/>
                </a:solidFill>
              </a:rPr>
              <a:t>” system serves to reduce the </a:t>
            </a:r>
            <a:r>
              <a:rPr lang="en-US" sz="2100" dirty="0" err="1">
                <a:solidFill>
                  <a:schemeClr val="tx1"/>
                </a:solidFill>
              </a:rPr>
              <a:t>dewpoint</a:t>
            </a:r>
            <a:r>
              <a:rPr lang="en-US" sz="2100" dirty="0">
                <a:solidFill>
                  <a:schemeClr val="tx1"/>
                </a:solidFill>
              </a:rPr>
              <a:t> of air in the cargo holds dehumidification to such an extent that the formation of sweat is reduced or eliminated. The installation produces large volumes of dry air ,which can be circulated thought the holds. Outside air can also be used for ventilation provided it is sufficiently dry, whilst ventilation with a mixture of outside air and air produced by the installation is also practicable. All depends upon the </a:t>
            </a:r>
            <a:r>
              <a:rPr lang="en-US" sz="2100" dirty="0" err="1">
                <a:solidFill>
                  <a:schemeClr val="tx1"/>
                </a:solidFill>
              </a:rPr>
              <a:t>dewpoint</a:t>
            </a:r>
            <a:r>
              <a:rPr lang="en-US" sz="2100" dirty="0">
                <a:solidFill>
                  <a:schemeClr val="tx1"/>
                </a:solidFill>
              </a:rPr>
              <a:t> of the outside air and the </a:t>
            </a:r>
            <a:r>
              <a:rPr lang="en-US" sz="2100" dirty="0" err="1">
                <a:solidFill>
                  <a:schemeClr val="tx1"/>
                </a:solidFill>
              </a:rPr>
              <a:t>dewpoint</a:t>
            </a:r>
            <a:r>
              <a:rPr lang="en-US" sz="2100" dirty="0">
                <a:solidFill>
                  <a:schemeClr val="tx1"/>
                </a:solidFill>
              </a:rPr>
              <a:t> in the cargo holds.</a:t>
            </a:r>
          </a:p>
        </p:txBody>
      </p:sp>
      <p:pic>
        <p:nvPicPr>
          <p:cNvPr id="7" name="Imagen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4648" y="83497"/>
            <a:ext cx="1695679" cy="1695679"/>
          </a:xfrm>
          <a:prstGeom prst="rect">
            <a:avLst/>
          </a:prstGeom>
          <a:ln>
            <a:noFill/>
          </a:ln>
          <a:effectLst>
            <a:outerShdw blurRad="292100" dist="139700" dir="2700000" algn="tl" rotWithShape="0">
              <a:srgbClr val="333333">
                <a:alpha val="65000"/>
              </a:srgbClr>
            </a:outerShdw>
          </a:effectLst>
        </p:spPr>
      </p:pic>
      <p:pic>
        <p:nvPicPr>
          <p:cNvPr id="8" name="Imagen 7">
            <a:hlinkClick r:id="rId5" action="ppaction://hlinksldjump"/>
            <a:extLst>
              <a:ext uri="{FF2B5EF4-FFF2-40B4-BE49-F238E27FC236}">
                <a16:creationId xmlns:a16="http://schemas.microsoft.com/office/drawing/2014/main" id="{B03B3431-FB26-4E15-9FC1-2125AFEC0169}"/>
              </a:ext>
            </a:extLst>
          </p:cNvPr>
          <p:cNvPicPr>
            <a:picLocks noChangeAspect="1"/>
          </p:cNvPicPr>
          <p:nvPr/>
        </p:nvPicPr>
        <p:blipFill>
          <a:blip r:embed="rId6"/>
          <a:stretch>
            <a:fillRect/>
          </a:stretch>
        </p:blipFill>
        <p:spPr>
          <a:xfrm>
            <a:off x="986052" y="6132813"/>
            <a:ext cx="554784" cy="554784"/>
          </a:xfrm>
          <a:prstGeom prst="rect">
            <a:avLst/>
          </a:prstGeom>
        </p:spPr>
      </p:pic>
    </p:spTree>
    <p:extLst>
      <p:ext uri="{BB962C8B-B14F-4D97-AF65-F5344CB8AC3E}">
        <p14:creationId xmlns:p14="http://schemas.microsoft.com/office/powerpoint/2010/main" val="3100295433"/>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upo 3"/>
          <p:cNvGrpSpPr/>
          <p:nvPr/>
        </p:nvGrpSpPr>
        <p:grpSpPr>
          <a:xfrm>
            <a:off x="4153524" y="1265698"/>
            <a:ext cx="4990476" cy="5592302"/>
            <a:chOff x="4153524" y="1265698"/>
            <a:chExt cx="4990476" cy="5592302"/>
          </a:xfrm>
        </p:grpSpPr>
        <p:pic>
          <p:nvPicPr>
            <p:cNvPr id="5" name="Imagen 4"/>
            <p:cNvPicPr>
              <a:picLocks noChangeAspect="1"/>
            </p:cNvPicPr>
            <p:nvPr/>
          </p:nvPicPr>
          <p:blipFill>
            <a:blip r:embed="rId2">
              <a:lum bright="70000" contrast="-70000"/>
              <a:extLst>
                <a:ext uri="{28A0092B-C50C-407E-A947-70E740481C1C}">
                  <a14:useLocalDpi xmlns:a14="http://schemas.microsoft.com/office/drawing/2010/main" val="0"/>
                </a:ext>
              </a:extLst>
            </a:blip>
            <a:stretch>
              <a:fillRect/>
            </a:stretch>
          </p:blipFill>
          <p:spPr>
            <a:xfrm>
              <a:off x="4153524" y="1265698"/>
              <a:ext cx="4990476" cy="4317460"/>
            </a:xfrm>
            <a:prstGeom prst="rect">
              <a:avLst/>
            </a:prstGeom>
          </p:spPr>
        </p:pic>
        <p:pic>
          <p:nvPicPr>
            <p:cNvPr id="6" name="Imagen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04370" y="5962410"/>
              <a:ext cx="2437701" cy="895590"/>
            </a:xfrm>
            <a:prstGeom prst="rect">
              <a:avLst/>
            </a:prstGeom>
          </p:spPr>
        </p:pic>
      </p:grpSp>
      <p:sp>
        <p:nvSpPr>
          <p:cNvPr id="2" name="Título 1"/>
          <p:cNvSpPr>
            <a:spLocks noGrp="1"/>
          </p:cNvSpPr>
          <p:nvPr>
            <p:ph type="title"/>
          </p:nvPr>
        </p:nvSpPr>
        <p:spPr>
          <a:xfrm>
            <a:off x="0" y="1123838"/>
            <a:ext cx="2615184" cy="4601183"/>
          </a:xfrm>
        </p:spPr>
        <p:txBody>
          <a:bodyPr/>
          <a:lstStyle/>
          <a:p>
            <a:pPr algn="ctr"/>
            <a:r>
              <a:rPr lang="es-MX" dirty="0"/>
              <a:t>GENERAL EXPRESSIONS</a:t>
            </a:r>
          </a:p>
        </p:txBody>
      </p:sp>
      <p:sp>
        <p:nvSpPr>
          <p:cNvPr id="3" name="Marcador de contenido 2"/>
          <p:cNvSpPr>
            <a:spLocks noGrp="1"/>
          </p:cNvSpPr>
          <p:nvPr>
            <p:ph idx="1"/>
          </p:nvPr>
        </p:nvSpPr>
        <p:spPr>
          <a:xfrm>
            <a:off x="2615184" y="772886"/>
            <a:ext cx="6226887" cy="5312228"/>
          </a:xfrm>
        </p:spPr>
        <p:txBody>
          <a:bodyPr>
            <a:normAutofit/>
          </a:bodyPr>
          <a:lstStyle/>
          <a:p>
            <a:pPr marL="0" indent="0" algn="just">
              <a:buNone/>
            </a:pPr>
            <a:r>
              <a:rPr lang="en-US" b="1" dirty="0">
                <a:solidFill>
                  <a:schemeClr val="tx1"/>
                </a:solidFill>
              </a:rPr>
              <a:t>Construction differential subsidy - operating differential subsidy.</a:t>
            </a:r>
          </a:p>
          <a:p>
            <a:pPr marL="0" indent="0" algn="just">
              <a:buNone/>
            </a:pPr>
            <a:r>
              <a:rPr lang="en-US" dirty="0">
                <a:solidFill>
                  <a:schemeClr val="tx1"/>
                </a:solidFill>
              </a:rPr>
              <a:t>These expressions regularly occur in articles dealing with American shipping policy. To enable American operators to meet the competition from foreign </a:t>
            </a:r>
            <a:r>
              <a:rPr lang="en-US" dirty="0" err="1">
                <a:solidFill>
                  <a:schemeClr val="tx1"/>
                </a:solidFill>
              </a:rPr>
              <a:t>shipowners</a:t>
            </a:r>
            <a:r>
              <a:rPr lang="en-US" dirty="0">
                <a:solidFill>
                  <a:schemeClr val="tx1"/>
                </a:solidFill>
              </a:rPr>
              <a:t>, who enjoy the advantage of lower operating costs, the Merchant Marine Act 1936 opens the possibility to grant financial aid for the maintenance of an efficient American Merchant Marine not only for the development of foreign commerce but also from the viewpoint of national security, the importance of disposing of a sufficient number of </a:t>
            </a:r>
            <a:r>
              <a:rPr lang="en-US" dirty="0" err="1">
                <a:solidFill>
                  <a:schemeClr val="tx1"/>
                </a:solidFill>
              </a:rPr>
              <a:t>cargoships</a:t>
            </a:r>
            <a:r>
              <a:rPr lang="en-US" dirty="0">
                <a:solidFill>
                  <a:schemeClr val="tx1"/>
                </a:solidFill>
              </a:rPr>
              <a:t> having been clearly demonstrated in the late war</a:t>
            </a:r>
          </a:p>
          <a:p>
            <a:pPr marL="0" indent="0" algn="just">
              <a:buNone/>
            </a:pPr>
            <a:r>
              <a:rPr lang="en-US" b="1" dirty="0">
                <a:solidFill>
                  <a:schemeClr val="tx1"/>
                </a:solidFill>
              </a:rPr>
              <a:t>Daily operating costs. </a:t>
            </a:r>
          </a:p>
          <a:p>
            <a:pPr marL="0" indent="0" algn="just">
              <a:buNone/>
            </a:pPr>
            <a:r>
              <a:rPr lang="en-US" dirty="0">
                <a:solidFill>
                  <a:schemeClr val="tx1"/>
                </a:solidFill>
              </a:rPr>
              <a:t>This expression covers the daily running costs of a vessel which can be expressed in a fixed amount per day and which are not conditional upon the quantity of cargo, service speed, etc.</a:t>
            </a:r>
            <a:endParaRPr lang="es-MX" dirty="0">
              <a:solidFill>
                <a:schemeClr val="tx1"/>
              </a:solidFill>
            </a:endParaRPr>
          </a:p>
        </p:txBody>
      </p:sp>
      <p:pic>
        <p:nvPicPr>
          <p:cNvPr id="7" name="Imagen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4648" y="83497"/>
            <a:ext cx="1695679" cy="1695679"/>
          </a:xfrm>
          <a:prstGeom prst="rect">
            <a:avLst/>
          </a:prstGeom>
          <a:ln>
            <a:noFill/>
          </a:ln>
          <a:effectLst>
            <a:outerShdw blurRad="292100" dist="139700" dir="2700000" algn="tl" rotWithShape="0">
              <a:srgbClr val="333333">
                <a:alpha val="65000"/>
              </a:srgbClr>
            </a:outerShdw>
          </a:effectLst>
        </p:spPr>
      </p:pic>
      <p:pic>
        <p:nvPicPr>
          <p:cNvPr id="8" name="Imagen 7">
            <a:hlinkClick r:id="rId5" action="ppaction://hlinksldjump"/>
            <a:extLst>
              <a:ext uri="{FF2B5EF4-FFF2-40B4-BE49-F238E27FC236}">
                <a16:creationId xmlns:a16="http://schemas.microsoft.com/office/drawing/2014/main" id="{56118441-69B5-4EA2-A793-809261C88AE4}"/>
              </a:ext>
            </a:extLst>
          </p:cNvPr>
          <p:cNvPicPr>
            <a:picLocks noChangeAspect="1"/>
          </p:cNvPicPr>
          <p:nvPr/>
        </p:nvPicPr>
        <p:blipFill>
          <a:blip r:embed="rId6"/>
          <a:stretch>
            <a:fillRect/>
          </a:stretch>
        </p:blipFill>
        <p:spPr>
          <a:xfrm>
            <a:off x="986052" y="6132813"/>
            <a:ext cx="554784" cy="554784"/>
          </a:xfrm>
          <a:prstGeom prst="rect">
            <a:avLst/>
          </a:prstGeom>
        </p:spPr>
      </p:pic>
    </p:spTree>
    <p:extLst>
      <p:ext uri="{BB962C8B-B14F-4D97-AF65-F5344CB8AC3E}">
        <p14:creationId xmlns:p14="http://schemas.microsoft.com/office/powerpoint/2010/main" val="2116663666"/>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upo 3"/>
          <p:cNvGrpSpPr/>
          <p:nvPr/>
        </p:nvGrpSpPr>
        <p:grpSpPr>
          <a:xfrm>
            <a:off x="4153524" y="1265698"/>
            <a:ext cx="4990476" cy="5592302"/>
            <a:chOff x="4153524" y="1265698"/>
            <a:chExt cx="4990476" cy="5592302"/>
          </a:xfrm>
        </p:grpSpPr>
        <p:pic>
          <p:nvPicPr>
            <p:cNvPr id="5" name="Imagen 4"/>
            <p:cNvPicPr>
              <a:picLocks noChangeAspect="1"/>
            </p:cNvPicPr>
            <p:nvPr/>
          </p:nvPicPr>
          <p:blipFill>
            <a:blip r:embed="rId2">
              <a:lum bright="70000" contrast="-70000"/>
              <a:extLst>
                <a:ext uri="{28A0092B-C50C-407E-A947-70E740481C1C}">
                  <a14:useLocalDpi xmlns:a14="http://schemas.microsoft.com/office/drawing/2010/main" val="0"/>
                </a:ext>
              </a:extLst>
            </a:blip>
            <a:stretch>
              <a:fillRect/>
            </a:stretch>
          </p:blipFill>
          <p:spPr>
            <a:xfrm>
              <a:off x="4153524" y="1265698"/>
              <a:ext cx="4990476" cy="4317460"/>
            </a:xfrm>
            <a:prstGeom prst="rect">
              <a:avLst/>
            </a:prstGeom>
          </p:spPr>
        </p:pic>
        <p:pic>
          <p:nvPicPr>
            <p:cNvPr id="6" name="Imagen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04370" y="5962410"/>
              <a:ext cx="2437701" cy="895590"/>
            </a:xfrm>
            <a:prstGeom prst="rect">
              <a:avLst/>
            </a:prstGeom>
          </p:spPr>
        </p:pic>
      </p:grpSp>
      <p:sp>
        <p:nvSpPr>
          <p:cNvPr id="2" name="Título 1"/>
          <p:cNvSpPr>
            <a:spLocks noGrp="1"/>
          </p:cNvSpPr>
          <p:nvPr>
            <p:ph type="title"/>
          </p:nvPr>
        </p:nvSpPr>
        <p:spPr>
          <a:xfrm>
            <a:off x="0" y="1123838"/>
            <a:ext cx="2615184" cy="4601183"/>
          </a:xfrm>
        </p:spPr>
        <p:txBody>
          <a:bodyPr/>
          <a:lstStyle/>
          <a:p>
            <a:pPr algn="ctr"/>
            <a:r>
              <a:rPr lang="es-MX" dirty="0"/>
              <a:t>GENERAL EXPRESSIONS</a:t>
            </a:r>
          </a:p>
        </p:txBody>
      </p:sp>
      <p:sp>
        <p:nvSpPr>
          <p:cNvPr id="3" name="Marcador de contenido 2"/>
          <p:cNvSpPr>
            <a:spLocks noGrp="1"/>
          </p:cNvSpPr>
          <p:nvPr>
            <p:ph idx="1"/>
          </p:nvPr>
        </p:nvSpPr>
        <p:spPr>
          <a:xfrm>
            <a:off x="2615184" y="772886"/>
            <a:ext cx="6226887" cy="5312228"/>
          </a:xfrm>
        </p:spPr>
        <p:txBody>
          <a:bodyPr>
            <a:normAutofit/>
          </a:bodyPr>
          <a:lstStyle/>
          <a:p>
            <a:pPr marL="0" indent="0">
              <a:buNone/>
            </a:pPr>
            <a:r>
              <a:rPr lang="en-US" b="1" dirty="0">
                <a:solidFill>
                  <a:schemeClr val="tx1"/>
                </a:solidFill>
              </a:rPr>
              <a:t>Dateline.</a:t>
            </a:r>
          </a:p>
          <a:p>
            <a:pPr marL="0" indent="0" algn="just">
              <a:buNone/>
            </a:pPr>
            <a:r>
              <a:rPr lang="en-US" dirty="0">
                <a:solidFill>
                  <a:schemeClr val="tx1"/>
                </a:solidFill>
              </a:rPr>
              <a:t>When steaming from West to East, time is lost viz. for each degree longitude: 24 x 60 / 360 = 4 minutes. Conversely when proceeding from East to West time is gained at the rate of </a:t>
            </a:r>
            <a:r>
              <a:rPr lang="en-US" dirty="0" err="1">
                <a:solidFill>
                  <a:schemeClr val="tx1"/>
                </a:solidFill>
              </a:rPr>
              <a:t>fl</a:t>
            </a:r>
            <a:r>
              <a:rPr lang="en-US" dirty="0">
                <a:solidFill>
                  <a:schemeClr val="tx1"/>
                </a:solidFill>
              </a:rPr>
              <a:t> minutes for each degree.</a:t>
            </a:r>
          </a:p>
          <a:p>
            <a:pPr marL="0" indent="0" algn="just">
              <a:buNone/>
            </a:pPr>
            <a:r>
              <a:rPr lang="en-US" dirty="0">
                <a:solidFill>
                  <a:schemeClr val="tx1"/>
                </a:solidFill>
              </a:rPr>
              <a:t>The international date line running through the Pacific Ocean abt. 180 Meridian indicates the place for change of date. Assuming a vessel proceeds from London to Manila via Panama Canal (difference in longitude abt. 240 degrees) there will be a gain of time of 240 x 4 = 960 minutes = 16 hours. When crossing the date line proceeding westward, the date must be advanced by omitting one day. Conversely when proceeding in an opposite direction there will be a loss of time of 16 hours and the date must be put back one day by repeating the same day and date. It should be noted that in order to keep islands, belonging to one group e.g. Aleutian Islands on the same side of the date line, the l80 Meridian ls not exactly followed by the date line</a:t>
            </a:r>
            <a:endParaRPr lang="es-MX" dirty="0">
              <a:solidFill>
                <a:schemeClr val="tx1"/>
              </a:solidFill>
            </a:endParaRPr>
          </a:p>
        </p:txBody>
      </p:sp>
      <p:pic>
        <p:nvPicPr>
          <p:cNvPr id="7" name="Imagen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4648" y="83497"/>
            <a:ext cx="1695679" cy="1695679"/>
          </a:xfrm>
          <a:prstGeom prst="rect">
            <a:avLst/>
          </a:prstGeom>
          <a:ln>
            <a:noFill/>
          </a:ln>
          <a:effectLst>
            <a:outerShdw blurRad="292100" dist="139700" dir="2700000" algn="tl" rotWithShape="0">
              <a:srgbClr val="333333">
                <a:alpha val="65000"/>
              </a:srgbClr>
            </a:outerShdw>
          </a:effectLst>
        </p:spPr>
      </p:pic>
      <p:pic>
        <p:nvPicPr>
          <p:cNvPr id="8" name="Imagen 7">
            <a:hlinkClick r:id="rId5" action="ppaction://hlinksldjump"/>
            <a:extLst>
              <a:ext uri="{FF2B5EF4-FFF2-40B4-BE49-F238E27FC236}">
                <a16:creationId xmlns:a16="http://schemas.microsoft.com/office/drawing/2014/main" id="{6A66A311-1265-4D0D-8BF5-57189041E464}"/>
              </a:ext>
            </a:extLst>
          </p:cNvPr>
          <p:cNvPicPr>
            <a:picLocks noChangeAspect="1"/>
          </p:cNvPicPr>
          <p:nvPr/>
        </p:nvPicPr>
        <p:blipFill>
          <a:blip r:embed="rId6"/>
          <a:stretch>
            <a:fillRect/>
          </a:stretch>
        </p:blipFill>
        <p:spPr>
          <a:xfrm>
            <a:off x="986052" y="6132813"/>
            <a:ext cx="554784" cy="554784"/>
          </a:xfrm>
          <a:prstGeom prst="rect">
            <a:avLst/>
          </a:prstGeom>
        </p:spPr>
      </p:pic>
    </p:spTree>
    <p:extLst>
      <p:ext uri="{BB962C8B-B14F-4D97-AF65-F5344CB8AC3E}">
        <p14:creationId xmlns:p14="http://schemas.microsoft.com/office/powerpoint/2010/main" val="1322044183"/>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upo 3"/>
          <p:cNvGrpSpPr/>
          <p:nvPr/>
        </p:nvGrpSpPr>
        <p:grpSpPr>
          <a:xfrm>
            <a:off x="4153524" y="1265698"/>
            <a:ext cx="4990476" cy="5592302"/>
            <a:chOff x="4153524" y="1265698"/>
            <a:chExt cx="4990476" cy="5592302"/>
          </a:xfrm>
        </p:grpSpPr>
        <p:pic>
          <p:nvPicPr>
            <p:cNvPr id="5" name="Imagen 4"/>
            <p:cNvPicPr>
              <a:picLocks noChangeAspect="1"/>
            </p:cNvPicPr>
            <p:nvPr/>
          </p:nvPicPr>
          <p:blipFill>
            <a:blip r:embed="rId2">
              <a:lum bright="70000" contrast="-70000"/>
              <a:extLst>
                <a:ext uri="{28A0092B-C50C-407E-A947-70E740481C1C}">
                  <a14:useLocalDpi xmlns:a14="http://schemas.microsoft.com/office/drawing/2010/main" val="0"/>
                </a:ext>
              </a:extLst>
            </a:blip>
            <a:stretch>
              <a:fillRect/>
            </a:stretch>
          </p:blipFill>
          <p:spPr>
            <a:xfrm>
              <a:off x="4153524" y="1265698"/>
              <a:ext cx="4990476" cy="4317460"/>
            </a:xfrm>
            <a:prstGeom prst="rect">
              <a:avLst/>
            </a:prstGeom>
          </p:spPr>
        </p:pic>
        <p:pic>
          <p:nvPicPr>
            <p:cNvPr id="6" name="Imagen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04370" y="5962410"/>
              <a:ext cx="2437701" cy="895590"/>
            </a:xfrm>
            <a:prstGeom prst="rect">
              <a:avLst/>
            </a:prstGeom>
          </p:spPr>
        </p:pic>
      </p:grpSp>
      <p:sp>
        <p:nvSpPr>
          <p:cNvPr id="2" name="Título 1"/>
          <p:cNvSpPr>
            <a:spLocks noGrp="1"/>
          </p:cNvSpPr>
          <p:nvPr>
            <p:ph type="title"/>
          </p:nvPr>
        </p:nvSpPr>
        <p:spPr>
          <a:xfrm>
            <a:off x="0" y="1123838"/>
            <a:ext cx="2615184" cy="4601183"/>
          </a:xfrm>
        </p:spPr>
        <p:txBody>
          <a:bodyPr/>
          <a:lstStyle/>
          <a:p>
            <a:pPr algn="ctr"/>
            <a:r>
              <a:rPr lang="es-MX" dirty="0"/>
              <a:t>GENERAL EXPRESSIONS</a:t>
            </a:r>
          </a:p>
        </p:txBody>
      </p:sp>
      <p:sp>
        <p:nvSpPr>
          <p:cNvPr id="3" name="Marcador de contenido 2"/>
          <p:cNvSpPr>
            <a:spLocks noGrp="1"/>
          </p:cNvSpPr>
          <p:nvPr>
            <p:ph idx="1"/>
          </p:nvPr>
        </p:nvSpPr>
        <p:spPr>
          <a:xfrm>
            <a:off x="2615184" y="772886"/>
            <a:ext cx="6226887" cy="5312228"/>
          </a:xfrm>
        </p:spPr>
        <p:txBody>
          <a:bodyPr>
            <a:noAutofit/>
          </a:bodyPr>
          <a:lstStyle/>
          <a:p>
            <a:pPr marL="0" indent="0" algn="just">
              <a:buNone/>
            </a:pPr>
            <a:r>
              <a:rPr lang="en-US" sz="2100" b="1" dirty="0">
                <a:solidFill>
                  <a:schemeClr val="tx1"/>
                </a:solidFill>
              </a:rPr>
              <a:t>Delivery orders. </a:t>
            </a:r>
          </a:p>
          <a:p>
            <a:pPr marL="0" indent="0" algn="just">
              <a:buNone/>
            </a:pPr>
            <a:r>
              <a:rPr lang="en-US" sz="2100" dirty="0">
                <a:solidFill>
                  <a:schemeClr val="tx1"/>
                </a:solidFill>
              </a:rPr>
              <a:t>At the request of consignees, delivery orders are issued by the steamship company for part of the goods shipped on </a:t>
            </a:r>
            <a:r>
              <a:rPr lang="en-US" sz="2100" dirty="0" err="1">
                <a:solidFill>
                  <a:schemeClr val="tx1"/>
                </a:solidFill>
              </a:rPr>
              <a:t>Bs</a:t>
            </a:r>
            <a:r>
              <a:rPr lang="en-US" sz="2100" dirty="0">
                <a:solidFill>
                  <a:schemeClr val="tx1"/>
                </a:solidFill>
              </a:rPr>
              <a:t>/L. Consequently the </a:t>
            </a:r>
            <a:r>
              <a:rPr lang="en-US" sz="2100" dirty="0" err="1">
                <a:solidFill>
                  <a:schemeClr val="tx1"/>
                </a:solidFill>
              </a:rPr>
              <a:t>Bs</a:t>
            </a:r>
            <a:r>
              <a:rPr lang="en-US" sz="2100" dirty="0">
                <a:solidFill>
                  <a:schemeClr val="tx1"/>
                </a:solidFill>
              </a:rPr>
              <a:t>/L are divided in smaller lots. As a matter  of course the origin </a:t>
            </a:r>
            <a:r>
              <a:rPr lang="en-US" sz="2100" dirty="0" err="1">
                <a:solidFill>
                  <a:schemeClr val="tx1"/>
                </a:solidFill>
              </a:rPr>
              <a:t>Bs</a:t>
            </a:r>
            <a:r>
              <a:rPr lang="en-US" sz="2100" dirty="0">
                <a:solidFill>
                  <a:schemeClr val="tx1"/>
                </a:solidFill>
              </a:rPr>
              <a:t>/L will be withdrawn upon issue of Delivery orders.</a:t>
            </a:r>
          </a:p>
          <a:p>
            <a:pPr marL="0" indent="0" algn="just">
              <a:buNone/>
            </a:pPr>
            <a:r>
              <a:rPr lang="en-US" sz="2100" b="1" dirty="0">
                <a:solidFill>
                  <a:schemeClr val="tx1"/>
                </a:solidFill>
              </a:rPr>
              <a:t>Deviation. </a:t>
            </a:r>
          </a:p>
          <a:p>
            <a:pPr marL="0" indent="0" algn="just">
              <a:buNone/>
            </a:pPr>
            <a:r>
              <a:rPr lang="en-US" sz="2100" dirty="0">
                <a:solidFill>
                  <a:schemeClr val="tx1"/>
                </a:solidFill>
              </a:rPr>
              <a:t>If a </a:t>
            </a:r>
            <a:r>
              <a:rPr lang="en-US" sz="2100" dirty="0" err="1">
                <a:solidFill>
                  <a:schemeClr val="tx1"/>
                </a:solidFill>
              </a:rPr>
              <a:t>charterparty</a:t>
            </a:r>
            <a:r>
              <a:rPr lang="en-US" sz="2100" dirty="0">
                <a:solidFill>
                  <a:schemeClr val="tx1"/>
                </a:solidFill>
              </a:rPr>
              <a:t> - the Hague Rules do not apply to </a:t>
            </a:r>
            <a:r>
              <a:rPr lang="en-US" sz="2100" dirty="0" err="1">
                <a:solidFill>
                  <a:schemeClr val="tx1"/>
                </a:solidFill>
              </a:rPr>
              <a:t>charterparties</a:t>
            </a:r>
            <a:r>
              <a:rPr lang="en-US" sz="2100" dirty="0">
                <a:solidFill>
                  <a:schemeClr val="tx1"/>
                </a:solidFill>
              </a:rPr>
              <a:t> - contains no stipulation to the contrary, this implies that owners tacitly undertake to carry out the voyage in the normal way without deviating unnecessarily from the customary route on the understanding that deviation with the object of saving life will be allowed.</a:t>
            </a:r>
            <a:endParaRPr lang="es-MX" sz="2100" dirty="0">
              <a:solidFill>
                <a:schemeClr val="tx1"/>
              </a:solidFill>
            </a:endParaRPr>
          </a:p>
        </p:txBody>
      </p:sp>
      <p:pic>
        <p:nvPicPr>
          <p:cNvPr id="7" name="Imagen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4648" y="83497"/>
            <a:ext cx="1695679" cy="1695679"/>
          </a:xfrm>
          <a:prstGeom prst="rect">
            <a:avLst/>
          </a:prstGeom>
          <a:ln>
            <a:noFill/>
          </a:ln>
          <a:effectLst>
            <a:outerShdw blurRad="292100" dist="139700" dir="2700000" algn="tl" rotWithShape="0">
              <a:srgbClr val="333333">
                <a:alpha val="65000"/>
              </a:srgbClr>
            </a:outerShdw>
          </a:effectLst>
        </p:spPr>
      </p:pic>
      <p:pic>
        <p:nvPicPr>
          <p:cNvPr id="8" name="Imagen 7">
            <a:hlinkClick r:id="rId5" action="ppaction://hlinksldjump"/>
            <a:extLst>
              <a:ext uri="{FF2B5EF4-FFF2-40B4-BE49-F238E27FC236}">
                <a16:creationId xmlns:a16="http://schemas.microsoft.com/office/drawing/2014/main" id="{95A38314-187F-42F4-8BA3-50DB0EC8B599}"/>
              </a:ext>
            </a:extLst>
          </p:cNvPr>
          <p:cNvPicPr>
            <a:picLocks noChangeAspect="1"/>
          </p:cNvPicPr>
          <p:nvPr/>
        </p:nvPicPr>
        <p:blipFill>
          <a:blip r:embed="rId6"/>
          <a:stretch>
            <a:fillRect/>
          </a:stretch>
        </p:blipFill>
        <p:spPr>
          <a:xfrm>
            <a:off x="986052" y="6132813"/>
            <a:ext cx="554784" cy="554784"/>
          </a:xfrm>
          <a:prstGeom prst="rect">
            <a:avLst/>
          </a:prstGeom>
        </p:spPr>
      </p:pic>
    </p:spTree>
    <p:extLst>
      <p:ext uri="{BB962C8B-B14F-4D97-AF65-F5344CB8AC3E}">
        <p14:creationId xmlns:p14="http://schemas.microsoft.com/office/powerpoint/2010/main" val="3819536185"/>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upo 3"/>
          <p:cNvGrpSpPr/>
          <p:nvPr/>
        </p:nvGrpSpPr>
        <p:grpSpPr>
          <a:xfrm>
            <a:off x="4153524" y="1265698"/>
            <a:ext cx="4990476" cy="5592302"/>
            <a:chOff x="4153524" y="1265698"/>
            <a:chExt cx="4990476" cy="5592302"/>
          </a:xfrm>
        </p:grpSpPr>
        <p:pic>
          <p:nvPicPr>
            <p:cNvPr id="5" name="Imagen 4"/>
            <p:cNvPicPr>
              <a:picLocks noChangeAspect="1"/>
            </p:cNvPicPr>
            <p:nvPr/>
          </p:nvPicPr>
          <p:blipFill>
            <a:blip r:embed="rId2">
              <a:lum bright="70000" contrast="-70000"/>
              <a:extLst>
                <a:ext uri="{28A0092B-C50C-407E-A947-70E740481C1C}">
                  <a14:useLocalDpi xmlns:a14="http://schemas.microsoft.com/office/drawing/2010/main" val="0"/>
                </a:ext>
              </a:extLst>
            </a:blip>
            <a:stretch>
              <a:fillRect/>
            </a:stretch>
          </p:blipFill>
          <p:spPr>
            <a:xfrm>
              <a:off x="4153524" y="1265698"/>
              <a:ext cx="4990476" cy="4317460"/>
            </a:xfrm>
            <a:prstGeom prst="rect">
              <a:avLst/>
            </a:prstGeom>
          </p:spPr>
        </p:pic>
        <p:pic>
          <p:nvPicPr>
            <p:cNvPr id="6" name="Imagen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04370" y="5962410"/>
              <a:ext cx="2437701" cy="895590"/>
            </a:xfrm>
            <a:prstGeom prst="rect">
              <a:avLst/>
            </a:prstGeom>
          </p:spPr>
        </p:pic>
      </p:grpSp>
      <p:sp>
        <p:nvSpPr>
          <p:cNvPr id="2" name="Título 1"/>
          <p:cNvSpPr>
            <a:spLocks noGrp="1"/>
          </p:cNvSpPr>
          <p:nvPr>
            <p:ph type="title"/>
          </p:nvPr>
        </p:nvSpPr>
        <p:spPr>
          <a:xfrm>
            <a:off x="0" y="1123838"/>
            <a:ext cx="2615184" cy="4601183"/>
          </a:xfrm>
        </p:spPr>
        <p:txBody>
          <a:bodyPr/>
          <a:lstStyle/>
          <a:p>
            <a:pPr algn="ctr"/>
            <a:r>
              <a:rPr lang="es-MX" dirty="0"/>
              <a:t>GENERAL EXPRESSIONS</a:t>
            </a:r>
          </a:p>
        </p:txBody>
      </p:sp>
      <p:sp>
        <p:nvSpPr>
          <p:cNvPr id="3" name="Marcador de contenido 2"/>
          <p:cNvSpPr>
            <a:spLocks noGrp="1"/>
          </p:cNvSpPr>
          <p:nvPr>
            <p:ph idx="1"/>
          </p:nvPr>
        </p:nvSpPr>
        <p:spPr>
          <a:xfrm>
            <a:off x="2615184" y="772886"/>
            <a:ext cx="6226887" cy="5312228"/>
          </a:xfrm>
        </p:spPr>
        <p:txBody>
          <a:bodyPr>
            <a:normAutofit/>
          </a:bodyPr>
          <a:lstStyle/>
          <a:p>
            <a:pPr marL="0" indent="0" algn="just">
              <a:buNone/>
            </a:pPr>
            <a:r>
              <a:rPr lang="es-MX" sz="2100" b="1" dirty="0" err="1">
                <a:solidFill>
                  <a:schemeClr val="tx1"/>
                </a:solidFill>
              </a:rPr>
              <a:t>Dirty</a:t>
            </a:r>
            <a:r>
              <a:rPr lang="es-MX" sz="2100" b="1" dirty="0">
                <a:solidFill>
                  <a:schemeClr val="tx1"/>
                </a:solidFill>
              </a:rPr>
              <a:t> </a:t>
            </a:r>
            <a:r>
              <a:rPr lang="es-MX" sz="2100" b="1" dirty="0" err="1">
                <a:solidFill>
                  <a:schemeClr val="tx1"/>
                </a:solidFill>
              </a:rPr>
              <a:t>ship</a:t>
            </a:r>
            <a:r>
              <a:rPr lang="es-MX" sz="2100" b="1" dirty="0">
                <a:solidFill>
                  <a:schemeClr val="tx1"/>
                </a:solidFill>
              </a:rPr>
              <a:t>. </a:t>
            </a:r>
          </a:p>
          <a:p>
            <a:pPr marL="0" indent="0" algn="just">
              <a:buNone/>
            </a:pPr>
            <a:r>
              <a:rPr lang="es-MX" sz="2100" dirty="0" err="1">
                <a:solidFill>
                  <a:schemeClr val="tx1"/>
                </a:solidFill>
              </a:rPr>
              <a:t>This</a:t>
            </a:r>
            <a:r>
              <a:rPr lang="es-MX" sz="2100" dirty="0">
                <a:solidFill>
                  <a:schemeClr val="tx1"/>
                </a:solidFill>
              </a:rPr>
              <a:t> </a:t>
            </a:r>
            <a:r>
              <a:rPr lang="es-MX" sz="2100" dirty="0" err="1">
                <a:solidFill>
                  <a:schemeClr val="tx1"/>
                </a:solidFill>
              </a:rPr>
              <a:t>expression</a:t>
            </a:r>
            <a:r>
              <a:rPr lang="es-MX" sz="2100" dirty="0">
                <a:solidFill>
                  <a:schemeClr val="tx1"/>
                </a:solidFill>
              </a:rPr>
              <a:t> </a:t>
            </a:r>
            <a:r>
              <a:rPr lang="es-MX" sz="2100" dirty="0" err="1">
                <a:solidFill>
                  <a:schemeClr val="tx1"/>
                </a:solidFill>
              </a:rPr>
              <a:t>is</a:t>
            </a:r>
            <a:r>
              <a:rPr lang="es-MX" sz="2100" dirty="0">
                <a:solidFill>
                  <a:schemeClr val="tx1"/>
                </a:solidFill>
              </a:rPr>
              <a:t> </a:t>
            </a:r>
            <a:r>
              <a:rPr lang="es-MX" sz="2100" dirty="0" err="1">
                <a:solidFill>
                  <a:schemeClr val="tx1"/>
                </a:solidFill>
              </a:rPr>
              <a:t>regularly</a:t>
            </a:r>
            <a:r>
              <a:rPr lang="es-MX" sz="2100" dirty="0">
                <a:solidFill>
                  <a:schemeClr val="tx1"/>
                </a:solidFill>
              </a:rPr>
              <a:t> </a:t>
            </a:r>
            <a:r>
              <a:rPr lang="es-MX" sz="2100" dirty="0" err="1">
                <a:solidFill>
                  <a:schemeClr val="tx1"/>
                </a:solidFill>
              </a:rPr>
              <a:t>used</a:t>
            </a:r>
            <a:r>
              <a:rPr lang="es-MX" sz="2100" dirty="0">
                <a:solidFill>
                  <a:schemeClr val="tx1"/>
                </a:solidFill>
              </a:rPr>
              <a:t> in </a:t>
            </a:r>
            <a:r>
              <a:rPr lang="es-MX" sz="2100" dirty="0" err="1">
                <a:solidFill>
                  <a:schemeClr val="tx1"/>
                </a:solidFill>
              </a:rPr>
              <a:t>tanker</a:t>
            </a:r>
            <a:r>
              <a:rPr lang="es-MX" sz="2100" dirty="0">
                <a:solidFill>
                  <a:schemeClr val="tx1"/>
                </a:solidFill>
              </a:rPr>
              <a:t> </a:t>
            </a:r>
            <a:r>
              <a:rPr lang="es-MX" sz="2100" dirty="0" err="1">
                <a:solidFill>
                  <a:schemeClr val="tx1"/>
                </a:solidFill>
              </a:rPr>
              <a:t>freight</a:t>
            </a:r>
            <a:r>
              <a:rPr lang="es-MX" sz="2100" dirty="0">
                <a:solidFill>
                  <a:schemeClr val="tx1"/>
                </a:solidFill>
              </a:rPr>
              <a:t> </a:t>
            </a:r>
            <a:r>
              <a:rPr lang="es-MX" sz="2100" dirty="0" err="1">
                <a:solidFill>
                  <a:schemeClr val="tx1"/>
                </a:solidFill>
              </a:rPr>
              <a:t>market</a:t>
            </a:r>
            <a:r>
              <a:rPr lang="es-MX" sz="2100" dirty="0">
                <a:solidFill>
                  <a:schemeClr val="tx1"/>
                </a:solidFill>
              </a:rPr>
              <a:t> </a:t>
            </a:r>
            <a:r>
              <a:rPr lang="es-MX" sz="2100" dirty="0" err="1">
                <a:solidFill>
                  <a:schemeClr val="tx1"/>
                </a:solidFill>
              </a:rPr>
              <a:t>reports</a:t>
            </a:r>
            <a:r>
              <a:rPr lang="es-MX" sz="2100" dirty="0">
                <a:solidFill>
                  <a:schemeClr val="tx1"/>
                </a:solidFill>
              </a:rPr>
              <a:t> and </a:t>
            </a:r>
            <a:r>
              <a:rPr lang="es-MX" sz="2100" dirty="0" err="1">
                <a:solidFill>
                  <a:schemeClr val="tx1"/>
                </a:solidFill>
              </a:rPr>
              <a:t>refers</a:t>
            </a:r>
            <a:r>
              <a:rPr lang="es-MX" sz="2100" dirty="0">
                <a:solidFill>
                  <a:schemeClr val="tx1"/>
                </a:solidFill>
              </a:rPr>
              <a:t> to </a:t>
            </a:r>
            <a:r>
              <a:rPr lang="es-MX" sz="2100" dirty="0" err="1">
                <a:solidFill>
                  <a:schemeClr val="tx1"/>
                </a:solidFill>
              </a:rPr>
              <a:t>fixtures</a:t>
            </a:r>
            <a:r>
              <a:rPr lang="es-MX" sz="2100" dirty="0">
                <a:solidFill>
                  <a:schemeClr val="tx1"/>
                </a:solidFill>
              </a:rPr>
              <a:t> </a:t>
            </a:r>
            <a:r>
              <a:rPr lang="es-MX" sz="2100" dirty="0" err="1">
                <a:solidFill>
                  <a:schemeClr val="tx1"/>
                </a:solidFill>
              </a:rPr>
              <a:t>for</a:t>
            </a:r>
            <a:r>
              <a:rPr lang="es-MX" sz="2100" dirty="0">
                <a:solidFill>
                  <a:schemeClr val="tx1"/>
                </a:solidFill>
              </a:rPr>
              <a:t> “'</a:t>
            </a:r>
            <a:r>
              <a:rPr lang="es-MX" sz="2100" dirty="0" err="1">
                <a:solidFill>
                  <a:schemeClr val="tx1"/>
                </a:solidFill>
              </a:rPr>
              <a:t>dirty</a:t>
            </a:r>
            <a:r>
              <a:rPr lang="es-MX" sz="2100" dirty="0">
                <a:solidFill>
                  <a:schemeClr val="tx1"/>
                </a:solidFill>
              </a:rPr>
              <a:t>” </a:t>
            </a:r>
            <a:r>
              <a:rPr lang="es-MX" sz="2100" dirty="0" err="1">
                <a:solidFill>
                  <a:schemeClr val="tx1"/>
                </a:solidFill>
              </a:rPr>
              <a:t>oils</a:t>
            </a:r>
            <a:r>
              <a:rPr lang="es-MX" sz="2100" dirty="0">
                <a:solidFill>
                  <a:schemeClr val="tx1"/>
                </a:solidFill>
              </a:rPr>
              <a:t>. </a:t>
            </a:r>
            <a:r>
              <a:rPr lang="es-MX" sz="2100" dirty="0" err="1">
                <a:solidFill>
                  <a:schemeClr val="tx1"/>
                </a:solidFill>
              </a:rPr>
              <a:t>e.g</a:t>
            </a:r>
            <a:r>
              <a:rPr lang="es-MX" sz="2100" dirty="0">
                <a:solidFill>
                  <a:schemeClr val="tx1"/>
                </a:solidFill>
              </a:rPr>
              <a:t>., fuel </a:t>
            </a:r>
            <a:r>
              <a:rPr lang="es-MX" sz="2100" dirty="0" err="1">
                <a:solidFill>
                  <a:schemeClr val="tx1"/>
                </a:solidFill>
              </a:rPr>
              <a:t>oil</a:t>
            </a:r>
            <a:r>
              <a:rPr lang="es-MX" sz="2100" dirty="0">
                <a:solidFill>
                  <a:schemeClr val="tx1"/>
                </a:solidFill>
              </a:rPr>
              <a:t>, </a:t>
            </a:r>
            <a:r>
              <a:rPr lang="es-MX" sz="2100" dirty="0" err="1">
                <a:solidFill>
                  <a:schemeClr val="tx1"/>
                </a:solidFill>
              </a:rPr>
              <a:t>lubricating</a:t>
            </a:r>
            <a:r>
              <a:rPr lang="es-MX" sz="2100" dirty="0">
                <a:solidFill>
                  <a:schemeClr val="tx1"/>
                </a:solidFill>
              </a:rPr>
              <a:t> </a:t>
            </a:r>
            <a:r>
              <a:rPr lang="es-MX" sz="2100" dirty="0" err="1">
                <a:solidFill>
                  <a:schemeClr val="tx1"/>
                </a:solidFill>
              </a:rPr>
              <a:t>oil</a:t>
            </a:r>
            <a:r>
              <a:rPr lang="es-MX" sz="2100" dirty="0">
                <a:solidFill>
                  <a:schemeClr val="tx1"/>
                </a:solidFill>
              </a:rPr>
              <a:t> and </a:t>
            </a:r>
            <a:r>
              <a:rPr lang="es-MX" sz="2100" dirty="0" err="1">
                <a:solidFill>
                  <a:schemeClr val="tx1"/>
                </a:solidFill>
              </a:rPr>
              <a:t>crude</a:t>
            </a:r>
            <a:r>
              <a:rPr lang="es-MX" sz="2100" dirty="0">
                <a:solidFill>
                  <a:schemeClr val="tx1"/>
                </a:solidFill>
              </a:rPr>
              <a:t> </a:t>
            </a:r>
            <a:r>
              <a:rPr lang="es-MX" sz="2100" dirty="0" err="1">
                <a:solidFill>
                  <a:schemeClr val="tx1"/>
                </a:solidFill>
              </a:rPr>
              <a:t>oil</a:t>
            </a:r>
            <a:r>
              <a:rPr lang="es-MX" sz="2100" dirty="0">
                <a:solidFill>
                  <a:schemeClr val="tx1"/>
                </a:solidFill>
              </a:rPr>
              <a:t>, in </a:t>
            </a:r>
            <a:r>
              <a:rPr lang="es-MX" sz="2100" dirty="0" err="1">
                <a:solidFill>
                  <a:schemeClr val="tx1"/>
                </a:solidFill>
              </a:rPr>
              <a:t>conrrast</a:t>
            </a:r>
            <a:r>
              <a:rPr lang="es-MX" sz="2100" dirty="0">
                <a:solidFill>
                  <a:schemeClr val="tx1"/>
                </a:solidFill>
              </a:rPr>
              <a:t> </a:t>
            </a:r>
            <a:r>
              <a:rPr lang="es-MX" sz="2100" dirty="0" err="1">
                <a:solidFill>
                  <a:schemeClr val="tx1"/>
                </a:solidFill>
              </a:rPr>
              <a:t>with</a:t>
            </a:r>
            <a:r>
              <a:rPr lang="es-MX" sz="2100" dirty="0">
                <a:solidFill>
                  <a:schemeClr val="tx1"/>
                </a:solidFill>
              </a:rPr>
              <a:t> “</a:t>
            </a:r>
            <a:r>
              <a:rPr lang="es-MX" sz="2100" dirty="0" err="1">
                <a:solidFill>
                  <a:schemeClr val="tx1"/>
                </a:solidFill>
              </a:rPr>
              <a:t>clean</a:t>
            </a:r>
            <a:r>
              <a:rPr lang="es-MX" sz="2100" dirty="0">
                <a:solidFill>
                  <a:schemeClr val="tx1"/>
                </a:solidFill>
              </a:rPr>
              <a:t>” </a:t>
            </a:r>
            <a:r>
              <a:rPr lang="es-MX" sz="2100" dirty="0" err="1">
                <a:solidFill>
                  <a:schemeClr val="tx1"/>
                </a:solidFill>
              </a:rPr>
              <a:t>oils</a:t>
            </a:r>
            <a:r>
              <a:rPr lang="es-MX" sz="2100" dirty="0">
                <a:solidFill>
                  <a:schemeClr val="tx1"/>
                </a:solidFill>
              </a:rPr>
              <a:t> </a:t>
            </a:r>
            <a:r>
              <a:rPr lang="es-MX" sz="2100" dirty="0" err="1">
                <a:solidFill>
                  <a:schemeClr val="tx1"/>
                </a:solidFill>
              </a:rPr>
              <a:t>e.g</a:t>
            </a:r>
            <a:r>
              <a:rPr lang="es-MX" sz="2100" dirty="0">
                <a:solidFill>
                  <a:schemeClr val="tx1"/>
                </a:solidFill>
              </a:rPr>
              <a:t>. </a:t>
            </a:r>
            <a:r>
              <a:rPr lang="es-MX" sz="2100" dirty="0" err="1">
                <a:solidFill>
                  <a:schemeClr val="tx1"/>
                </a:solidFill>
              </a:rPr>
              <a:t>gasoline</a:t>
            </a:r>
            <a:r>
              <a:rPr lang="es-MX" sz="2100" dirty="0">
                <a:solidFill>
                  <a:schemeClr val="tx1"/>
                </a:solidFill>
              </a:rPr>
              <a:t>, </a:t>
            </a:r>
            <a:r>
              <a:rPr lang="es-MX" sz="2100" dirty="0" err="1">
                <a:solidFill>
                  <a:schemeClr val="tx1"/>
                </a:solidFill>
              </a:rPr>
              <a:t>diesel</a:t>
            </a:r>
            <a:r>
              <a:rPr lang="es-MX" sz="2100" dirty="0">
                <a:solidFill>
                  <a:schemeClr val="tx1"/>
                </a:solidFill>
              </a:rPr>
              <a:t> </a:t>
            </a:r>
            <a:r>
              <a:rPr lang="es-MX" sz="2100" dirty="0" err="1">
                <a:solidFill>
                  <a:schemeClr val="tx1"/>
                </a:solidFill>
              </a:rPr>
              <a:t>oil</a:t>
            </a:r>
            <a:r>
              <a:rPr lang="es-MX" sz="2100" dirty="0">
                <a:solidFill>
                  <a:schemeClr val="tx1"/>
                </a:solidFill>
              </a:rPr>
              <a:t>, </a:t>
            </a:r>
            <a:r>
              <a:rPr lang="es-MX" sz="2100" dirty="0" err="1">
                <a:solidFill>
                  <a:schemeClr val="tx1"/>
                </a:solidFill>
              </a:rPr>
              <a:t>etc</a:t>
            </a:r>
            <a:endParaRPr lang="es-MX" sz="2100" dirty="0">
              <a:solidFill>
                <a:schemeClr val="tx1"/>
              </a:solidFill>
            </a:endParaRPr>
          </a:p>
          <a:p>
            <a:pPr marL="0" indent="0" algn="just">
              <a:buNone/>
            </a:pPr>
            <a:r>
              <a:rPr lang="es-MX" sz="2100" b="1" dirty="0" err="1">
                <a:solidFill>
                  <a:schemeClr val="tx1"/>
                </a:solidFill>
              </a:rPr>
              <a:t>Disbursements</a:t>
            </a:r>
            <a:r>
              <a:rPr lang="es-MX" sz="2100" b="1" dirty="0">
                <a:solidFill>
                  <a:schemeClr val="tx1"/>
                </a:solidFill>
              </a:rPr>
              <a:t>. </a:t>
            </a:r>
          </a:p>
          <a:p>
            <a:pPr marL="0" indent="0" algn="just">
              <a:buNone/>
            </a:pPr>
            <a:r>
              <a:rPr lang="es-MX" sz="2100" dirty="0" err="1">
                <a:solidFill>
                  <a:schemeClr val="tx1"/>
                </a:solidFill>
              </a:rPr>
              <a:t>This</a:t>
            </a:r>
            <a:r>
              <a:rPr lang="es-MX" sz="2100" dirty="0">
                <a:solidFill>
                  <a:schemeClr val="tx1"/>
                </a:solidFill>
              </a:rPr>
              <a:t> </a:t>
            </a:r>
            <a:r>
              <a:rPr lang="es-MX" sz="2100" dirty="0" err="1">
                <a:solidFill>
                  <a:schemeClr val="tx1"/>
                </a:solidFill>
              </a:rPr>
              <a:t>expression</a:t>
            </a:r>
            <a:r>
              <a:rPr lang="es-MX" sz="2100" dirty="0">
                <a:solidFill>
                  <a:schemeClr val="tx1"/>
                </a:solidFill>
              </a:rPr>
              <a:t> </a:t>
            </a:r>
            <a:r>
              <a:rPr lang="es-MX" sz="2100" dirty="0" err="1">
                <a:solidFill>
                  <a:schemeClr val="tx1"/>
                </a:solidFill>
              </a:rPr>
              <a:t>covers</a:t>
            </a:r>
            <a:r>
              <a:rPr lang="es-MX" sz="2100" dirty="0">
                <a:solidFill>
                  <a:schemeClr val="tx1"/>
                </a:solidFill>
              </a:rPr>
              <a:t> </a:t>
            </a:r>
            <a:r>
              <a:rPr lang="es-MX" sz="2100" dirty="0" err="1">
                <a:solidFill>
                  <a:schemeClr val="tx1"/>
                </a:solidFill>
              </a:rPr>
              <a:t>all</a:t>
            </a:r>
            <a:r>
              <a:rPr lang="es-MX" sz="2100" dirty="0">
                <a:solidFill>
                  <a:schemeClr val="tx1"/>
                </a:solidFill>
              </a:rPr>
              <a:t> </a:t>
            </a:r>
            <a:r>
              <a:rPr lang="es-MX" sz="2100" dirty="0" err="1">
                <a:solidFill>
                  <a:schemeClr val="tx1"/>
                </a:solidFill>
              </a:rPr>
              <a:t>payments</a:t>
            </a:r>
            <a:r>
              <a:rPr lang="es-MX" sz="2100" dirty="0">
                <a:solidFill>
                  <a:schemeClr val="tx1"/>
                </a:solidFill>
              </a:rPr>
              <a:t> </a:t>
            </a:r>
            <a:r>
              <a:rPr lang="es-MX" sz="2100" dirty="0" err="1">
                <a:solidFill>
                  <a:schemeClr val="tx1"/>
                </a:solidFill>
              </a:rPr>
              <a:t>made</a:t>
            </a:r>
            <a:r>
              <a:rPr lang="es-MX" sz="2100" dirty="0">
                <a:solidFill>
                  <a:schemeClr val="tx1"/>
                </a:solidFill>
              </a:rPr>
              <a:t> </a:t>
            </a:r>
            <a:r>
              <a:rPr lang="es-MX" sz="2100" dirty="0" err="1">
                <a:solidFill>
                  <a:schemeClr val="tx1"/>
                </a:solidFill>
              </a:rPr>
              <a:t>by</a:t>
            </a:r>
            <a:r>
              <a:rPr lang="es-MX" sz="2100" dirty="0">
                <a:solidFill>
                  <a:schemeClr val="tx1"/>
                </a:solidFill>
              </a:rPr>
              <a:t> </a:t>
            </a:r>
            <a:r>
              <a:rPr lang="es-MX" sz="2100" dirty="0" err="1">
                <a:solidFill>
                  <a:schemeClr val="tx1"/>
                </a:solidFill>
              </a:rPr>
              <a:t>the</a:t>
            </a:r>
            <a:r>
              <a:rPr lang="es-MX" sz="2100" dirty="0">
                <a:solidFill>
                  <a:schemeClr val="tx1"/>
                </a:solidFill>
              </a:rPr>
              <a:t> </a:t>
            </a:r>
            <a:r>
              <a:rPr lang="es-MX" sz="2100" dirty="0" err="1">
                <a:solidFill>
                  <a:schemeClr val="tx1"/>
                </a:solidFill>
              </a:rPr>
              <a:t>ship's</a:t>
            </a:r>
            <a:r>
              <a:rPr lang="es-MX" sz="2100" dirty="0">
                <a:solidFill>
                  <a:schemeClr val="tx1"/>
                </a:solidFill>
              </a:rPr>
              <a:t> </a:t>
            </a:r>
            <a:r>
              <a:rPr lang="es-MX" sz="2100" dirty="0" err="1">
                <a:solidFill>
                  <a:schemeClr val="tx1"/>
                </a:solidFill>
              </a:rPr>
              <a:t>agents</a:t>
            </a:r>
            <a:r>
              <a:rPr lang="es-MX" sz="2100" dirty="0">
                <a:solidFill>
                  <a:schemeClr val="tx1"/>
                </a:solidFill>
              </a:rPr>
              <a:t> </a:t>
            </a:r>
            <a:r>
              <a:rPr lang="es-MX" sz="2100" dirty="0" err="1">
                <a:solidFill>
                  <a:schemeClr val="tx1"/>
                </a:solidFill>
              </a:rPr>
              <a:t>for</a:t>
            </a:r>
            <a:r>
              <a:rPr lang="es-MX" sz="2100" dirty="0">
                <a:solidFill>
                  <a:schemeClr val="tx1"/>
                </a:solidFill>
              </a:rPr>
              <a:t> </a:t>
            </a:r>
            <a:r>
              <a:rPr lang="es-MX" sz="2100" dirty="0" err="1">
                <a:solidFill>
                  <a:schemeClr val="tx1"/>
                </a:solidFill>
              </a:rPr>
              <a:t>port</a:t>
            </a:r>
            <a:r>
              <a:rPr lang="es-MX" sz="2100" dirty="0">
                <a:solidFill>
                  <a:schemeClr val="tx1"/>
                </a:solidFill>
              </a:rPr>
              <a:t> </a:t>
            </a:r>
            <a:r>
              <a:rPr lang="es-MX" sz="2100" dirty="0" err="1">
                <a:solidFill>
                  <a:schemeClr val="tx1"/>
                </a:solidFill>
              </a:rPr>
              <a:t>charges</a:t>
            </a:r>
            <a:r>
              <a:rPr lang="es-MX" sz="2100" dirty="0">
                <a:solidFill>
                  <a:schemeClr val="tx1"/>
                </a:solidFill>
              </a:rPr>
              <a:t>, </a:t>
            </a:r>
            <a:r>
              <a:rPr lang="es-MX" sz="2100" dirty="0" err="1">
                <a:solidFill>
                  <a:schemeClr val="tx1"/>
                </a:solidFill>
              </a:rPr>
              <a:t>stevedoring</a:t>
            </a:r>
            <a:r>
              <a:rPr lang="es-MX" sz="2100" dirty="0">
                <a:solidFill>
                  <a:schemeClr val="tx1"/>
                </a:solidFill>
              </a:rPr>
              <a:t> expenses, </a:t>
            </a:r>
            <a:r>
              <a:rPr lang="es-MX" sz="2100" dirty="0" err="1">
                <a:solidFill>
                  <a:schemeClr val="tx1"/>
                </a:solidFill>
              </a:rPr>
              <a:t>tug</a:t>
            </a:r>
            <a:r>
              <a:rPr lang="es-MX" sz="2100" dirty="0">
                <a:solidFill>
                  <a:schemeClr val="tx1"/>
                </a:solidFill>
              </a:rPr>
              <a:t> </a:t>
            </a:r>
            <a:r>
              <a:rPr lang="es-MX" sz="2100" dirty="0" err="1">
                <a:solidFill>
                  <a:schemeClr val="tx1"/>
                </a:solidFill>
              </a:rPr>
              <a:t>hire</a:t>
            </a:r>
            <a:r>
              <a:rPr lang="es-MX" sz="2100" dirty="0">
                <a:solidFill>
                  <a:schemeClr val="tx1"/>
                </a:solidFill>
              </a:rPr>
              <a:t>, </a:t>
            </a:r>
            <a:r>
              <a:rPr lang="en-US" sz="2100" dirty="0">
                <a:solidFill>
                  <a:schemeClr val="tx1"/>
                </a:solidFill>
              </a:rPr>
              <a:t>customs fees, stores, bunkers, water, etc. on behalf of owners. </a:t>
            </a:r>
          </a:p>
          <a:p>
            <a:pPr marL="0" indent="0" algn="just">
              <a:buNone/>
            </a:pPr>
            <a:r>
              <a:rPr lang="en-US" sz="2100" dirty="0">
                <a:solidFill>
                  <a:schemeClr val="tx1"/>
                </a:solidFill>
              </a:rPr>
              <a:t>As a rule the agents charge a certain disbursements commission on such advances e.g. 2 ½  %.</a:t>
            </a:r>
            <a:endParaRPr lang="es-MX" sz="2100" dirty="0">
              <a:solidFill>
                <a:schemeClr val="tx1"/>
              </a:solidFill>
            </a:endParaRPr>
          </a:p>
        </p:txBody>
      </p:sp>
      <p:pic>
        <p:nvPicPr>
          <p:cNvPr id="7" name="Imagen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4648" y="83497"/>
            <a:ext cx="1695679" cy="1695679"/>
          </a:xfrm>
          <a:prstGeom prst="rect">
            <a:avLst/>
          </a:prstGeom>
          <a:ln>
            <a:noFill/>
          </a:ln>
          <a:effectLst>
            <a:outerShdw blurRad="292100" dist="139700" dir="2700000" algn="tl" rotWithShape="0">
              <a:srgbClr val="333333">
                <a:alpha val="65000"/>
              </a:srgbClr>
            </a:outerShdw>
          </a:effectLst>
        </p:spPr>
      </p:pic>
      <p:pic>
        <p:nvPicPr>
          <p:cNvPr id="8" name="Imagen 7">
            <a:hlinkClick r:id="rId5" action="ppaction://hlinksldjump"/>
            <a:extLst>
              <a:ext uri="{FF2B5EF4-FFF2-40B4-BE49-F238E27FC236}">
                <a16:creationId xmlns:a16="http://schemas.microsoft.com/office/drawing/2014/main" id="{67540341-A3AD-4028-B838-AF194978FFD4}"/>
              </a:ext>
            </a:extLst>
          </p:cNvPr>
          <p:cNvPicPr>
            <a:picLocks noChangeAspect="1"/>
          </p:cNvPicPr>
          <p:nvPr/>
        </p:nvPicPr>
        <p:blipFill>
          <a:blip r:embed="rId6"/>
          <a:stretch>
            <a:fillRect/>
          </a:stretch>
        </p:blipFill>
        <p:spPr>
          <a:xfrm>
            <a:off x="986052" y="6132813"/>
            <a:ext cx="554784" cy="554784"/>
          </a:xfrm>
          <a:prstGeom prst="rect">
            <a:avLst/>
          </a:prstGeom>
        </p:spPr>
      </p:pic>
    </p:spTree>
    <p:extLst>
      <p:ext uri="{BB962C8B-B14F-4D97-AF65-F5344CB8AC3E}">
        <p14:creationId xmlns:p14="http://schemas.microsoft.com/office/powerpoint/2010/main" val="1241020092"/>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upo 3"/>
          <p:cNvGrpSpPr/>
          <p:nvPr/>
        </p:nvGrpSpPr>
        <p:grpSpPr>
          <a:xfrm>
            <a:off x="4153524" y="1265698"/>
            <a:ext cx="4990476" cy="5592302"/>
            <a:chOff x="4153524" y="1265698"/>
            <a:chExt cx="4990476" cy="5592302"/>
          </a:xfrm>
        </p:grpSpPr>
        <p:pic>
          <p:nvPicPr>
            <p:cNvPr id="5" name="Imagen 4"/>
            <p:cNvPicPr>
              <a:picLocks noChangeAspect="1"/>
            </p:cNvPicPr>
            <p:nvPr/>
          </p:nvPicPr>
          <p:blipFill>
            <a:blip r:embed="rId2">
              <a:lum bright="70000" contrast="-70000"/>
              <a:extLst>
                <a:ext uri="{28A0092B-C50C-407E-A947-70E740481C1C}">
                  <a14:useLocalDpi xmlns:a14="http://schemas.microsoft.com/office/drawing/2010/main" val="0"/>
                </a:ext>
              </a:extLst>
            </a:blip>
            <a:stretch>
              <a:fillRect/>
            </a:stretch>
          </p:blipFill>
          <p:spPr>
            <a:xfrm>
              <a:off x="4153524" y="1265698"/>
              <a:ext cx="4990476" cy="4317460"/>
            </a:xfrm>
            <a:prstGeom prst="rect">
              <a:avLst/>
            </a:prstGeom>
          </p:spPr>
        </p:pic>
        <p:pic>
          <p:nvPicPr>
            <p:cNvPr id="6" name="Imagen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04370" y="5962410"/>
              <a:ext cx="2437701" cy="895590"/>
            </a:xfrm>
            <a:prstGeom prst="rect">
              <a:avLst/>
            </a:prstGeom>
          </p:spPr>
        </p:pic>
      </p:grpSp>
      <p:sp>
        <p:nvSpPr>
          <p:cNvPr id="2" name="Título 1"/>
          <p:cNvSpPr>
            <a:spLocks noGrp="1"/>
          </p:cNvSpPr>
          <p:nvPr>
            <p:ph type="title"/>
          </p:nvPr>
        </p:nvSpPr>
        <p:spPr>
          <a:xfrm>
            <a:off x="0" y="1123838"/>
            <a:ext cx="2615184" cy="4601183"/>
          </a:xfrm>
        </p:spPr>
        <p:txBody>
          <a:bodyPr/>
          <a:lstStyle/>
          <a:p>
            <a:pPr algn="ctr"/>
            <a:r>
              <a:rPr lang="es-MX" dirty="0"/>
              <a:t>GENERAL EXPRESSIONS</a:t>
            </a:r>
          </a:p>
        </p:txBody>
      </p:sp>
      <p:sp>
        <p:nvSpPr>
          <p:cNvPr id="3" name="Marcador de contenido 2"/>
          <p:cNvSpPr>
            <a:spLocks noGrp="1"/>
          </p:cNvSpPr>
          <p:nvPr>
            <p:ph idx="1"/>
          </p:nvPr>
        </p:nvSpPr>
        <p:spPr>
          <a:xfrm>
            <a:off x="2615184" y="772886"/>
            <a:ext cx="6226887" cy="5312228"/>
          </a:xfrm>
        </p:spPr>
        <p:txBody>
          <a:bodyPr>
            <a:normAutofit/>
          </a:bodyPr>
          <a:lstStyle/>
          <a:p>
            <a:pPr marL="0" indent="0" algn="just">
              <a:buNone/>
            </a:pPr>
            <a:r>
              <a:rPr lang="en-US" sz="2100" b="1" dirty="0">
                <a:solidFill>
                  <a:schemeClr val="tx1"/>
                </a:solidFill>
              </a:rPr>
              <a:t>Economic speed.</a:t>
            </a:r>
          </a:p>
          <a:p>
            <a:pPr marL="0" indent="0" algn="just">
              <a:buNone/>
            </a:pPr>
            <a:r>
              <a:rPr lang="en-US" sz="2100" dirty="0">
                <a:solidFill>
                  <a:schemeClr val="tx1"/>
                </a:solidFill>
              </a:rPr>
              <a:t>Several factors enter into the picture when determining the economic speed of a vessel, being the speed producing the best possible financial result for owners, viz.:</a:t>
            </a:r>
          </a:p>
          <a:p>
            <a:pPr marL="457200" indent="-457200" algn="just">
              <a:buFont typeface="+mj-lt"/>
              <a:buAutoNum type="arabicPeriod"/>
            </a:pPr>
            <a:r>
              <a:rPr lang="en-US" sz="2100" dirty="0">
                <a:solidFill>
                  <a:schemeClr val="tx1"/>
                </a:solidFill>
              </a:rPr>
              <a:t>The prices for bunkers in the ports </a:t>
            </a:r>
            <a:r>
              <a:rPr lang="en-US" sz="2100" dirty="0" err="1">
                <a:solidFill>
                  <a:schemeClr val="tx1"/>
                </a:solidFill>
              </a:rPr>
              <a:t>en</a:t>
            </a:r>
            <a:r>
              <a:rPr lang="en-US" sz="2100" dirty="0">
                <a:solidFill>
                  <a:schemeClr val="tx1"/>
                </a:solidFill>
              </a:rPr>
              <a:t> route.</a:t>
            </a:r>
          </a:p>
          <a:p>
            <a:pPr marL="457200" indent="-457200" algn="just">
              <a:buFont typeface="+mj-lt"/>
              <a:buAutoNum type="arabicPeriod"/>
            </a:pPr>
            <a:r>
              <a:rPr lang="en-US" sz="2100" dirty="0">
                <a:solidFill>
                  <a:schemeClr val="tx1"/>
                </a:solidFill>
              </a:rPr>
              <a:t>The relation between fuel consumption of the vessel in question at high and low speeds. </a:t>
            </a:r>
          </a:p>
          <a:p>
            <a:pPr marL="457200" indent="-457200" algn="just">
              <a:buFont typeface="+mj-lt"/>
              <a:buAutoNum type="arabicPeriod"/>
            </a:pPr>
            <a:r>
              <a:rPr lang="en-US" sz="2100" dirty="0">
                <a:solidFill>
                  <a:schemeClr val="tx1"/>
                </a:solidFill>
              </a:rPr>
              <a:t>Daily operating costs.</a:t>
            </a:r>
          </a:p>
          <a:p>
            <a:pPr marL="457200" indent="-457200" algn="just">
              <a:buFont typeface="+mj-lt"/>
              <a:buAutoNum type="arabicPeriod"/>
            </a:pPr>
            <a:r>
              <a:rPr lang="en-US" sz="2100" dirty="0">
                <a:solidFill>
                  <a:schemeClr val="tx1"/>
                </a:solidFill>
              </a:rPr>
              <a:t>The net freight per ton of cargo.</a:t>
            </a:r>
          </a:p>
          <a:p>
            <a:pPr marL="457200" indent="-457200" algn="just">
              <a:buFont typeface="+mj-lt"/>
              <a:buAutoNum type="arabicPeriod"/>
            </a:pPr>
            <a:r>
              <a:rPr lang="en-US" sz="2100" dirty="0">
                <a:solidFill>
                  <a:schemeClr val="tx1"/>
                </a:solidFill>
              </a:rPr>
              <a:t>Operating profit per day.</a:t>
            </a:r>
          </a:p>
          <a:p>
            <a:pPr marL="457200" indent="-457200" algn="just">
              <a:buFont typeface="+mj-lt"/>
              <a:buAutoNum type="arabicPeriod"/>
            </a:pPr>
            <a:r>
              <a:rPr lang="en-US" sz="2100" dirty="0">
                <a:solidFill>
                  <a:schemeClr val="tx1"/>
                </a:solidFill>
              </a:rPr>
              <a:t>Future employment of vessel, in other words when the vessel should be-ready to load for the next voyage.</a:t>
            </a:r>
            <a:endParaRPr lang="es-MX" sz="2100" dirty="0">
              <a:solidFill>
                <a:schemeClr val="tx1"/>
              </a:solidFill>
            </a:endParaRPr>
          </a:p>
        </p:txBody>
      </p:sp>
      <p:pic>
        <p:nvPicPr>
          <p:cNvPr id="7" name="Imagen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4648" y="83497"/>
            <a:ext cx="1695679" cy="1695679"/>
          </a:xfrm>
          <a:prstGeom prst="rect">
            <a:avLst/>
          </a:prstGeom>
          <a:ln>
            <a:noFill/>
          </a:ln>
          <a:effectLst>
            <a:outerShdw blurRad="292100" dist="139700" dir="2700000" algn="tl" rotWithShape="0">
              <a:srgbClr val="333333">
                <a:alpha val="65000"/>
              </a:srgbClr>
            </a:outerShdw>
          </a:effectLst>
        </p:spPr>
      </p:pic>
      <p:pic>
        <p:nvPicPr>
          <p:cNvPr id="8" name="Imagen 7">
            <a:hlinkClick r:id="rId5" action="ppaction://hlinksldjump"/>
            <a:extLst>
              <a:ext uri="{FF2B5EF4-FFF2-40B4-BE49-F238E27FC236}">
                <a16:creationId xmlns:a16="http://schemas.microsoft.com/office/drawing/2014/main" id="{9754EAA0-5881-4C42-A6C5-3B2AAAEF7EB3}"/>
              </a:ext>
            </a:extLst>
          </p:cNvPr>
          <p:cNvPicPr>
            <a:picLocks noChangeAspect="1"/>
          </p:cNvPicPr>
          <p:nvPr/>
        </p:nvPicPr>
        <p:blipFill>
          <a:blip r:embed="rId6"/>
          <a:stretch>
            <a:fillRect/>
          </a:stretch>
        </p:blipFill>
        <p:spPr>
          <a:xfrm>
            <a:off x="986052" y="6132813"/>
            <a:ext cx="554784" cy="554784"/>
          </a:xfrm>
          <a:prstGeom prst="rect">
            <a:avLst/>
          </a:prstGeom>
        </p:spPr>
      </p:pic>
    </p:spTree>
    <p:extLst>
      <p:ext uri="{BB962C8B-B14F-4D97-AF65-F5344CB8AC3E}">
        <p14:creationId xmlns:p14="http://schemas.microsoft.com/office/powerpoint/2010/main" val="1280047814"/>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upo 3"/>
          <p:cNvGrpSpPr/>
          <p:nvPr/>
        </p:nvGrpSpPr>
        <p:grpSpPr>
          <a:xfrm>
            <a:off x="4153524" y="1265698"/>
            <a:ext cx="4990476" cy="5592302"/>
            <a:chOff x="4153524" y="1265698"/>
            <a:chExt cx="4990476" cy="5592302"/>
          </a:xfrm>
        </p:grpSpPr>
        <p:pic>
          <p:nvPicPr>
            <p:cNvPr id="5" name="Imagen 4"/>
            <p:cNvPicPr>
              <a:picLocks noChangeAspect="1"/>
            </p:cNvPicPr>
            <p:nvPr/>
          </p:nvPicPr>
          <p:blipFill>
            <a:blip r:embed="rId2">
              <a:lum bright="70000" contrast="-70000"/>
              <a:extLst>
                <a:ext uri="{28A0092B-C50C-407E-A947-70E740481C1C}">
                  <a14:useLocalDpi xmlns:a14="http://schemas.microsoft.com/office/drawing/2010/main" val="0"/>
                </a:ext>
              </a:extLst>
            </a:blip>
            <a:stretch>
              <a:fillRect/>
            </a:stretch>
          </p:blipFill>
          <p:spPr>
            <a:xfrm>
              <a:off x="4153524" y="1265698"/>
              <a:ext cx="4990476" cy="4317460"/>
            </a:xfrm>
            <a:prstGeom prst="rect">
              <a:avLst/>
            </a:prstGeom>
          </p:spPr>
        </p:pic>
        <p:pic>
          <p:nvPicPr>
            <p:cNvPr id="6" name="Imagen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04370" y="5962410"/>
              <a:ext cx="2437701" cy="895590"/>
            </a:xfrm>
            <a:prstGeom prst="rect">
              <a:avLst/>
            </a:prstGeom>
          </p:spPr>
        </p:pic>
      </p:grpSp>
      <p:sp>
        <p:nvSpPr>
          <p:cNvPr id="2" name="Título 1"/>
          <p:cNvSpPr>
            <a:spLocks noGrp="1"/>
          </p:cNvSpPr>
          <p:nvPr>
            <p:ph type="title"/>
          </p:nvPr>
        </p:nvSpPr>
        <p:spPr>
          <a:xfrm>
            <a:off x="0" y="1123838"/>
            <a:ext cx="2615184" cy="4601183"/>
          </a:xfrm>
        </p:spPr>
        <p:txBody>
          <a:bodyPr/>
          <a:lstStyle/>
          <a:p>
            <a:pPr algn="ctr"/>
            <a:r>
              <a:rPr lang="es-MX" dirty="0"/>
              <a:t>GENERAL EXPRESSIONS</a:t>
            </a:r>
          </a:p>
        </p:txBody>
      </p:sp>
      <p:sp>
        <p:nvSpPr>
          <p:cNvPr id="3" name="Marcador de contenido 2"/>
          <p:cNvSpPr>
            <a:spLocks noGrp="1"/>
          </p:cNvSpPr>
          <p:nvPr>
            <p:ph idx="1"/>
          </p:nvPr>
        </p:nvSpPr>
        <p:spPr>
          <a:xfrm>
            <a:off x="2615184" y="772886"/>
            <a:ext cx="6226887" cy="5312228"/>
          </a:xfrm>
        </p:spPr>
        <p:txBody>
          <a:bodyPr>
            <a:normAutofit/>
          </a:bodyPr>
          <a:lstStyle/>
          <a:p>
            <a:pPr marL="0" indent="0" algn="just">
              <a:buNone/>
            </a:pPr>
            <a:r>
              <a:rPr lang="en-US" b="1" dirty="0">
                <a:solidFill>
                  <a:schemeClr val="tx1"/>
                </a:solidFill>
              </a:rPr>
              <a:t>Fair wear and tear. </a:t>
            </a:r>
          </a:p>
          <a:p>
            <a:pPr marL="0" indent="0" algn="just">
              <a:buNone/>
            </a:pPr>
            <a:r>
              <a:rPr lang="en-US" dirty="0">
                <a:solidFill>
                  <a:schemeClr val="tx1"/>
                </a:solidFill>
              </a:rPr>
              <a:t>Under time charter-parties charterers are not responsible for normal wear and tear during the course of the voyage. As a rule the redelivery clause reads as follows: </a:t>
            </a:r>
          </a:p>
          <a:p>
            <a:pPr marL="0" indent="0" algn="just">
              <a:buNone/>
            </a:pPr>
            <a:r>
              <a:rPr lang="en-US" dirty="0">
                <a:solidFill>
                  <a:schemeClr val="tx1"/>
                </a:solidFill>
              </a:rPr>
              <a:t>“Vessel to be redelivered in the same good order and condition (fair wear and tear excepted).”</a:t>
            </a:r>
          </a:p>
          <a:p>
            <a:pPr marL="0" indent="0" algn="just">
              <a:buNone/>
            </a:pPr>
            <a:r>
              <a:rPr lang="en-US" b="1" dirty="0">
                <a:solidFill>
                  <a:schemeClr val="tx1"/>
                </a:solidFill>
              </a:rPr>
              <a:t>Free from incumbrances. </a:t>
            </a:r>
          </a:p>
          <a:p>
            <a:pPr marL="0" indent="0" algn="just">
              <a:buNone/>
            </a:pPr>
            <a:r>
              <a:rPr lang="en-US" dirty="0">
                <a:solidFill>
                  <a:schemeClr val="tx1"/>
                </a:solidFill>
              </a:rPr>
              <a:t>Sale contracts of ships usually contain the proviso "free from incumbrances" which implies .that the vessel is free from any mortgage or other debt</a:t>
            </a:r>
          </a:p>
          <a:p>
            <a:pPr marL="0" indent="0" algn="just">
              <a:buNone/>
            </a:pPr>
            <a:r>
              <a:rPr lang="en-US" b="1" dirty="0">
                <a:solidFill>
                  <a:schemeClr val="tx1"/>
                </a:solidFill>
              </a:rPr>
              <a:t>Fumigation</a:t>
            </a:r>
          </a:p>
          <a:p>
            <a:pPr marL="0" indent="0" algn="just">
              <a:buNone/>
            </a:pPr>
            <a:r>
              <a:rPr lang="en-US" dirty="0">
                <a:solidFill>
                  <a:schemeClr val="tx1"/>
                </a:solidFill>
              </a:rPr>
              <a:t>Under the rules of the International Sanitary Convention of Paris, all ocean vessels must be in possession of a certificate of deratization or fumigation, which is valid for a maximum of 6 months. The validity can be extended by one month if the vessel is on her way to the homeport.</a:t>
            </a:r>
            <a:endParaRPr lang="es-MX" dirty="0">
              <a:solidFill>
                <a:schemeClr val="tx1"/>
              </a:solidFill>
            </a:endParaRPr>
          </a:p>
        </p:txBody>
      </p:sp>
      <p:pic>
        <p:nvPicPr>
          <p:cNvPr id="7" name="Imagen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4648" y="83497"/>
            <a:ext cx="1695679" cy="1695679"/>
          </a:xfrm>
          <a:prstGeom prst="rect">
            <a:avLst/>
          </a:prstGeom>
          <a:ln>
            <a:noFill/>
          </a:ln>
          <a:effectLst>
            <a:outerShdw blurRad="292100" dist="139700" dir="2700000" algn="tl" rotWithShape="0">
              <a:srgbClr val="333333">
                <a:alpha val="65000"/>
              </a:srgbClr>
            </a:outerShdw>
          </a:effectLst>
        </p:spPr>
      </p:pic>
      <p:pic>
        <p:nvPicPr>
          <p:cNvPr id="8" name="Imagen 7">
            <a:hlinkClick r:id="rId5" action="ppaction://hlinksldjump"/>
            <a:extLst>
              <a:ext uri="{FF2B5EF4-FFF2-40B4-BE49-F238E27FC236}">
                <a16:creationId xmlns:a16="http://schemas.microsoft.com/office/drawing/2014/main" id="{EBE0F4EB-64B0-43A9-86E1-5202946BD15A}"/>
              </a:ext>
            </a:extLst>
          </p:cNvPr>
          <p:cNvPicPr>
            <a:picLocks noChangeAspect="1"/>
          </p:cNvPicPr>
          <p:nvPr/>
        </p:nvPicPr>
        <p:blipFill>
          <a:blip r:embed="rId6"/>
          <a:stretch>
            <a:fillRect/>
          </a:stretch>
        </p:blipFill>
        <p:spPr>
          <a:xfrm>
            <a:off x="986052" y="6132813"/>
            <a:ext cx="554784" cy="554784"/>
          </a:xfrm>
          <a:prstGeom prst="rect">
            <a:avLst/>
          </a:prstGeom>
        </p:spPr>
      </p:pic>
    </p:spTree>
    <p:extLst>
      <p:ext uri="{BB962C8B-B14F-4D97-AF65-F5344CB8AC3E}">
        <p14:creationId xmlns:p14="http://schemas.microsoft.com/office/powerpoint/2010/main" val="16046772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upo 3"/>
          <p:cNvGrpSpPr/>
          <p:nvPr/>
        </p:nvGrpSpPr>
        <p:grpSpPr>
          <a:xfrm>
            <a:off x="4153524" y="1265698"/>
            <a:ext cx="4990476" cy="5592302"/>
            <a:chOff x="4153524" y="1265698"/>
            <a:chExt cx="4990476" cy="5592302"/>
          </a:xfrm>
        </p:grpSpPr>
        <p:pic>
          <p:nvPicPr>
            <p:cNvPr id="5" name="Imagen 4"/>
            <p:cNvPicPr>
              <a:picLocks noChangeAspect="1"/>
            </p:cNvPicPr>
            <p:nvPr/>
          </p:nvPicPr>
          <p:blipFill>
            <a:blip r:embed="rId2">
              <a:lum bright="70000" contrast="-70000"/>
              <a:extLst>
                <a:ext uri="{28A0092B-C50C-407E-A947-70E740481C1C}">
                  <a14:useLocalDpi xmlns:a14="http://schemas.microsoft.com/office/drawing/2010/main" val="0"/>
                </a:ext>
              </a:extLst>
            </a:blip>
            <a:stretch>
              <a:fillRect/>
            </a:stretch>
          </p:blipFill>
          <p:spPr>
            <a:xfrm>
              <a:off x="4153524" y="1265698"/>
              <a:ext cx="4990476" cy="4317460"/>
            </a:xfrm>
            <a:prstGeom prst="rect">
              <a:avLst/>
            </a:prstGeom>
          </p:spPr>
        </p:pic>
        <p:pic>
          <p:nvPicPr>
            <p:cNvPr id="6" name="Imagen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04370" y="5962410"/>
              <a:ext cx="2437701" cy="895590"/>
            </a:xfrm>
            <a:prstGeom prst="rect">
              <a:avLst/>
            </a:prstGeom>
          </p:spPr>
        </p:pic>
      </p:grpSp>
      <p:sp>
        <p:nvSpPr>
          <p:cNvPr id="2" name="Título 1"/>
          <p:cNvSpPr>
            <a:spLocks noGrp="1"/>
          </p:cNvSpPr>
          <p:nvPr>
            <p:ph type="title"/>
          </p:nvPr>
        </p:nvSpPr>
        <p:spPr>
          <a:xfrm>
            <a:off x="0" y="1123838"/>
            <a:ext cx="2624667" cy="4601183"/>
          </a:xfrm>
        </p:spPr>
        <p:txBody>
          <a:bodyPr/>
          <a:lstStyle/>
          <a:p>
            <a:pPr algn="ctr"/>
            <a:r>
              <a:rPr lang="es-MX" dirty="0"/>
              <a:t>GUIDANCE OF CLAIMS ADJUSTMENTS</a:t>
            </a:r>
          </a:p>
        </p:txBody>
      </p:sp>
      <p:sp>
        <p:nvSpPr>
          <p:cNvPr id="3" name="Marcador de contenido 2"/>
          <p:cNvSpPr>
            <a:spLocks noGrp="1"/>
          </p:cNvSpPr>
          <p:nvPr>
            <p:ph idx="1"/>
          </p:nvPr>
        </p:nvSpPr>
        <p:spPr>
          <a:xfrm>
            <a:off x="2624667" y="864108"/>
            <a:ext cx="6217404" cy="5120640"/>
          </a:xfrm>
        </p:spPr>
        <p:txBody>
          <a:bodyPr>
            <a:normAutofit/>
          </a:bodyPr>
          <a:lstStyle/>
          <a:p>
            <a:pPr marL="0" indent="0" algn="just">
              <a:buNone/>
            </a:pPr>
            <a:r>
              <a:rPr lang="en-US" sz="2100" dirty="0">
                <a:solidFill>
                  <a:schemeClr val="tx1"/>
                </a:solidFill>
              </a:rPr>
              <a:t>It is the surveyor's duty when acting as the adjuster, to carefully apply the terms of the particular policy under which the claim is being adjusted, as far as this as possible.</a:t>
            </a:r>
          </a:p>
          <a:p>
            <a:pPr marL="0" indent="0" algn="just">
              <a:buNone/>
            </a:pPr>
            <a:r>
              <a:rPr lang="en-US" sz="2100" dirty="0">
                <a:solidFill>
                  <a:schemeClr val="tx1"/>
                </a:solidFill>
              </a:rPr>
              <a:t>Whilst it is self evident that all claims, however small and simple, must be adjusted within the terms and conditions of the relevant policy it is well to remind the surveyor that he should be careful not to rely upon his memory for the application of any particular clause unless he is absolutely positive that his memory is serving him faithfully, It is so easy to be slightly in error over a clause's wording and to wrongly apply its provisions as a result. There are similarities, and also minor differences, between yacht and the Time Clauses.</a:t>
            </a:r>
            <a:endParaRPr lang="es-MX" sz="2100" dirty="0">
              <a:solidFill>
                <a:schemeClr val="tx1"/>
              </a:solidFill>
            </a:endParaRPr>
          </a:p>
        </p:txBody>
      </p:sp>
      <p:pic>
        <p:nvPicPr>
          <p:cNvPr id="7" name="Imagen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83764" y="312607"/>
            <a:ext cx="1622461" cy="1622461"/>
          </a:xfrm>
          <a:prstGeom prst="rect">
            <a:avLst/>
          </a:prstGeom>
          <a:ln>
            <a:noFill/>
          </a:ln>
          <a:effectLst>
            <a:outerShdw blurRad="292100" dist="139700" dir="2700000" algn="tl" rotWithShape="0">
              <a:srgbClr val="333333">
                <a:alpha val="65000"/>
              </a:srgbClr>
            </a:outerShdw>
          </a:effectLst>
        </p:spPr>
      </p:pic>
      <p:pic>
        <p:nvPicPr>
          <p:cNvPr id="8" name="Imagen 7">
            <a:hlinkClick r:id="rId5" action="ppaction://hlinksldjump"/>
            <a:extLst>
              <a:ext uri="{FF2B5EF4-FFF2-40B4-BE49-F238E27FC236}">
                <a16:creationId xmlns:a16="http://schemas.microsoft.com/office/drawing/2014/main" id="{30C4DC9F-5329-41E7-9FC9-DA59744EA931}"/>
              </a:ext>
            </a:extLst>
          </p:cNvPr>
          <p:cNvPicPr>
            <a:picLocks noChangeAspect="1"/>
          </p:cNvPicPr>
          <p:nvPr/>
        </p:nvPicPr>
        <p:blipFill>
          <a:blip r:embed="rId6"/>
          <a:stretch>
            <a:fillRect/>
          </a:stretch>
        </p:blipFill>
        <p:spPr>
          <a:xfrm>
            <a:off x="986052" y="6132813"/>
            <a:ext cx="554784" cy="554784"/>
          </a:xfrm>
          <a:prstGeom prst="rect">
            <a:avLst/>
          </a:prstGeom>
        </p:spPr>
      </p:pic>
    </p:spTree>
    <p:extLst>
      <p:ext uri="{BB962C8B-B14F-4D97-AF65-F5344CB8AC3E}">
        <p14:creationId xmlns:p14="http://schemas.microsoft.com/office/powerpoint/2010/main" val="3574096936"/>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upo 3"/>
          <p:cNvGrpSpPr/>
          <p:nvPr/>
        </p:nvGrpSpPr>
        <p:grpSpPr>
          <a:xfrm>
            <a:off x="4153524" y="1265698"/>
            <a:ext cx="4990476" cy="5592302"/>
            <a:chOff x="4153524" y="1265698"/>
            <a:chExt cx="4990476" cy="5592302"/>
          </a:xfrm>
        </p:grpSpPr>
        <p:pic>
          <p:nvPicPr>
            <p:cNvPr id="5" name="Imagen 4"/>
            <p:cNvPicPr>
              <a:picLocks noChangeAspect="1"/>
            </p:cNvPicPr>
            <p:nvPr/>
          </p:nvPicPr>
          <p:blipFill>
            <a:blip r:embed="rId2">
              <a:lum bright="70000" contrast="-70000"/>
              <a:extLst>
                <a:ext uri="{28A0092B-C50C-407E-A947-70E740481C1C}">
                  <a14:useLocalDpi xmlns:a14="http://schemas.microsoft.com/office/drawing/2010/main" val="0"/>
                </a:ext>
              </a:extLst>
            </a:blip>
            <a:stretch>
              <a:fillRect/>
            </a:stretch>
          </p:blipFill>
          <p:spPr>
            <a:xfrm>
              <a:off x="4153524" y="1265698"/>
              <a:ext cx="4990476" cy="4317460"/>
            </a:xfrm>
            <a:prstGeom prst="rect">
              <a:avLst/>
            </a:prstGeom>
          </p:spPr>
        </p:pic>
        <p:pic>
          <p:nvPicPr>
            <p:cNvPr id="6" name="Imagen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04370" y="5962410"/>
              <a:ext cx="2437701" cy="895590"/>
            </a:xfrm>
            <a:prstGeom prst="rect">
              <a:avLst/>
            </a:prstGeom>
          </p:spPr>
        </p:pic>
      </p:grpSp>
      <p:sp>
        <p:nvSpPr>
          <p:cNvPr id="2" name="Título 1"/>
          <p:cNvSpPr>
            <a:spLocks noGrp="1"/>
          </p:cNvSpPr>
          <p:nvPr>
            <p:ph type="title"/>
          </p:nvPr>
        </p:nvSpPr>
        <p:spPr>
          <a:xfrm>
            <a:off x="0" y="1123838"/>
            <a:ext cx="2615184" cy="4601183"/>
          </a:xfrm>
        </p:spPr>
        <p:txBody>
          <a:bodyPr/>
          <a:lstStyle/>
          <a:p>
            <a:pPr algn="ctr"/>
            <a:r>
              <a:rPr lang="es-MX" dirty="0"/>
              <a:t>GENERAL EXPRESSIONS</a:t>
            </a:r>
          </a:p>
        </p:txBody>
      </p:sp>
      <p:sp>
        <p:nvSpPr>
          <p:cNvPr id="3" name="Marcador de contenido 2"/>
          <p:cNvSpPr>
            <a:spLocks noGrp="1"/>
          </p:cNvSpPr>
          <p:nvPr>
            <p:ph idx="1"/>
          </p:nvPr>
        </p:nvSpPr>
        <p:spPr>
          <a:xfrm>
            <a:off x="2615184" y="772886"/>
            <a:ext cx="6226887" cy="5312228"/>
          </a:xfrm>
        </p:spPr>
        <p:txBody>
          <a:bodyPr>
            <a:normAutofit/>
          </a:bodyPr>
          <a:lstStyle/>
          <a:p>
            <a:pPr marL="0" indent="0" algn="just">
              <a:buNone/>
            </a:pPr>
            <a:r>
              <a:rPr lang="en-US" sz="2100" b="1" dirty="0">
                <a:solidFill>
                  <a:schemeClr val="tx1"/>
                </a:solidFill>
              </a:rPr>
              <a:t>Horsepower. </a:t>
            </a:r>
          </a:p>
          <a:p>
            <a:pPr marL="0" indent="0" algn="just">
              <a:buNone/>
            </a:pPr>
            <a:r>
              <a:rPr lang="en-US" sz="2100" dirty="0">
                <a:solidFill>
                  <a:schemeClr val="tx1"/>
                </a:solidFill>
              </a:rPr>
              <a:t>As a rule the power developed by oil engines or steam engines is expressed in brake horse-power </a:t>
            </a:r>
          </a:p>
          <a:p>
            <a:pPr marL="0" indent="0" algn="just">
              <a:buNone/>
            </a:pPr>
            <a:r>
              <a:rPr lang="en-US" sz="2100" dirty="0">
                <a:solidFill>
                  <a:schemeClr val="tx1"/>
                </a:solidFill>
              </a:rPr>
              <a:t>In Lloyd's Register of Shipping the capacity of the engines is indicated by the machinery numeral, which has been determined according to a special formula. As soon as the fuel consumption with a certain displacement and speed is known, it is practicable to calculate the fuel consumption with a higher and lower displacement and speed. The fuel consumption per day is directly proportional to the third power of the speed. ln case the displacement differs, allowance has to be made for this factor by applying the power 2/3 for the difference in displacement.</a:t>
            </a:r>
            <a:endParaRPr lang="es-MX" sz="2100" dirty="0">
              <a:solidFill>
                <a:schemeClr val="tx1"/>
              </a:solidFill>
            </a:endParaRPr>
          </a:p>
        </p:txBody>
      </p:sp>
      <p:pic>
        <p:nvPicPr>
          <p:cNvPr id="7" name="Imagen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4648" y="83497"/>
            <a:ext cx="1695679" cy="1695679"/>
          </a:xfrm>
          <a:prstGeom prst="rect">
            <a:avLst/>
          </a:prstGeom>
          <a:ln>
            <a:noFill/>
          </a:ln>
          <a:effectLst>
            <a:outerShdw blurRad="292100" dist="139700" dir="2700000" algn="tl" rotWithShape="0">
              <a:srgbClr val="333333">
                <a:alpha val="65000"/>
              </a:srgbClr>
            </a:outerShdw>
          </a:effectLst>
        </p:spPr>
      </p:pic>
      <p:pic>
        <p:nvPicPr>
          <p:cNvPr id="8" name="Imagen 7">
            <a:hlinkClick r:id="rId5" action="ppaction://hlinksldjump"/>
            <a:extLst>
              <a:ext uri="{FF2B5EF4-FFF2-40B4-BE49-F238E27FC236}">
                <a16:creationId xmlns:a16="http://schemas.microsoft.com/office/drawing/2014/main" id="{6685B194-AF79-4410-8261-D23B81C24F6B}"/>
              </a:ext>
            </a:extLst>
          </p:cNvPr>
          <p:cNvPicPr>
            <a:picLocks noChangeAspect="1"/>
          </p:cNvPicPr>
          <p:nvPr/>
        </p:nvPicPr>
        <p:blipFill>
          <a:blip r:embed="rId6"/>
          <a:stretch>
            <a:fillRect/>
          </a:stretch>
        </p:blipFill>
        <p:spPr>
          <a:xfrm>
            <a:off x="986052" y="6132813"/>
            <a:ext cx="554784" cy="554784"/>
          </a:xfrm>
          <a:prstGeom prst="rect">
            <a:avLst/>
          </a:prstGeom>
        </p:spPr>
      </p:pic>
    </p:spTree>
    <p:extLst>
      <p:ext uri="{BB962C8B-B14F-4D97-AF65-F5344CB8AC3E}">
        <p14:creationId xmlns:p14="http://schemas.microsoft.com/office/powerpoint/2010/main" val="3732394111"/>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upo 3"/>
          <p:cNvGrpSpPr/>
          <p:nvPr/>
        </p:nvGrpSpPr>
        <p:grpSpPr>
          <a:xfrm>
            <a:off x="4153524" y="1265698"/>
            <a:ext cx="4990476" cy="5592302"/>
            <a:chOff x="4153524" y="1265698"/>
            <a:chExt cx="4990476" cy="5592302"/>
          </a:xfrm>
        </p:grpSpPr>
        <p:pic>
          <p:nvPicPr>
            <p:cNvPr id="5" name="Imagen 4"/>
            <p:cNvPicPr>
              <a:picLocks noChangeAspect="1"/>
            </p:cNvPicPr>
            <p:nvPr/>
          </p:nvPicPr>
          <p:blipFill>
            <a:blip r:embed="rId2">
              <a:lum bright="70000" contrast="-70000"/>
              <a:extLst>
                <a:ext uri="{28A0092B-C50C-407E-A947-70E740481C1C}">
                  <a14:useLocalDpi xmlns:a14="http://schemas.microsoft.com/office/drawing/2010/main" val="0"/>
                </a:ext>
              </a:extLst>
            </a:blip>
            <a:stretch>
              <a:fillRect/>
            </a:stretch>
          </p:blipFill>
          <p:spPr>
            <a:xfrm>
              <a:off x="4153524" y="1265698"/>
              <a:ext cx="4990476" cy="4317460"/>
            </a:xfrm>
            <a:prstGeom prst="rect">
              <a:avLst/>
            </a:prstGeom>
          </p:spPr>
        </p:pic>
        <p:pic>
          <p:nvPicPr>
            <p:cNvPr id="6" name="Imagen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04370" y="5962410"/>
              <a:ext cx="2437701" cy="895590"/>
            </a:xfrm>
            <a:prstGeom prst="rect">
              <a:avLst/>
            </a:prstGeom>
          </p:spPr>
        </p:pic>
      </p:grpSp>
      <p:sp>
        <p:nvSpPr>
          <p:cNvPr id="2" name="Título 1"/>
          <p:cNvSpPr>
            <a:spLocks noGrp="1"/>
          </p:cNvSpPr>
          <p:nvPr>
            <p:ph type="title"/>
          </p:nvPr>
        </p:nvSpPr>
        <p:spPr>
          <a:xfrm>
            <a:off x="0" y="1123838"/>
            <a:ext cx="2615184" cy="4601183"/>
          </a:xfrm>
        </p:spPr>
        <p:txBody>
          <a:bodyPr/>
          <a:lstStyle/>
          <a:p>
            <a:pPr algn="ctr"/>
            <a:r>
              <a:rPr lang="es-MX" dirty="0"/>
              <a:t>GENERAL EXPRESSIONS</a:t>
            </a:r>
          </a:p>
        </p:txBody>
      </p:sp>
      <p:sp>
        <p:nvSpPr>
          <p:cNvPr id="3" name="Marcador de contenido 2"/>
          <p:cNvSpPr>
            <a:spLocks noGrp="1"/>
          </p:cNvSpPr>
          <p:nvPr>
            <p:ph idx="1"/>
          </p:nvPr>
        </p:nvSpPr>
        <p:spPr>
          <a:xfrm>
            <a:off x="2615184" y="772886"/>
            <a:ext cx="6226887" cy="5312228"/>
          </a:xfrm>
        </p:spPr>
        <p:txBody>
          <a:bodyPr>
            <a:normAutofit/>
          </a:bodyPr>
          <a:lstStyle/>
          <a:p>
            <a:pPr marL="0" indent="0" algn="just">
              <a:buNone/>
            </a:pPr>
            <a:r>
              <a:rPr lang="en-US" b="1" dirty="0">
                <a:solidFill>
                  <a:schemeClr val="tx1"/>
                </a:solidFill>
              </a:rPr>
              <a:t>Lawful trade. </a:t>
            </a:r>
          </a:p>
          <a:p>
            <a:pPr marL="0" indent="0" algn="just">
              <a:buNone/>
            </a:pPr>
            <a:r>
              <a:rPr lang="en-US" dirty="0">
                <a:solidFill>
                  <a:schemeClr val="tx1"/>
                </a:solidFill>
              </a:rPr>
              <a:t>The object of the restriction "lawful trade" or "legal merchandise" in a time charter party is to exclude the carriage of contraband.</a:t>
            </a:r>
          </a:p>
          <a:p>
            <a:pPr marL="0" indent="0" algn="just">
              <a:buNone/>
            </a:pPr>
            <a:r>
              <a:rPr lang="en-US" b="1" dirty="0">
                <a:solidFill>
                  <a:schemeClr val="tx1"/>
                </a:solidFill>
              </a:rPr>
              <a:t>Letter of Indemnity. </a:t>
            </a:r>
          </a:p>
          <a:p>
            <a:pPr marL="0" indent="0" algn="just">
              <a:buNone/>
            </a:pPr>
            <a:r>
              <a:rPr lang="en-US" dirty="0">
                <a:solidFill>
                  <a:schemeClr val="tx1"/>
                </a:solidFill>
              </a:rPr>
              <a:t>This term is closely connected with “clean” Bills of Lading. A “clean” Bill of Lading is "prima facie" evidence that the goods were shipped in “apparent good order and condition”. If goods are received for shipment, the condition of which cannot be described as “in apparent good order and condition”, ship owners must protect their interests by so </a:t>
            </a:r>
            <a:r>
              <a:rPr lang="en-US" dirty="0" err="1">
                <a:solidFill>
                  <a:schemeClr val="tx1"/>
                </a:solidFill>
              </a:rPr>
              <a:t>clausing</a:t>
            </a:r>
            <a:r>
              <a:rPr lang="en-US" dirty="0">
                <a:solidFill>
                  <a:schemeClr val="tx1"/>
                </a:solidFill>
              </a:rPr>
              <a:t> the Bills of Lading. The issue of “clean” Bills of Lading is also, a matter of particular interest to marine underwriters and banks. In this context it may be recalled that Letters of credit opened by buyers in favor of shippers provide for payment to be made against shipping documents, which include a full set of “clean” Bills of Lading.</a:t>
            </a:r>
            <a:endParaRPr lang="es-MX" dirty="0">
              <a:solidFill>
                <a:schemeClr val="tx1"/>
              </a:solidFill>
            </a:endParaRPr>
          </a:p>
        </p:txBody>
      </p:sp>
      <p:pic>
        <p:nvPicPr>
          <p:cNvPr id="7" name="Imagen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4648" y="83497"/>
            <a:ext cx="1695679" cy="1695679"/>
          </a:xfrm>
          <a:prstGeom prst="rect">
            <a:avLst/>
          </a:prstGeom>
          <a:ln>
            <a:noFill/>
          </a:ln>
          <a:effectLst>
            <a:outerShdw blurRad="292100" dist="139700" dir="2700000" algn="tl" rotWithShape="0">
              <a:srgbClr val="333333">
                <a:alpha val="65000"/>
              </a:srgbClr>
            </a:outerShdw>
          </a:effectLst>
        </p:spPr>
      </p:pic>
      <p:pic>
        <p:nvPicPr>
          <p:cNvPr id="8" name="Imagen 7">
            <a:hlinkClick r:id="rId5" action="ppaction://hlinksldjump"/>
            <a:extLst>
              <a:ext uri="{FF2B5EF4-FFF2-40B4-BE49-F238E27FC236}">
                <a16:creationId xmlns:a16="http://schemas.microsoft.com/office/drawing/2014/main" id="{F0CCC76E-3D59-405C-945D-94B10F43F0C1}"/>
              </a:ext>
            </a:extLst>
          </p:cNvPr>
          <p:cNvPicPr>
            <a:picLocks noChangeAspect="1"/>
          </p:cNvPicPr>
          <p:nvPr/>
        </p:nvPicPr>
        <p:blipFill>
          <a:blip r:embed="rId6"/>
          <a:stretch>
            <a:fillRect/>
          </a:stretch>
        </p:blipFill>
        <p:spPr>
          <a:xfrm>
            <a:off x="986052" y="6132813"/>
            <a:ext cx="554784" cy="554784"/>
          </a:xfrm>
          <a:prstGeom prst="rect">
            <a:avLst/>
          </a:prstGeom>
        </p:spPr>
      </p:pic>
    </p:spTree>
    <p:extLst>
      <p:ext uri="{BB962C8B-B14F-4D97-AF65-F5344CB8AC3E}">
        <p14:creationId xmlns:p14="http://schemas.microsoft.com/office/powerpoint/2010/main" val="3770836970"/>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upo 3"/>
          <p:cNvGrpSpPr/>
          <p:nvPr/>
        </p:nvGrpSpPr>
        <p:grpSpPr>
          <a:xfrm>
            <a:off x="4153524" y="1265698"/>
            <a:ext cx="4990476" cy="5592302"/>
            <a:chOff x="4153524" y="1265698"/>
            <a:chExt cx="4990476" cy="5592302"/>
          </a:xfrm>
        </p:grpSpPr>
        <p:pic>
          <p:nvPicPr>
            <p:cNvPr id="5" name="Imagen 4"/>
            <p:cNvPicPr>
              <a:picLocks noChangeAspect="1"/>
            </p:cNvPicPr>
            <p:nvPr/>
          </p:nvPicPr>
          <p:blipFill>
            <a:blip r:embed="rId2">
              <a:lum bright="70000" contrast="-70000"/>
              <a:extLst>
                <a:ext uri="{28A0092B-C50C-407E-A947-70E740481C1C}">
                  <a14:useLocalDpi xmlns:a14="http://schemas.microsoft.com/office/drawing/2010/main" val="0"/>
                </a:ext>
              </a:extLst>
            </a:blip>
            <a:stretch>
              <a:fillRect/>
            </a:stretch>
          </p:blipFill>
          <p:spPr>
            <a:xfrm>
              <a:off x="4153524" y="1265698"/>
              <a:ext cx="4990476" cy="4317460"/>
            </a:xfrm>
            <a:prstGeom prst="rect">
              <a:avLst/>
            </a:prstGeom>
          </p:spPr>
        </p:pic>
        <p:pic>
          <p:nvPicPr>
            <p:cNvPr id="6" name="Imagen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04370" y="5962410"/>
              <a:ext cx="2437701" cy="895590"/>
            </a:xfrm>
            <a:prstGeom prst="rect">
              <a:avLst/>
            </a:prstGeom>
          </p:spPr>
        </p:pic>
      </p:grpSp>
      <p:sp>
        <p:nvSpPr>
          <p:cNvPr id="2" name="Título 1"/>
          <p:cNvSpPr>
            <a:spLocks noGrp="1"/>
          </p:cNvSpPr>
          <p:nvPr>
            <p:ph type="title"/>
          </p:nvPr>
        </p:nvSpPr>
        <p:spPr>
          <a:xfrm>
            <a:off x="0" y="1123838"/>
            <a:ext cx="2615184" cy="4601183"/>
          </a:xfrm>
        </p:spPr>
        <p:txBody>
          <a:bodyPr/>
          <a:lstStyle/>
          <a:p>
            <a:pPr algn="ctr"/>
            <a:r>
              <a:rPr lang="es-MX" dirty="0"/>
              <a:t>GENERAL EXPRESSIONS</a:t>
            </a:r>
          </a:p>
        </p:txBody>
      </p:sp>
      <p:sp>
        <p:nvSpPr>
          <p:cNvPr id="3" name="Marcador de contenido 2"/>
          <p:cNvSpPr>
            <a:spLocks noGrp="1"/>
          </p:cNvSpPr>
          <p:nvPr>
            <p:ph idx="1"/>
          </p:nvPr>
        </p:nvSpPr>
        <p:spPr>
          <a:xfrm>
            <a:off x="2615184" y="772886"/>
            <a:ext cx="6226887" cy="5312228"/>
          </a:xfrm>
        </p:spPr>
        <p:txBody>
          <a:bodyPr>
            <a:noAutofit/>
          </a:bodyPr>
          <a:lstStyle/>
          <a:p>
            <a:pPr marL="0" indent="0" algn="just">
              <a:buNone/>
            </a:pPr>
            <a:r>
              <a:rPr lang="en-US" sz="2000" b="1" dirty="0">
                <a:solidFill>
                  <a:schemeClr val="tx1"/>
                </a:solidFill>
              </a:rPr>
              <a:t>Management Agreement. </a:t>
            </a:r>
          </a:p>
          <a:p>
            <a:pPr marL="0" indent="0" algn="just">
              <a:buNone/>
            </a:pPr>
            <a:r>
              <a:rPr lang="en-US" sz="2000" dirty="0">
                <a:solidFill>
                  <a:schemeClr val="tx1"/>
                </a:solidFill>
              </a:rPr>
              <a:t>This expression is connected with the chartering of tankers by the major oil companies on long-term time charters, combined with a so-called 'Management Agreement". For a good understanding of the position it may be explained that the essential point in time charters on bareboat basis and time charters by demise is a passing of control from the owner to the charterer. The distinction between tanker demise and bareboat charters may be briefly explained as follows.</a:t>
            </a:r>
          </a:p>
          <a:p>
            <a:pPr marL="0" indent="0" algn="just">
              <a:buNone/>
            </a:pPr>
            <a:r>
              <a:rPr lang="en-US" sz="2000" dirty="0">
                <a:solidFill>
                  <a:schemeClr val="tx1"/>
                </a:solidFill>
              </a:rPr>
              <a:t>Under the terms of a bareboat time charter the owner puts his vessel at the disposal of the oil company for a period of time, as a rule for several years, at an agreed rate of hire. The oil company which has chartered the tanker operate her in exactly the same way as they operate their own tankers which implies that they appoint their own master and engage the crew and pay all operating expenses themselves.</a:t>
            </a:r>
            <a:endParaRPr lang="es-MX" sz="2000" dirty="0">
              <a:solidFill>
                <a:schemeClr val="tx1"/>
              </a:solidFill>
            </a:endParaRPr>
          </a:p>
        </p:txBody>
      </p:sp>
      <p:pic>
        <p:nvPicPr>
          <p:cNvPr id="7" name="Imagen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4648" y="83497"/>
            <a:ext cx="1695679" cy="1695679"/>
          </a:xfrm>
          <a:prstGeom prst="rect">
            <a:avLst/>
          </a:prstGeom>
          <a:ln>
            <a:noFill/>
          </a:ln>
          <a:effectLst>
            <a:outerShdw blurRad="292100" dist="139700" dir="2700000" algn="tl" rotWithShape="0">
              <a:srgbClr val="333333">
                <a:alpha val="65000"/>
              </a:srgbClr>
            </a:outerShdw>
          </a:effectLst>
        </p:spPr>
      </p:pic>
      <p:pic>
        <p:nvPicPr>
          <p:cNvPr id="8" name="Imagen 7">
            <a:hlinkClick r:id="rId5" action="ppaction://hlinksldjump"/>
            <a:extLst>
              <a:ext uri="{FF2B5EF4-FFF2-40B4-BE49-F238E27FC236}">
                <a16:creationId xmlns:a16="http://schemas.microsoft.com/office/drawing/2014/main" id="{EAA1893B-8B19-4A94-9038-6981A2B7F31E}"/>
              </a:ext>
            </a:extLst>
          </p:cNvPr>
          <p:cNvPicPr>
            <a:picLocks noChangeAspect="1"/>
          </p:cNvPicPr>
          <p:nvPr/>
        </p:nvPicPr>
        <p:blipFill>
          <a:blip r:embed="rId6"/>
          <a:stretch>
            <a:fillRect/>
          </a:stretch>
        </p:blipFill>
        <p:spPr>
          <a:xfrm>
            <a:off x="986052" y="6132813"/>
            <a:ext cx="554784" cy="554784"/>
          </a:xfrm>
          <a:prstGeom prst="rect">
            <a:avLst/>
          </a:prstGeom>
        </p:spPr>
      </p:pic>
    </p:spTree>
    <p:extLst>
      <p:ext uri="{BB962C8B-B14F-4D97-AF65-F5344CB8AC3E}">
        <p14:creationId xmlns:p14="http://schemas.microsoft.com/office/powerpoint/2010/main" val="3547327123"/>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upo 3"/>
          <p:cNvGrpSpPr/>
          <p:nvPr/>
        </p:nvGrpSpPr>
        <p:grpSpPr>
          <a:xfrm>
            <a:off x="4153524" y="1265698"/>
            <a:ext cx="4990476" cy="5592302"/>
            <a:chOff x="4153524" y="1265698"/>
            <a:chExt cx="4990476" cy="5592302"/>
          </a:xfrm>
        </p:grpSpPr>
        <p:pic>
          <p:nvPicPr>
            <p:cNvPr id="5" name="Imagen 4"/>
            <p:cNvPicPr>
              <a:picLocks noChangeAspect="1"/>
            </p:cNvPicPr>
            <p:nvPr/>
          </p:nvPicPr>
          <p:blipFill>
            <a:blip r:embed="rId2">
              <a:lum bright="70000" contrast="-70000"/>
              <a:extLst>
                <a:ext uri="{28A0092B-C50C-407E-A947-70E740481C1C}">
                  <a14:useLocalDpi xmlns:a14="http://schemas.microsoft.com/office/drawing/2010/main" val="0"/>
                </a:ext>
              </a:extLst>
            </a:blip>
            <a:stretch>
              <a:fillRect/>
            </a:stretch>
          </p:blipFill>
          <p:spPr>
            <a:xfrm>
              <a:off x="4153524" y="1265698"/>
              <a:ext cx="4990476" cy="4317460"/>
            </a:xfrm>
            <a:prstGeom prst="rect">
              <a:avLst/>
            </a:prstGeom>
          </p:spPr>
        </p:pic>
        <p:pic>
          <p:nvPicPr>
            <p:cNvPr id="6" name="Imagen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04370" y="5962410"/>
              <a:ext cx="2437701" cy="895590"/>
            </a:xfrm>
            <a:prstGeom prst="rect">
              <a:avLst/>
            </a:prstGeom>
          </p:spPr>
        </p:pic>
      </p:grpSp>
      <p:sp>
        <p:nvSpPr>
          <p:cNvPr id="2" name="Título 1"/>
          <p:cNvSpPr>
            <a:spLocks noGrp="1"/>
          </p:cNvSpPr>
          <p:nvPr>
            <p:ph type="title"/>
          </p:nvPr>
        </p:nvSpPr>
        <p:spPr>
          <a:xfrm>
            <a:off x="0" y="1123838"/>
            <a:ext cx="2615184" cy="4601183"/>
          </a:xfrm>
        </p:spPr>
        <p:txBody>
          <a:bodyPr/>
          <a:lstStyle/>
          <a:p>
            <a:pPr algn="ctr"/>
            <a:r>
              <a:rPr lang="es-MX" dirty="0"/>
              <a:t>GENERAL EXPRESSIONS</a:t>
            </a:r>
          </a:p>
        </p:txBody>
      </p:sp>
      <p:sp>
        <p:nvSpPr>
          <p:cNvPr id="3" name="Marcador de contenido 2"/>
          <p:cNvSpPr>
            <a:spLocks noGrp="1"/>
          </p:cNvSpPr>
          <p:nvPr>
            <p:ph idx="1"/>
          </p:nvPr>
        </p:nvSpPr>
        <p:spPr>
          <a:xfrm>
            <a:off x="2615184" y="772886"/>
            <a:ext cx="6226887" cy="5312228"/>
          </a:xfrm>
        </p:spPr>
        <p:txBody>
          <a:bodyPr>
            <a:noAutofit/>
          </a:bodyPr>
          <a:lstStyle/>
          <a:p>
            <a:pPr marL="0" indent="0" algn="just">
              <a:buNone/>
            </a:pPr>
            <a:r>
              <a:rPr lang="en-US" sz="2100" b="1" dirty="0">
                <a:solidFill>
                  <a:schemeClr val="tx1"/>
                </a:solidFill>
              </a:rPr>
              <a:t>Management Agreement. </a:t>
            </a:r>
          </a:p>
          <a:p>
            <a:pPr marL="0" indent="0" algn="just">
              <a:buNone/>
            </a:pPr>
            <a:endParaRPr lang="en-US" sz="2100" b="1" dirty="0">
              <a:solidFill>
                <a:schemeClr val="tx1"/>
              </a:solidFill>
            </a:endParaRPr>
          </a:p>
          <a:p>
            <a:pPr marL="0" indent="0" algn="just">
              <a:buNone/>
            </a:pPr>
            <a:r>
              <a:rPr lang="en-US" sz="2100" dirty="0">
                <a:solidFill>
                  <a:schemeClr val="tx1"/>
                </a:solidFill>
              </a:rPr>
              <a:t>Under such a "Management Agreement" the ship owners, acting as managers, undertake to make all arrangements for operating the tanker according to charterers instruction and at charterers expense, which implies inter alia:</a:t>
            </a:r>
          </a:p>
          <a:p>
            <a:pPr algn="just"/>
            <a:r>
              <a:rPr lang="en-US" sz="2100" dirty="0">
                <a:solidFill>
                  <a:schemeClr val="tx1"/>
                </a:solidFill>
              </a:rPr>
              <a:t>To appoint the master and officers;</a:t>
            </a:r>
          </a:p>
          <a:p>
            <a:pPr algn="just"/>
            <a:r>
              <a:rPr lang="en-US" sz="2100" dirty="0">
                <a:solidFill>
                  <a:schemeClr val="tx1"/>
                </a:solidFill>
              </a:rPr>
              <a:t>To engage a full complement of Officers and crew;</a:t>
            </a:r>
          </a:p>
          <a:p>
            <a:pPr algn="just"/>
            <a:r>
              <a:rPr lang="en-US" sz="2100" dirty="0">
                <a:solidFill>
                  <a:schemeClr val="tx1"/>
                </a:solidFill>
              </a:rPr>
              <a:t>To equip and supply the vessel;</a:t>
            </a:r>
          </a:p>
          <a:p>
            <a:pPr algn="just"/>
            <a:r>
              <a:rPr lang="en-US" sz="2100" dirty="0">
                <a:solidFill>
                  <a:schemeClr val="tx1"/>
                </a:solidFill>
              </a:rPr>
              <a:t>To arrange for </a:t>
            </a:r>
            <a:r>
              <a:rPr lang="en-US" sz="2100" dirty="0" err="1">
                <a:solidFill>
                  <a:schemeClr val="tx1"/>
                </a:solidFill>
              </a:rPr>
              <a:t>drydocking</a:t>
            </a:r>
            <a:r>
              <a:rPr lang="en-US" sz="2100" dirty="0">
                <a:solidFill>
                  <a:schemeClr val="tx1"/>
                </a:solidFill>
              </a:rPr>
              <a:t>, repairs, maintenance, survey , etc.; briefly, to do all work normally connected with the commercial operation of a ship.</a:t>
            </a:r>
            <a:endParaRPr lang="en-US" sz="2100" b="1" dirty="0">
              <a:solidFill>
                <a:schemeClr val="tx1"/>
              </a:solidFill>
            </a:endParaRPr>
          </a:p>
        </p:txBody>
      </p:sp>
      <p:pic>
        <p:nvPicPr>
          <p:cNvPr id="7" name="Imagen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4648" y="83497"/>
            <a:ext cx="1695679" cy="1695679"/>
          </a:xfrm>
          <a:prstGeom prst="rect">
            <a:avLst/>
          </a:prstGeom>
          <a:ln>
            <a:noFill/>
          </a:ln>
          <a:effectLst>
            <a:outerShdw blurRad="292100" dist="139700" dir="2700000" algn="tl" rotWithShape="0">
              <a:srgbClr val="333333">
                <a:alpha val="65000"/>
              </a:srgbClr>
            </a:outerShdw>
          </a:effectLst>
        </p:spPr>
      </p:pic>
      <p:pic>
        <p:nvPicPr>
          <p:cNvPr id="8" name="Imagen 7">
            <a:hlinkClick r:id="rId5" action="ppaction://hlinksldjump"/>
            <a:extLst>
              <a:ext uri="{FF2B5EF4-FFF2-40B4-BE49-F238E27FC236}">
                <a16:creationId xmlns:a16="http://schemas.microsoft.com/office/drawing/2014/main" id="{BBDFF0A0-542B-4E3E-A9E6-353CB96CA3AB}"/>
              </a:ext>
            </a:extLst>
          </p:cNvPr>
          <p:cNvPicPr>
            <a:picLocks noChangeAspect="1"/>
          </p:cNvPicPr>
          <p:nvPr/>
        </p:nvPicPr>
        <p:blipFill>
          <a:blip r:embed="rId6"/>
          <a:stretch>
            <a:fillRect/>
          </a:stretch>
        </p:blipFill>
        <p:spPr>
          <a:xfrm>
            <a:off x="986052" y="6132813"/>
            <a:ext cx="554784" cy="554784"/>
          </a:xfrm>
          <a:prstGeom prst="rect">
            <a:avLst/>
          </a:prstGeom>
        </p:spPr>
      </p:pic>
    </p:spTree>
    <p:extLst>
      <p:ext uri="{BB962C8B-B14F-4D97-AF65-F5344CB8AC3E}">
        <p14:creationId xmlns:p14="http://schemas.microsoft.com/office/powerpoint/2010/main" val="3338804297"/>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upo 3"/>
          <p:cNvGrpSpPr/>
          <p:nvPr/>
        </p:nvGrpSpPr>
        <p:grpSpPr>
          <a:xfrm>
            <a:off x="4153524" y="1265698"/>
            <a:ext cx="4990476" cy="5592302"/>
            <a:chOff x="4153524" y="1265698"/>
            <a:chExt cx="4990476" cy="5592302"/>
          </a:xfrm>
        </p:grpSpPr>
        <p:pic>
          <p:nvPicPr>
            <p:cNvPr id="5" name="Imagen 4"/>
            <p:cNvPicPr>
              <a:picLocks noChangeAspect="1"/>
            </p:cNvPicPr>
            <p:nvPr/>
          </p:nvPicPr>
          <p:blipFill>
            <a:blip r:embed="rId2">
              <a:lum bright="70000" contrast="-70000"/>
              <a:extLst>
                <a:ext uri="{28A0092B-C50C-407E-A947-70E740481C1C}">
                  <a14:useLocalDpi xmlns:a14="http://schemas.microsoft.com/office/drawing/2010/main" val="0"/>
                </a:ext>
              </a:extLst>
            </a:blip>
            <a:stretch>
              <a:fillRect/>
            </a:stretch>
          </p:blipFill>
          <p:spPr>
            <a:xfrm>
              <a:off x="4153524" y="1265698"/>
              <a:ext cx="4990476" cy="4317460"/>
            </a:xfrm>
            <a:prstGeom prst="rect">
              <a:avLst/>
            </a:prstGeom>
          </p:spPr>
        </p:pic>
        <p:pic>
          <p:nvPicPr>
            <p:cNvPr id="6" name="Imagen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04370" y="5962410"/>
              <a:ext cx="2437701" cy="895590"/>
            </a:xfrm>
            <a:prstGeom prst="rect">
              <a:avLst/>
            </a:prstGeom>
          </p:spPr>
        </p:pic>
      </p:grpSp>
      <p:sp>
        <p:nvSpPr>
          <p:cNvPr id="2" name="Título 1"/>
          <p:cNvSpPr>
            <a:spLocks noGrp="1"/>
          </p:cNvSpPr>
          <p:nvPr>
            <p:ph type="title"/>
          </p:nvPr>
        </p:nvSpPr>
        <p:spPr>
          <a:xfrm>
            <a:off x="0" y="1123838"/>
            <a:ext cx="2615184" cy="4601183"/>
          </a:xfrm>
        </p:spPr>
        <p:txBody>
          <a:bodyPr/>
          <a:lstStyle/>
          <a:p>
            <a:pPr algn="ctr"/>
            <a:r>
              <a:rPr lang="es-MX" dirty="0"/>
              <a:t>GENERAL EXPRESSIONS</a:t>
            </a:r>
          </a:p>
        </p:txBody>
      </p:sp>
      <p:sp>
        <p:nvSpPr>
          <p:cNvPr id="3" name="Marcador de contenido 2"/>
          <p:cNvSpPr>
            <a:spLocks noGrp="1"/>
          </p:cNvSpPr>
          <p:nvPr>
            <p:ph idx="1"/>
          </p:nvPr>
        </p:nvSpPr>
        <p:spPr>
          <a:xfrm>
            <a:off x="2615184" y="772886"/>
            <a:ext cx="6226887" cy="5312228"/>
          </a:xfrm>
        </p:spPr>
        <p:txBody>
          <a:bodyPr>
            <a:normAutofit/>
          </a:bodyPr>
          <a:lstStyle/>
          <a:p>
            <a:pPr marL="0" indent="0" algn="just">
              <a:buNone/>
            </a:pPr>
            <a:r>
              <a:rPr lang="en-US" sz="2100" b="1" dirty="0">
                <a:solidFill>
                  <a:schemeClr val="tx1"/>
                </a:solidFill>
              </a:rPr>
              <a:t>Manifest.</a:t>
            </a:r>
          </a:p>
          <a:p>
            <a:pPr marL="0" indent="0" algn="just">
              <a:buNone/>
            </a:pPr>
            <a:r>
              <a:rPr lang="en-US" sz="2100" dirty="0">
                <a:solidFill>
                  <a:schemeClr val="tx1"/>
                </a:solidFill>
              </a:rPr>
              <a:t>A manifest is a document containing complete specifications of the goods loaded by á vessel for various destinations. As a rule cargo manifests are drawn up by the agents in the ports of loading based upon the Bills of Lading. the heading of the manifest shows:</a:t>
            </a:r>
          </a:p>
          <a:p>
            <a:pPr algn="just"/>
            <a:r>
              <a:rPr lang="en-US" sz="2100" dirty="0">
                <a:solidFill>
                  <a:schemeClr val="tx1"/>
                </a:solidFill>
              </a:rPr>
              <a:t>Name of vessel,</a:t>
            </a:r>
          </a:p>
          <a:p>
            <a:pPr algn="just"/>
            <a:r>
              <a:rPr lang="en-US" sz="2100" dirty="0">
                <a:solidFill>
                  <a:schemeClr val="tx1"/>
                </a:solidFill>
              </a:rPr>
              <a:t>Port bf loading and date of sailing,</a:t>
            </a:r>
          </a:p>
          <a:p>
            <a:pPr algn="just"/>
            <a:r>
              <a:rPr lang="en-US" sz="2100" dirty="0">
                <a:solidFill>
                  <a:schemeClr val="tx1"/>
                </a:solidFill>
              </a:rPr>
              <a:t>Port of destination,</a:t>
            </a:r>
          </a:p>
          <a:p>
            <a:pPr marL="0" indent="0" algn="just">
              <a:buNone/>
            </a:pPr>
            <a:r>
              <a:rPr lang="en-US" sz="2100" dirty="0">
                <a:solidFill>
                  <a:schemeClr val="tx1"/>
                </a:solidFill>
              </a:rPr>
              <a:t>and in various columns:</a:t>
            </a:r>
          </a:p>
          <a:p>
            <a:pPr algn="just"/>
            <a:r>
              <a:rPr lang="en-US" sz="2100" dirty="0">
                <a:solidFill>
                  <a:schemeClr val="tx1"/>
                </a:solidFill>
              </a:rPr>
              <a:t>Numbers of </a:t>
            </a:r>
            <a:r>
              <a:rPr lang="en-US" sz="2100" dirty="0" err="1">
                <a:solidFill>
                  <a:schemeClr val="tx1"/>
                </a:solidFill>
              </a:rPr>
              <a:t>Bs</a:t>
            </a:r>
            <a:r>
              <a:rPr lang="en-US" sz="2100" dirty="0">
                <a:solidFill>
                  <a:schemeClr val="tx1"/>
                </a:solidFill>
              </a:rPr>
              <a:t>/L,</a:t>
            </a:r>
          </a:p>
          <a:p>
            <a:pPr algn="just"/>
            <a:r>
              <a:rPr lang="en-US" sz="2100" dirty="0">
                <a:solidFill>
                  <a:schemeClr val="tx1"/>
                </a:solidFill>
              </a:rPr>
              <a:t>Marks of packages,</a:t>
            </a:r>
          </a:p>
        </p:txBody>
      </p:sp>
      <p:pic>
        <p:nvPicPr>
          <p:cNvPr id="7" name="Imagen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4648" y="83497"/>
            <a:ext cx="1695679" cy="1695679"/>
          </a:xfrm>
          <a:prstGeom prst="rect">
            <a:avLst/>
          </a:prstGeom>
          <a:ln>
            <a:noFill/>
          </a:ln>
          <a:effectLst>
            <a:outerShdw blurRad="292100" dist="139700" dir="2700000" algn="tl" rotWithShape="0">
              <a:srgbClr val="333333">
                <a:alpha val="65000"/>
              </a:srgbClr>
            </a:outerShdw>
          </a:effectLst>
        </p:spPr>
      </p:pic>
      <p:pic>
        <p:nvPicPr>
          <p:cNvPr id="8" name="Imagen 7">
            <a:hlinkClick r:id="rId5" action="ppaction://hlinksldjump"/>
            <a:extLst>
              <a:ext uri="{FF2B5EF4-FFF2-40B4-BE49-F238E27FC236}">
                <a16:creationId xmlns:a16="http://schemas.microsoft.com/office/drawing/2014/main" id="{E0AC54E0-F984-4A27-8EB1-92BA94E39923}"/>
              </a:ext>
            </a:extLst>
          </p:cNvPr>
          <p:cNvPicPr>
            <a:picLocks noChangeAspect="1"/>
          </p:cNvPicPr>
          <p:nvPr/>
        </p:nvPicPr>
        <p:blipFill>
          <a:blip r:embed="rId6"/>
          <a:stretch>
            <a:fillRect/>
          </a:stretch>
        </p:blipFill>
        <p:spPr>
          <a:xfrm>
            <a:off x="986052" y="6132813"/>
            <a:ext cx="554784" cy="554784"/>
          </a:xfrm>
          <a:prstGeom prst="rect">
            <a:avLst/>
          </a:prstGeom>
        </p:spPr>
      </p:pic>
    </p:spTree>
    <p:extLst>
      <p:ext uri="{BB962C8B-B14F-4D97-AF65-F5344CB8AC3E}">
        <p14:creationId xmlns:p14="http://schemas.microsoft.com/office/powerpoint/2010/main" val="1814386811"/>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upo 3"/>
          <p:cNvGrpSpPr/>
          <p:nvPr/>
        </p:nvGrpSpPr>
        <p:grpSpPr>
          <a:xfrm>
            <a:off x="4153524" y="1265698"/>
            <a:ext cx="4990476" cy="5592302"/>
            <a:chOff x="4153524" y="1265698"/>
            <a:chExt cx="4990476" cy="5592302"/>
          </a:xfrm>
        </p:grpSpPr>
        <p:pic>
          <p:nvPicPr>
            <p:cNvPr id="5" name="Imagen 4"/>
            <p:cNvPicPr>
              <a:picLocks noChangeAspect="1"/>
            </p:cNvPicPr>
            <p:nvPr/>
          </p:nvPicPr>
          <p:blipFill>
            <a:blip r:embed="rId2">
              <a:lum bright="70000" contrast="-70000"/>
              <a:extLst>
                <a:ext uri="{28A0092B-C50C-407E-A947-70E740481C1C}">
                  <a14:useLocalDpi xmlns:a14="http://schemas.microsoft.com/office/drawing/2010/main" val="0"/>
                </a:ext>
              </a:extLst>
            </a:blip>
            <a:stretch>
              <a:fillRect/>
            </a:stretch>
          </p:blipFill>
          <p:spPr>
            <a:xfrm>
              <a:off x="4153524" y="1265698"/>
              <a:ext cx="4990476" cy="4317460"/>
            </a:xfrm>
            <a:prstGeom prst="rect">
              <a:avLst/>
            </a:prstGeom>
          </p:spPr>
        </p:pic>
        <p:pic>
          <p:nvPicPr>
            <p:cNvPr id="6" name="Imagen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04370" y="5962410"/>
              <a:ext cx="2437701" cy="895590"/>
            </a:xfrm>
            <a:prstGeom prst="rect">
              <a:avLst/>
            </a:prstGeom>
          </p:spPr>
        </p:pic>
      </p:grpSp>
      <p:sp>
        <p:nvSpPr>
          <p:cNvPr id="2" name="Título 1"/>
          <p:cNvSpPr>
            <a:spLocks noGrp="1"/>
          </p:cNvSpPr>
          <p:nvPr>
            <p:ph type="title"/>
          </p:nvPr>
        </p:nvSpPr>
        <p:spPr>
          <a:xfrm>
            <a:off x="0" y="1123838"/>
            <a:ext cx="2615184" cy="4601183"/>
          </a:xfrm>
        </p:spPr>
        <p:txBody>
          <a:bodyPr/>
          <a:lstStyle/>
          <a:p>
            <a:pPr algn="ctr"/>
            <a:r>
              <a:rPr lang="es-MX" dirty="0"/>
              <a:t>GENERAL EXPRESSIONS</a:t>
            </a:r>
          </a:p>
        </p:txBody>
      </p:sp>
      <p:sp>
        <p:nvSpPr>
          <p:cNvPr id="3" name="Marcador de contenido 2"/>
          <p:cNvSpPr>
            <a:spLocks noGrp="1"/>
          </p:cNvSpPr>
          <p:nvPr>
            <p:ph idx="1"/>
          </p:nvPr>
        </p:nvSpPr>
        <p:spPr>
          <a:xfrm>
            <a:off x="2615184" y="772886"/>
            <a:ext cx="6226887" cy="5312228"/>
          </a:xfrm>
        </p:spPr>
        <p:txBody>
          <a:bodyPr>
            <a:normAutofit/>
          </a:bodyPr>
          <a:lstStyle/>
          <a:p>
            <a:pPr marL="0" indent="0" algn="just">
              <a:buNone/>
            </a:pPr>
            <a:r>
              <a:rPr lang="en-US" sz="2100" b="1" dirty="0">
                <a:solidFill>
                  <a:schemeClr val="tx1"/>
                </a:solidFill>
              </a:rPr>
              <a:t>Manifest.</a:t>
            </a:r>
          </a:p>
          <a:p>
            <a:pPr marL="0" indent="0" algn="just">
              <a:buNone/>
            </a:pPr>
            <a:endParaRPr lang="en-US" sz="2100" dirty="0">
              <a:solidFill>
                <a:schemeClr val="tx1"/>
              </a:solidFill>
            </a:endParaRPr>
          </a:p>
          <a:p>
            <a:pPr algn="just"/>
            <a:r>
              <a:rPr lang="en-US" sz="2100" dirty="0">
                <a:solidFill>
                  <a:schemeClr val="tx1"/>
                </a:solidFill>
              </a:rPr>
              <a:t>Number of packages and contents,</a:t>
            </a:r>
          </a:p>
          <a:p>
            <a:pPr algn="just"/>
            <a:r>
              <a:rPr lang="en-US" sz="2100" dirty="0">
                <a:solidFill>
                  <a:schemeClr val="tx1"/>
                </a:solidFill>
              </a:rPr>
              <a:t>Names of shippers and consignees,</a:t>
            </a:r>
          </a:p>
          <a:p>
            <a:pPr algn="just"/>
            <a:r>
              <a:rPr lang="en-US" sz="2100" dirty="0">
                <a:solidFill>
                  <a:schemeClr val="tx1"/>
                </a:solidFill>
              </a:rPr>
              <a:t>Notify address, if any,</a:t>
            </a:r>
          </a:p>
          <a:p>
            <a:pPr algn="just"/>
            <a:r>
              <a:rPr lang="en-US" sz="2100" dirty="0">
                <a:solidFill>
                  <a:schemeClr val="tx1"/>
                </a:solidFill>
              </a:rPr>
              <a:t>Weight,</a:t>
            </a:r>
          </a:p>
          <a:p>
            <a:pPr algn="just"/>
            <a:r>
              <a:rPr lang="en-US" sz="2100" dirty="0">
                <a:solidFill>
                  <a:schemeClr val="tx1"/>
                </a:solidFill>
              </a:rPr>
              <a:t>Cubic measurement,'</a:t>
            </a:r>
          </a:p>
          <a:p>
            <a:pPr algn="just"/>
            <a:r>
              <a:rPr lang="en-US" sz="2100" dirty="0">
                <a:solidFill>
                  <a:schemeClr val="tx1"/>
                </a:solidFill>
              </a:rPr>
              <a:t>Rate of freight per unit,</a:t>
            </a:r>
          </a:p>
          <a:p>
            <a:pPr algn="just"/>
            <a:r>
              <a:rPr lang="en-US" sz="2100" dirty="0">
                <a:solidFill>
                  <a:schemeClr val="tx1"/>
                </a:solidFill>
              </a:rPr>
              <a:t>Total freight,</a:t>
            </a:r>
          </a:p>
          <a:p>
            <a:pPr algn="just"/>
            <a:r>
              <a:rPr lang="en-US" sz="2100" dirty="0">
                <a:solidFill>
                  <a:schemeClr val="tx1"/>
                </a:solidFill>
              </a:rPr>
              <a:t>Rebate,</a:t>
            </a:r>
          </a:p>
          <a:p>
            <a:pPr algn="just"/>
            <a:r>
              <a:rPr lang="en-US" sz="2100" dirty="0">
                <a:solidFill>
                  <a:schemeClr val="tx1"/>
                </a:solidFill>
              </a:rPr>
              <a:t>Net freight.</a:t>
            </a:r>
            <a:endParaRPr lang="es-MX" sz="2100" dirty="0">
              <a:solidFill>
                <a:schemeClr val="tx1"/>
              </a:solidFill>
            </a:endParaRPr>
          </a:p>
        </p:txBody>
      </p:sp>
      <p:pic>
        <p:nvPicPr>
          <p:cNvPr id="7" name="Imagen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4648" y="83497"/>
            <a:ext cx="1695679" cy="1695679"/>
          </a:xfrm>
          <a:prstGeom prst="rect">
            <a:avLst/>
          </a:prstGeom>
          <a:ln>
            <a:noFill/>
          </a:ln>
          <a:effectLst>
            <a:outerShdw blurRad="292100" dist="139700" dir="2700000" algn="tl" rotWithShape="0">
              <a:srgbClr val="333333">
                <a:alpha val="65000"/>
              </a:srgbClr>
            </a:outerShdw>
          </a:effectLst>
        </p:spPr>
      </p:pic>
      <p:pic>
        <p:nvPicPr>
          <p:cNvPr id="8" name="Imagen 7">
            <a:hlinkClick r:id="rId5" action="ppaction://hlinksldjump"/>
            <a:extLst>
              <a:ext uri="{FF2B5EF4-FFF2-40B4-BE49-F238E27FC236}">
                <a16:creationId xmlns:a16="http://schemas.microsoft.com/office/drawing/2014/main" id="{38217DB9-DC35-41F7-93C9-B60FC0A695FE}"/>
              </a:ext>
            </a:extLst>
          </p:cNvPr>
          <p:cNvPicPr>
            <a:picLocks noChangeAspect="1"/>
          </p:cNvPicPr>
          <p:nvPr/>
        </p:nvPicPr>
        <p:blipFill>
          <a:blip r:embed="rId6"/>
          <a:stretch>
            <a:fillRect/>
          </a:stretch>
        </p:blipFill>
        <p:spPr>
          <a:xfrm>
            <a:off x="986052" y="6132813"/>
            <a:ext cx="554784" cy="554784"/>
          </a:xfrm>
          <a:prstGeom prst="rect">
            <a:avLst/>
          </a:prstGeom>
        </p:spPr>
      </p:pic>
    </p:spTree>
    <p:extLst>
      <p:ext uri="{BB962C8B-B14F-4D97-AF65-F5344CB8AC3E}">
        <p14:creationId xmlns:p14="http://schemas.microsoft.com/office/powerpoint/2010/main" val="2401229080"/>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upo 3"/>
          <p:cNvGrpSpPr/>
          <p:nvPr/>
        </p:nvGrpSpPr>
        <p:grpSpPr>
          <a:xfrm>
            <a:off x="4153524" y="1265698"/>
            <a:ext cx="4990476" cy="5592302"/>
            <a:chOff x="4153524" y="1265698"/>
            <a:chExt cx="4990476" cy="5592302"/>
          </a:xfrm>
        </p:grpSpPr>
        <p:pic>
          <p:nvPicPr>
            <p:cNvPr id="5" name="Imagen 4"/>
            <p:cNvPicPr>
              <a:picLocks noChangeAspect="1"/>
            </p:cNvPicPr>
            <p:nvPr/>
          </p:nvPicPr>
          <p:blipFill>
            <a:blip r:embed="rId2">
              <a:lum bright="70000" contrast="-70000"/>
              <a:extLst>
                <a:ext uri="{28A0092B-C50C-407E-A947-70E740481C1C}">
                  <a14:useLocalDpi xmlns:a14="http://schemas.microsoft.com/office/drawing/2010/main" val="0"/>
                </a:ext>
              </a:extLst>
            </a:blip>
            <a:stretch>
              <a:fillRect/>
            </a:stretch>
          </p:blipFill>
          <p:spPr>
            <a:xfrm>
              <a:off x="4153524" y="1265698"/>
              <a:ext cx="4990476" cy="4317460"/>
            </a:xfrm>
            <a:prstGeom prst="rect">
              <a:avLst/>
            </a:prstGeom>
          </p:spPr>
        </p:pic>
        <p:pic>
          <p:nvPicPr>
            <p:cNvPr id="6" name="Imagen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04370" y="5962410"/>
              <a:ext cx="2437701" cy="895590"/>
            </a:xfrm>
            <a:prstGeom prst="rect">
              <a:avLst/>
            </a:prstGeom>
          </p:spPr>
        </p:pic>
      </p:grpSp>
      <p:sp>
        <p:nvSpPr>
          <p:cNvPr id="2" name="Título 1"/>
          <p:cNvSpPr>
            <a:spLocks noGrp="1"/>
          </p:cNvSpPr>
          <p:nvPr>
            <p:ph type="title"/>
          </p:nvPr>
        </p:nvSpPr>
        <p:spPr>
          <a:xfrm>
            <a:off x="0" y="1123838"/>
            <a:ext cx="2615184" cy="4601183"/>
          </a:xfrm>
        </p:spPr>
        <p:txBody>
          <a:bodyPr/>
          <a:lstStyle/>
          <a:p>
            <a:pPr algn="ctr"/>
            <a:r>
              <a:rPr lang="es-MX" dirty="0"/>
              <a:t>GENERAL EXPRESSIONS</a:t>
            </a:r>
          </a:p>
        </p:txBody>
      </p:sp>
      <p:sp>
        <p:nvSpPr>
          <p:cNvPr id="3" name="Marcador de contenido 2"/>
          <p:cNvSpPr>
            <a:spLocks noGrp="1"/>
          </p:cNvSpPr>
          <p:nvPr>
            <p:ph idx="1"/>
          </p:nvPr>
        </p:nvSpPr>
        <p:spPr>
          <a:xfrm>
            <a:off x="2615184" y="772886"/>
            <a:ext cx="6226887" cy="5312228"/>
          </a:xfrm>
        </p:spPr>
        <p:txBody>
          <a:bodyPr>
            <a:normAutofit/>
          </a:bodyPr>
          <a:lstStyle/>
          <a:p>
            <a:pPr marL="0" indent="0" algn="just">
              <a:buNone/>
            </a:pPr>
            <a:r>
              <a:rPr lang="en-US" sz="2100" b="1" dirty="0">
                <a:solidFill>
                  <a:schemeClr val="tx1"/>
                </a:solidFill>
              </a:rPr>
              <a:t>Mate's receipt. </a:t>
            </a:r>
          </a:p>
          <a:p>
            <a:pPr marL="0" indent="0" algn="just">
              <a:buNone/>
            </a:pPr>
            <a:r>
              <a:rPr lang="en-US" sz="2100" dirty="0">
                <a:solidFill>
                  <a:schemeClr val="tx1"/>
                </a:solidFill>
              </a:rPr>
              <a:t>The Mate's receipt is the document signed by the chief officer, acknowledging the receipt of cargo on board of the ship. If the goods are not “ in apparent good order and condition” a corresponding qualification will be inserted in the Mate’s receipt. As a rule the Mate's receipt specifically states that it is issued subject to the terms of the regular Bill of Lading of carriers.</a:t>
            </a:r>
          </a:p>
          <a:p>
            <a:pPr marL="0" indent="0" algn="just">
              <a:buNone/>
            </a:pPr>
            <a:r>
              <a:rPr lang="en-US" sz="2100" b="1" dirty="0">
                <a:solidFill>
                  <a:schemeClr val="tx1"/>
                </a:solidFill>
              </a:rPr>
              <a:t>Mile. </a:t>
            </a:r>
          </a:p>
          <a:p>
            <a:pPr marL="0" indent="0" algn="just">
              <a:buNone/>
            </a:pPr>
            <a:r>
              <a:rPr lang="en-US" sz="2100" dirty="0">
                <a:solidFill>
                  <a:schemeClr val="tx1"/>
                </a:solidFill>
              </a:rPr>
              <a:t>A nautical mile is the mean length of one minute of latitude and this varies from about 6046 f.t, in the region of the equator to about 6108 ft. near the poles. For convenience, a standard nautical mile, or Admiralty mile is assumed to be 6080 ft. which is the true length of a nautical mile in about latitude 52 (6080 ft. = approx. 1854 meters).</a:t>
            </a:r>
            <a:endParaRPr lang="es-MX" sz="2100" dirty="0">
              <a:solidFill>
                <a:schemeClr val="tx1"/>
              </a:solidFill>
            </a:endParaRPr>
          </a:p>
        </p:txBody>
      </p:sp>
      <p:pic>
        <p:nvPicPr>
          <p:cNvPr id="7" name="Imagen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4648" y="83497"/>
            <a:ext cx="1695679" cy="1695679"/>
          </a:xfrm>
          <a:prstGeom prst="rect">
            <a:avLst/>
          </a:prstGeom>
          <a:ln>
            <a:noFill/>
          </a:ln>
          <a:effectLst>
            <a:outerShdw blurRad="292100" dist="139700" dir="2700000" algn="tl" rotWithShape="0">
              <a:srgbClr val="333333">
                <a:alpha val="65000"/>
              </a:srgbClr>
            </a:outerShdw>
          </a:effectLst>
        </p:spPr>
      </p:pic>
      <p:pic>
        <p:nvPicPr>
          <p:cNvPr id="8" name="Imagen 7">
            <a:hlinkClick r:id="rId5" action="ppaction://hlinksldjump"/>
            <a:extLst>
              <a:ext uri="{FF2B5EF4-FFF2-40B4-BE49-F238E27FC236}">
                <a16:creationId xmlns:a16="http://schemas.microsoft.com/office/drawing/2014/main" id="{176408AB-ED15-4C04-BE10-5E2787BCEE97}"/>
              </a:ext>
            </a:extLst>
          </p:cNvPr>
          <p:cNvPicPr>
            <a:picLocks noChangeAspect="1"/>
          </p:cNvPicPr>
          <p:nvPr/>
        </p:nvPicPr>
        <p:blipFill>
          <a:blip r:embed="rId6"/>
          <a:stretch>
            <a:fillRect/>
          </a:stretch>
        </p:blipFill>
        <p:spPr>
          <a:xfrm>
            <a:off x="986052" y="6132813"/>
            <a:ext cx="554784" cy="554784"/>
          </a:xfrm>
          <a:prstGeom prst="rect">
            <a:avLst/>
          </a:prstGeom>
        </p:spPr>
      </p:pic>
    </p:spTree>
    <p:extLst>
      <p:ext uri="{BB962C8B-B14F-4D97-AF65-F5344CB8AC3E}">
        <p14:creationId xmlns:p14="http://schemas.microsoft.com/office/powerpoint/2010/main" val="2248618238"/>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upo 3"/>
          <p:cNvGrpSpPr/>
          <p:nvPr/>
        </p:nvGrpSpPr>
        <p:grpSpPr>
          <a:xfrm>
            <a:off x="4153524" y="1265698"/>
            <a:ext cx="4990476" cy="5592302"/>
            <a:chOff x="4153524" y="1265698"/>
            <a:chExt cx="4990476" cy="5592302"/>
          </a:xfrm>
        </p:grpSpPr>
        <p:pic>
          <p:nvPicPr>
            <p:cNvPr id="5" name="Imagen 4"/>
            <p:cNvPicPr>
              <a:picLocks noChangeAspect="1"/>
            </p:cNvPicPr>
            <p:nvPr/>
          </p:nvPicPr>
          <p:blipFill>
            <a:blip r:embed="rId2">
              <a:lum bright="70000" contrast="-70000"/>
              <a:extLst>
                <a:ext uri="{28A0092B-C50C-407E-A947-70E740481C1C}">
                  <a14:useLocalDpi xmlns:a14="http://schemas.microsoft.com/office/drawing/2010/main" val="0"/>
                </a:ext>
              </a:extLst>
            </a:blip>
            <a:stretch>
              <a:fillRect/>
            </a:stretch>
          </p:blipFill>
          <p:spPr>
            <a:xfrm>
              <a:off x="4153524" y="1265698"/>
              <a:ext cx="4990476" cy="4317460"/>
            </a:xfrm>
            <a:prstGeom prst="rect">
              <a:avLst/>
            </a:prstGeom>
          </p:spPr>
        </p:pic>
        <p:pic>
          <p:nvPicPr>
            <p:cNvPr id="6" name="Imagen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04370" y="5962410"/>
              <a:ext cx="2437701" cy="895590"/>
            </a:xfrm>
            <a:prstGeom prst="rect">
              <a:avLst/>
            </a:prstGeom>
          </p:spPr>
        </p:pic>
      </p:grpSp>
      <p:sp>
        <p:nvSpPr>
          <p:cNvPr id="2" name="Título 1"/>
          <p:cNvSpPr>
            <a:spLocks noGrp="1"/>
          </p:cNvSpPr>
          <p:nvPr>
            <p:ph type="title"/>
          </p:nvPr>
        </p:nvSpPr>
        <p:spPr>
          <a:xfrm>
            <a:off x="0" y="1123838"/>
            <a:ext cx="2615184" cy="4601183"/>
          </a:xfrm>
        </p:spPr>
        <p:txBody>
          <a:bodyPr/>
          <a:lstStyle/>
          <a:p>
            <a:pPr algn="ctr"/>
            <a:r>
              <a:rPr lang="es-MX" dirty="0"/>
              <a:t>GENERAL EXPRESSIONS</a:t>
            </a:r>
          </a:p>
        </p:txBody>
      </p:sp>
      <p:sp>
        <p:nvSpPr>
          <p:cNvPr id="3" name="Marcador de contenido 2"/>
          <p:cNvSpPr>
            <a:spLocks noGrp="1"/>
          </p:cNvSpPr>
          <p:nvPr>
            <p:ph idx="1"/>
          </p:nvPr>
        </p:nvSpPr>
        <p:spPr>
          <a:xfrm>
            <a:off x="2615184" y="772886"/>
            <a:ext cx="6226887" cy="5312228"/>
          </a:xfrm>
        </p:spPr>
        <p:txBody>
          <a:bodyPr>
            <a:normAutofit/>
          </a:bodyPr>
          <a:lstStyle/>
          <a:p>
            <a:pPr marL="0" indent="0" algn="just">
              <a:buNone/>
            </a:pPr>
            <a:r>
              <a:rPr lang="en-US" sz="2100" b="1" dirty="0" err="1">
                <a:solidFill>
                  <a:schemeClr val="tx1"/>
                </a:solidFill>
              </a:rPr>
              <a:t>Navicerts</a:t>
            </a:r>
            <a:r>
              <a:rPr lang="en-US" sz="2100" b="1" dirty="0">
                <a:solidFill>
                  <a:schemeClr val="tx1"/>
                </a:solidFill>
              </a:rPr>
              <a:t>. </a:t>
            </a:r>
          </a:p>
          <a:p>
            <a:pPr marL="0" indent="0" algn="just">
              <a:buNone/>
            </a:pPr>
            <a:r>
              <a:rPr lang="en-US" sz="2100" dirty="0">
                <a:solidFill>
                  <a:schemeClr val="tx1"/>
                </a:solidFill>
              </a:rPr>
              <a:t>In time of war, navigation certificates are issued by the belligerents, stating that ship and cargo have been  searched and that permission for continuing the voyage to the neutral port of destination has been given.</a:t>
            </a:r>
          </a:p>
          <a:p>
            <a:pPr marL="0" indent="0" algn="just">
              <a:buNone/>
            </a:pPr>
            <a:r>
              <a:rPr lang="en-US" sz="2100" b="1" dirty="0">
                <a:solidFill>
                  <a:schemeClr val="tx1"/>
                </a:solidFill>
              </a:rPr>
              <a:t>No cure - no pay.</a:t>
            </a:r>
          </a:p>
          <a:p>
            <a:pPr marL="0" indent="0" algn="just">
              <a:buNone/>
            </a:pPr>
            <a:r>
              <a:rPr lang="en-US" sz="2100" dirty="0">
                <a:solidFill>
                  <a:schemeClr val="tx1"/>
                </a:solidFill>
              </a:rPr>
              <a:t> Under the terms of Lloyd’s Standard Form of Salvage Agreement the contractors agree to use their best endeavours to salve the ship and her cargo upon the principle of “no cure - no pay”.  for a certain remuneration if successful in these operations. "no cure - no pay" implies that only successful efforts entitle contractors to remuneration for services rendered.</a:t>
            </a:r>
            <a:endParaRPr lang="es-MX" sz="2100" dirty="0">
              <a:solidFill>
                <a:schemeClr val="tx1"/>
              </a:solidFill>
            </a:endParaRPr>
          </a:p>
        </p:txBody>
      </p:sp>
      <p:pic>
        <p:nvPicPr>
          <p:cNvPr id="7" name="Imagen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4648" y="83497"/>
            <a:ext cx="1695679" cy="1695679"/>
          </a:xfrm>
          <a:prstGeom prst="rect">
            <a:avLst/>
          </a:prstGeom>
          <a:ln>
            <a:noFill/>
          </a:ln>
          <a:effectLst>
            <a:outerShdw blurRad="292100" dist="139700" dir="2700000" algn="tl" rotWithShape="0">
              <a:srgbClr val="333333">
                <a:alpha val="65000"/>
              </a:srgbClr>
            </a:outerShdw>
          </a:effectLst>
        </p:spPr>
      </p:pic>
      <p:pic>
        <p:nvPicPr>
          <p:cNvPr id="8" name="Imagen 7">
            <a:hlinkClick r:id="rId5" action="ppaction://hlinksldjump"/>
            <a:extLst>
              <a:ext uri="{FF2B5EF4-FFF2-40B4-BE49-F238E27FC236}">
                <a16:creationId xmlns:a16="http://schemas.microsoft.com/office/drawing/2014/main" id="{0979BFC7-D718-4A94-806D-B8C0D846654F}"/>
              </a:ext>
            </a:extLst>
          </p:cNvPr>
          <p:cNvPicPr>
            <a:picLocks noChangeAspect="1"/>
          </p:cNvPicPr>
          <p:nvPr/>
        </p:nvPicPr>
        <p:blipFill>
          <a:blip r:embed="rId6"/>
          <a:stretch>
            <a:fillRect/>
          </a:stretch>
        </p:blipFill>
        <p:spPr>
          <a:xfrm>
            <a:off x="986052" y="6132813"/>
            <a:ext cx="554784" cy="554784"/>
          </a:xfrm>
          <a:prstGeom prst="rect">
            <a:avLst/>
          </a:prstGeom>
        </p:spPr>
      </p:pic>
    </p:spTree>
    <p:extLst>
      <p:ext uri="{BB962C8B-B14F-4D97-AF65-F5344CB8AC3E}">
        <p14:creationId xmlns:p14="http://schemas.microsoft.com/office/powerpoint/2010/main" val="2966939730"/>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upo 3"/>
          <p:cNvGrpSpPr/>
          <p:nvPr/>
        </p:nvGrpSpPr>
        <p:grpSpPr>
          <a:xfrm>
            <a:off x="4153524" y="1265698"/>
            <a:ext cx="4990476" cy="5592302"/>
            <a:chOff x="4153524" y="1265698"/>
            <a:chExt cx="4990476" cy="5592302"/>
          </a:xfrm>
        </p:grpSpPr>
        <p:pic>
          <p:nvPicPr>
            <p:cNvPr id="5" name="Imagen 4"/>
            <p:cNvPicPr>
              <a:picLocks noChangeAspect="1"/>
            </p:cNvPicPr>
            <p:nvPr/>
          </p:nvPicPr>
          <p:blipFill>
            <a:blip r:embed="rId2">
              <a:lum bright="70000" contrast="-70000"/>
              <a:extLst>
                <a:ext uri="{28A0092B-C50C-407E-A947-70E740481C1C}">
                  <a14:useLocalDpi xmlns:a14="http://schemas.microsoft.com/office/drawing/2010/main" val="0"/>
                </a:ext>
              </a:extLst>
            </a:blip>
            <a:stretch>
              <a:fillRect/>
            </a:stretch>
          </p:blipFill>
          <p:spPr>
            <a:xfrm>
              <a:off x="4153524" y="1265698"/>
              <a:ext cx="4990476" cy="4317460"/>
            </a:xfrm>
            <a:prstGeom prst="rect">
              <a:avLst/>
            </a:prstGeom>
          </p:spPr>
        </p:pic>
        <p:pic>
          <p:nvPicPr>
            <p:cNvPr id="6" name="Imagen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04370" y="5962410"/>
              <a:ext cx="2437701" cy="895590"/>
            </a:xfrm>
            <a:prstGeom prst="rect">
              <a:avLst/>
            </a:prstGeom>
          </p:spPr>
        </p:pic>
      </p:grpSp>
      <p:sp>
        <p:nvSpPr>
          <p:cNvPr id="2" name="Título 1"/>
          <p:cNvSpPr>
            <a:spLocks noGrp="1"/>
          </p:cNvSpPr>
          <p:nvPr>
            <p:ph type="title"/>
          </p:nvPr>
        </p:nvSpPr>
        <p:spPr>
          <a:xfrm>
            <a:off x="0" y="1123838"/>
            <a:ext cx="2615184" cy="4601183"/>
          </a:xfrm>
        </p:spPr>
        <p:txBody>
          <a:bodyPr/>
          <a:lstStyle/>
          <a:p>
            <a:pPr algn="ctr"/>
            <a:r>
              <a:rPr lang="es-MX" dirty="0"/>
              <a:t>GENERAL EXPRESSIONS</a:t>
            </a:r>
          </a:p>
        </p:txBody>
      </p:sp>
      <p:sp>
        <p:nvSpPr>
          <p:cNvPr id="3" name="Marcador de contenido 2"/>
          <p:cNvSpPr>
            <a:spLocks noGrp="1"/>
          </p:cNvSpPr>
          <p:nvPr>
            <p:ph idx="1"/>
          </p:nvPr>
        </p:nvSpPr>
        <p:spPr>
          <a:xfrm>
            <a:off x="2615184" y="772886"/>
            <a:ext cx="6226887" cy="5312228"/>
          </a:xfrm>
        </p:spPr>
        <p:txBody>
          <a:bodyPr>
            <a:normAutofit/>
          </a:bodyPr>
          <a:lstStyle/>
          <a:p>
            <a:pPr marL="0" indent="0" algn="just">
              <a:buNone/>
            </a:pPr>
            <a:r>
              <a:rPr lang="en-US" sz="2100" b="1" dirty="0">
                <a:solidFill>
                  <a:schemeClr val="tx1"/>
                </a:solidFill>
              </a:rPr>
              <a:t>On her beam ends. </a:t>
            </a:r>
          </a:p>
          <a:p>
            <a:pPr marL="0" indent="0" algn="just">
              <a:buNone/>
            </a:pPr>
            <a:r>
              <a:rPr lang="en-US" sz="2100" dirty="0">
                <a:solidFill>
                  <a:schemeClr val="tx1"/>
                </a:solidFill>
              </a:rPr>
              <a:t>This term is used to describe a vessel which has listed . as the result of shifting of cargo or solid ballast to such an extent that her railing is submerged and her railing power is insufficient to restore the original position.</a:t>
            </a:r>
          </a:p>
          <a:p>
            <a:pPr marL="0" indent="0" algn="just">
              <a:buNone/>
            </a:pPr>
            <a:r>
              <a:rPr lang="en-US" sz="2100" b="1" dirty="0">
                <a:solidFill>
                  <a:schemeClr val="tx1"/>
                </a:solidFill>
              </a:rPr>
              <a:t>Optional cargo.</a:t>
            </a:r>
          </a:p>
          <a:p>
            <a:pPr marL="0" indent="0" algn="just">
              <a:buNone/>
            </a:pPr>
            <a:r>
              <a:rPr lang="en-US" sz="2100" dirty="0">
                <a:solidFill>
                  <a:schemeClr val="tx1"/>
                </a:solidFill>
              </a:rPr>
              <a:t> Goods which have not yet been definitely sold for delivery at a certain port, may be shipped as “optional cargo” e.g. Marseilles option London, Rotterdam or Hamburg. Shippers or consignees have the option to declare the final port of destination, say 24. or 48 hours before arrival of the vessel at the port in question.</a:t>
            </a:r>
            <a:endParaRPr lang="es-MX" sz="2100" dirty="0">
              <a:solidFill>
                <a:schemeClr val="tx1"/>
              </a:solidFill>
            </a:endParaRPr>
          </a:p>
        </p:txBody>
      </p:sp>
      <p:pic>
        <p:nvPicPr>
          <p:cNvPr id="7" name="Imagen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4648" y="83497"/>
            <a:ext cx="1695679" cy="1695679"/>
          </a:xfrm>
          <a:prstGeom prst="rect">
            <a:avLst/>
          </a:prstGeom>
          <a:ln>
            <a:noFill/>
          </a:ln>
          <a:effectLst>
            <a:outerShdw blurRad="292100" dist="139700" dir="2700000" algn="tl" rotWithShape="0">
              <a:srgbClr val="333333">
                <a:alpha val="65000"/>
              </a:srgbClr>
            </a:outerShdw>
          </a:effectLst>
        </p:spPr>
      </p:pic>
      <p:pic>
        <p:nvPicPr>
          <p:cNvPr id="8" name="Imagen 7">
            <a:hlinkClick r:id="rId5" action="ppaction://hlinksldjump"/>
            <a:extLst>
              <a:ext uri="{FF2B5EF4-FFF2-40B4-BE49-F238E27FC236}">
                <a16:creationId xmlns:a16="http://schemas.microsoft.com/office/drawing/2014/main" id="{A84CD1C9-920D-4944-B214-8C5AC562B851}"/>
              </a:ext>
            </a:extLst>
          </p:cNvPr>
          <p:cNvPicPr>
            <a:picLocks noChangeAspect="1"/>
          </p:cNvPicPr>
          <p:nvPr/>
        </p:nvPicPr>
        <p:blipFill>
          <a:blip r:embed="rId6"/>
          <a:stretch>
            <a:fillRect/>
          </a:stretch>
        </p:blipFill>
        <p:spPr>
          <a:xfrm>
            <a:off x="986052" y="6132813"/>
            <a:ext cx="554784" cy="554784"/>
          </a:xfrm>
          <a:prstGeom prst="rect">
            <a:avLst/>
          </a:prstGeom>
        </p:spPr>
      </p:pic>
    </p:spTree>
    <p:extLst>
      <p:ext uri="{BB962C8B-B14F-4D97-AF65-F5344CB8AC3E}">
        <p14:creationId xmlns:p14="http://schemas.microsoft.com/office/powerpoint/2010/main" val="141871003"/>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upo 3"/>
          <p:cNvGrpSpPr/>
          <p:nvPr/>
        </p:nvGrpSpPr>
        <p:grpSpPr>
          <a:xfrm>
            <a:off x="4153524" y="1265698"/>
            <a:ext cx="4990476" cy="5592302"/>
            <a:chOff x="4153524" y="1265698"/>
            <a:chExt cx="4990476" cy="5592302"/>
          </a:xfrm>
        </p:grpSpPr>
        <p:pic>
          <p:nvPicPr>
            <p:cNvPr id="5" name="Imagen 4"/>
            <p:cNvPicPr>
              <a:picLocks noChangeAspect="1"/>
            </p:cNvPicPr>
            <p:nvPr/>
          </p:nvPicPr>
          <p:blipFill>
            <a:blip r:embed="rId2">
              <a:lum bright="70000" contrast="-70000"/>
              <a:extLst>
                <a:ext uri="{28A0092B-C50C-407E-A947-70E740481C1C}">
                  <a14:useLocalDpi xmlns:a14="http://schemas.microsoft.com/office/drawing/2010/main" val="0"/>
                </a:ext>
              </a:extLst>
            </a:blip>
            <a:stretch>
              <a:fillRect/>
            </a:stretch>
          </p:blipFill>
          <p:spPr>
            <a:xfrm>
              <a:off x="4153524" y="1265698"/>
              <a:ext cx="4990476" cy="4317460"/>
            </a:xfrm>
            <a:prstGeom prst="rect">
              <a:avLst/>
            </a:prstGeom>
          </p:spPr>
        </p:pic>
        <p:pic>
          <p:nvPicPr>
            <p:cNvPr id="6" name="Imagen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04370" y="5962410"/>
              <a:ext cx="2437701" cy="895590"/>
            </a:xfrm>
            <a:prstGeom prst="rect">
              <a:avLst/>
            </a:prstGeom>
          </p:spPr>
        </p:pic>
      </p:grpSp>
      <p:sp>
        <p:nvSpPr>
          <p:cNvPr id="2" name="Título 1"/>
          <p:cNvSpPr>
            <a:spLocks noGrp="1"/>
          </p:cNvSpPr>
          <p:nvPr>
            <p:ph type="title"/>
          </p:nvPr>
        </p:nvSpPr>
        <p:spPr>
          <a:xfrm>
            <a:off x="0" y="1123838"/>
            <a:ext cx="2615184" cy="4601183"/>
          </a:xfrm>
        </p:spPr>
        <p:txBody>
          <a:bodyPr/>
          <a:lstStyle/>
          <a:p>
            <a:pPr algn="ctr"/>
            <a:r>
              <a:rPr lang="es-MX" dirty="0"/>
              <a:t>GENERAL EXPRESSIONS</a:t>
            </a:r>
          </a:p>
        </p:txBody>
      </p:sp>
      <p:sp>
        <p:nvSpPr>
          <p:cNvPr id="3" name="Marcador de contenido 2"/>
          <p:cNvSpPr>
            <a:spLocks noGrp="1"/>
          </p:cNvSpPr>
          <p:nvPr>
            <p:ph idx="1"/>
          </p:nvPr>
        </p:nvSpPr>
        <p:spPr>
          <a:xfrm>
            <a:off x="2615184" y="772886"/>
            <a:ext cx="6226887" cy="5312228"/>
          </a:xfrm>
        </p:spPr>
        <p:txBody>
          <a:bodyPr>
            <a:noAutofit/>
          </a:bodyPr>
          <a:lstStyle/>
          <a:p>
            <a:pPr marL="0" indent="0" algn="just">
              <a:buNone/>
            </a:pPr>
            <a:r>
              <a:rPr lang="en-US" sz="2000" b="1" dirty="0">
                <a:solidFill>
                  <a:schemeClr val="tx1"/>
                </a:solidFill>
              </a:rPr>
              <a:t>Out-of-the-pocket expenses.</a:t>
            </a:r>
          </a:p>
          <a:p>
            <a:pPr marL="0" indent="0" algn="just">
              <a:buNone/>
            </a:pPr>
            <a:r>
              <a:rPr lang="en-US" sz="2000" dirty="0">
                <a:solidFill>
                  <a:schemeClr val="tx1"/>
                </a:solidFill>
              </a:rPr>
              <a:t> The out-of-pocket expenses of a vessel in operation only cover the extra expenses which are incurred in comparison with a vessel lying idle in the homeport. part of the items:</a:t>
            </a:r>
          </a:p>
          <a:p>
            <a:pPr marL="0" indent="0" algn="just">
              <a:buNone/>
            </a:pPr>
            <a:r>
              <a:rPr lang="en-US" sz="2000" i="1" dirty="0">
                <a:solidFill>
                  <a:schemeClr val="tx1"/>
                </a:solidFill>
              </a:rPr>
              <a:t>Wages - Food - Maintenance - Repairs - Insurance</a:t>
            </a:r>
          </a:p>
          <a:p>
            <a:pPr marL="0" indent="0" algn="just">
              <a:buNone/>
            </a:pPr>
            <a:r>
              <a:rPr lang="en-US" sz="2000" dirty="0">
                <a:solidFill>
                  <a:schemeClr val="tx1"/>
                </a:solidFill>
              </a:rPr>
              <a:t>as well as depreciation charges in full can be deducted from the running costs of the vessel in operation, in order to arrive at the out of-pocket expenses.</a:t>
            </a:r>
          </a:p>
          <a:p>
            <a:pPr marL="0" indent="0" algn="just">
              <a:buNone/>
            </a:pPr>
            <a:r>
              <a:rPr lang="en-US" sz="2000" b="1" dirty="0">
                <a:solidFill>
                  <a:schemeClr val="tx1"/>
                </a:solidFill>
              </a:rPr>
              <a:t>Owners agents. </a:t>
            </a:r>
          </a:p>
          <a:p>
            <a:pPr marL="0" indent="0" algn="just">
              <a:buNone/>
            </a:pPr>
            <a:r>
              <a:rPr lang="en-US" sz="2000" dirty="0">
                <a:solidFill>
                  <a:schemeClr val="tx1"/>
                </a:solidFill>
              </a:rPr>
              <a:t>If the consignment clause in a charter party provides for charterers agents to be employed at ports of loading or discharge, it is in owners' interest to appoint their own agents who can assist the master in any controversy which may arise, ordinarily charterers agents will protect their principals interests first and owners interests second.</a:t>
            </a:r>
            <a:endParaRPr lang="es-MX" sz="2000" dirty="0">
              <a:solidFill>
                <a:schemeClr val="tx1"/>
              </a:solidFill>
            </a:endParaRPr>
          </a:p>
        </p:txBody>
      </p:sp>
      <p:pic>
        <p:nvPicPr>
          <p:cNvPr id="7" name="Imagen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4648" y="83497"/>
            <a:ext cx="1695679" cy="1695679"/>
          </a:xfrm>
          <a:prstGeom prst="rect">
            <a:avLst/>
          </a:prstGeom>
          <a:ln>
            <a:noFill/>
          </a:ln>
          <a:effectLst>
            <a:outerShdw blurRad="292100" dist="139700" dir="2700000" algn="tl" rotWithShape="0">
              <a:srgbClr val="333333">
                <a:alpha val="65000"/>
              </a:srgbClr>
            </a:outerShdw>
          </a:effectLst>
        </p:spPr>
      </p:pic>
      <p:pic>
        <p:nvPicPr>
          <p:cNvPr id="8" name="Imagen 7">
            <a:hlinkClick r:id="rId5" action="ppaction://hlinksldjump"/>
            <a:extLst>
              <a:ext uri="{FF2B5EF4-FFF2-40B4-BE49-F238E27FC236}">
                <a16:creationId xmlns:a16="http://schemas.microsoft.com/office/drawing/2014/main" id="{D7FCC68A-2829-4133-B136-84136D0CD066}"/>
              </a:ext>
            </a:extLst>
          </p:cNvPr>
          <p:cNvPicPr>
            <a:picLocks noChangeAspect="1"/>
          </p:cNvPicPr>
          <p:nvPr/>
        </p:nvPicPr>
        <p:blipFill>
          <a:blip r:embed="rId6"/>
          <a:stretch>
            <a:fillRect/>
          </a:stretch>
        </p:blipFill>
        <p:spPr>
          <a:xfrm>
            <a:off x="986052" y="6132813"/>
            <a:ext cx="554784" cy="554784"/>
          </a:xfrm>
          <a:prstGeom prst="rect">
            <a:avLst/>
          </a:prstGeom>
        </p:spPr>
      </p:pic>
    </p:spTree>
    <p:extLst>
      <p:ext uri="{BB962C8B-B14F-4D97-AF65-F5344CB8AC3E}">
        <p14:creationId xmlns:p14="http://schemas.microsoft.com/office/powerpoint/2010/main" val="1898123546"/>
      </p:ext>
    </p:extLst>
  </p:cSld>
  <p:clrMapOvr>
    <a:masterClrMapping/>
  </p:clrMapOvr>
</p:sld>
</file>

<file path=ppt/theme/theme1.xml><?xml version="1.0" encoding="utf-8"?>
<a:theme xmlns:a="http://schemas.openxmlformats.org/drawingml/2006/main" name="Marco">
  <a:themeElements>
    <a:clrScheme name="Marco">
      <a:dk1>
        <a:srgbClr val="000000"/>
      </a:dk1>
      <a:lt1>
        <a:srgbClr val="FFFFFF"/>
      </a:lt1>
      <a:dk2>
        <a:srgbClr val="545454"/>
      </a:dk2>
      <a:lt2>
        <a:srgbClr val="BFBFBF"/>
      </a:lt2>
      <a:accent1>
        <a:srgbClr val="40BAD2"/>
      </a:accent1>
      <a:accent2>
        <a:srgbClr val="FAB900"/>
      </a:accent2>
      <a:accent3>
        <a:srgbClr val="90BB23"/>
      </a:accent3>
      <a:accent4>
        <a:srgbClr val="EE7008"/>
      </a:accent4>
      <a:accent5>
        <a:srgbClr val="1AB39F"/>
      </a:accent5>
      <a:accent6>
        <a:srgbClr val="D5393D"/>
      </a:accent6>
      <a:hlink>
        <a:srgbClr val="90BB23"/>
      </a:hlink>
      <a:folHlink>
        <a:srgbClr val="EE7008"/>
      </a:folHlink>
    </a:clrScheme>
    <a:fontScheme name="Marco">
      <a:majorFont>
        <a:latin typeface="Corbel"/>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Marco">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a:effectStyle>
      </a:effectStyleLst>
      <a:bgFillStyleLst>
        <a:solidFill>
          <a:schemeClr val="phClr"/>
        </a:solidFill>
        <a:solidFill>
          <a:schemeClr val="phClr">
            <a:tint val="95000"/>
            <a:satMod val="170000"/>
          </a:schemeClr>
        </a:solidFill>
        <a:gradFill rotWithShape="1">
          <a:gsLst>
            <a:gs pos="0">
              <a:schemeClr val="phClr">
                <a:tint val="93000"/>
                <a:shade val="98000"/>
                <a:satMod val="120000"/>
                <a:lumMod val="102000"/>
              </a:schemeClr>
            </a:gs>
            <a:gs pos="48000">
              <a:schemeClr val="phClr">
                <a:tint val="98000"/>
                <a:shade val="90000"/>
                <a:satMod val="110000"/>
                <a:lumMod val="103000"/>
              </a:schemeClr>
            </a:gs>
            <a:gs pos="100000">
              <a:schemeClr val="phClr">
                <a:tint val="98000"/>
                <a:shade val="80000"/>
                <a:satMod val="100000"/>
              </a:schemeClr>
            </a:gs>
          </a:gsLst>
          <a:lin ang="5400000" scaled="0"/>
        </a:gradFill>
      </a:bgFillStyleLst>
    </a:fmtScheme>
  </a:themeElements>
  <a:objectDefaults/>
  <a:extraClrSchemeLst/>
  <a:extLst>
    <a:ext uri="{05A4C25C-085E-4340-85A3-A5531E510DB2}">
      <thm15:themeFamily xmlns:thm15="http://schemas.microsoft.com/office/thememl/2012/main" name="Frame" id="{F226E7A2-7162-461C-9490-D27D9DC04E43}" vid="{629A0216-3BBD-45C0-B63F-2683BEA18F60}"/>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TM03457475[[fn=Marco]]</Template>
  <TotalTime>9389</TotalTime>
  <Words>14624</Words>
  <Application>Microsoft Office PowerPoint</Application>
  <PresentationFormat>Presentación en pantalla (4:3)</PresentationFormat>
  <Paragraphs>656</Paragraphs>
  <Slides>136</Slides>
  <Notes>0</Notes>
  <HiddenSlides>0</HiddenSlides>
  <MMClips>0</MMClips>
  <ScaleCrop>false</ScaleCrop>
  <HeadingPairs>
    <vt:vector size="6" baseType="variant">
      <vt:variant>
        <vt:lpstr>Fuentes usadas</vt:lpstr>
      </vt:variant>
      <vt:variant>
        <vt:i4>6</vt:i4>
      </vt:variant>
      <vt:variant>
        <vt:lpstr>Tema</vt:lpstr>
      </vt:variant>
      <vt:variant>
        <vt:i4>1</vt:i4>
      </vt:variant>
      <vt:variant>
        <vt:lpstr>Títulos de diapositiva</vt:lpstr>
      </vt:variant>
      <vt:variant>
        <vt:i4>136</vt:i4>
      </vt:variant>
    </vt:vector>
  </HeadingPairs>
  <TitlesOfParts>
    <vt:vector size="143" baseType="lpstr">
      <vt:lpstr>Arial</vt:lpstr>
      <vt:lpstr>Calibri</vt:lpstr>
      <vt:lpstr>Corbel</vt:lpstr>
      <vt:lpstr>Wingdings</vt:lpstr>
      <vt:lpstr>Wingdings 2</vt:lpstr>
      <vt:lpstr>幼圆</vt:lpstr>
      <vt:lpstr>Marco</vt:lpstr>
      <vt:lpstr>Presentación de PowerPoint</vt:lpstr>
      <vt:lpstr> DAY  FIVE</vt:lpstr>
      <vt:lpstr> INDEX</vt:lpstr>
      <vt:lpstr> INDEX</vt:lpstr>
      <vt:lpstr>VI. a) ADJUSTMENTS</vt:lpstr>
      <vt:lpstr>GUIDANCE OF CLAIMS ADJUSTMENTS</vt:lpstr>
      <vt:lpstr>GUIDANCE OF CLAIMS ADJUSTMENTS</vt:lpstr>
      <vt:lpstr>GUIDANCE OF CLAIMS ADJUSTMENTS</vt:lpstr>
      <vt:lpstr>GUIDANCE OF CLAIMS ADJUSTMENTS</vt:lpstr>
      <vt:lpstr>RULES</vt:lpstr>
      <vt:lpstr>MEASURE OF INDEMNITY</vt:lpstr>
      <vt:lpstr>MEASURE OF INDEMNITY</vt:lpstr>
      <vt:lpstr>REASONABLE COSTS OF REPAIRS</vt:lpstr>
      <vt:lpstr>REASONABLE COSTS OF REPAIRS</vt:lpstr>
      <vt:lpstr>SEPARATE VALUES</vt:lpstr>
      <vt:lpstr>SEPARATE VALUES</vt:lpstr>
      <vt:lpstr>THEFT, BURGLARY </vt:lpstr>
      <vt:lpstr>THEFT, BURGLARY </vt:lpstr>
      <vt:lpstr>THEFT, BURGLARY </vt:lpstr>
      <vt:lpstr>THEFT, BURGLARY </vt:lpstr>
      <vt:lpstr>THEFT, BURGLARY </vt:lpstr>
      <vt:lpstr>THEFT, BURGLARY </vt:lpstr>
      <vt:lpstr>HULL OR MACHINERY?</vt:lpstr>
      <vt:lpstr>VI. b) THE SURVEYOR IN DISPUTE RESOLUTION</vt:lpstr>
      <vt:lpstr>LITIGATION AND ARBITRATION</vt:lpstr>
      <vt:lpstr>LITIGATION AND ARBITRATION</vt:lpstr>
      <vt:lpstr>LITIGATION AND ARBITRATION</vt:lpstr>
      <vt:lpstr>LITIGATION AND ARBITRATION</vt:lpstr>
      <vt:lpstr>LITIGATION AND ARBITRATION</vt:lpstr>
      <vt:lpstr>COURT PROCEDURES  THE ORDER OF EVENTS</vt:lpstr>
      <vt:lpstr>COURT PROCEDURES  THE ORDER OF EVENTS</vt:lpstr>
      <vt:lpstr>COURT PROCEDURES  THE ORDER OF EVENTS</vt:lpstr>
      <vt:lpstr>COURT PROCEDURES  THE ORDER OF EVENTS</vt:lpstr>
      <vt:lpstr>ADJUSTMENTS AND RECOVERIES IN MARINE INSURANCE CLAIMS</vt:lpstr>
      <vt:lpstr>ADJUSTMENTS AND RECOVERIES IN MARINE INSURANCE CLAIMS</vt:lpstr>
      <vt:lpstr>ALL RELEVANT ISSUES ABOUT ADJUSTMENTS</vt:lpstr>
      <vt:lpstr>ALL RELEVANT ISSUES ABOUT ADJUSTMENTS</vt:lpstr>
      <vt:lpstr>ALL RELEVANT ISSUES ABOUT ADJUSTMENTS</vt:lpstr>
      <vt:lpstr>ALL RELEVANT ISSUES ABOUT ADJUSTMENTS</vt:lpstr>
      <vt:lpstr>ALL RELEVANT ISSUES ABOUT ADJUSTMENTS</vt:lpstr>
      <vt:lpstr>ALL RELEVANT ISSUES ABOUT ADJUSTMENTS</vt:lpstr>
      <vt:lpstr>ALL RELEVANT ISSUES ABOUT ADJUSTMENTS</vt:lpstr>
      <vt:lpstr>ALL RELEVANT ISSUES ABOUT ADJUSTMENTS</vt:lpstr>
      <vt:lpstr>ALTERNATIVE ADJUSTMENTS  BASED ON ESTIMATED DEPRECIATION</vt:lpstr>
      <vt:lpstr>ALTERNATIVE ADJUSTMENTS  BASED ON ESTIMATED DEPRECIATION</vt:lpstr>
      <vt:lpstr>ALTERNATIVE ADJUSTMENTS  BASED UPON THE INVOICE VALUE</vt:lpstr>
      <vt:lpstr>ALTERNATIVE ADJUSTMENTS  SALVAGE LOSS ADJUSTMENTS</vt:lpstr>
      <vt:lpstr>ALTERNATIVE ADJUSTMENTS  SALVAGE LOSS ADJUSTMENTS</vt:lpstr>
      <vt:lpstr>ALTERNATIVE ADJUSTMENTS  SALVAGE LOSS ADJUSTMENTS</vt:lpstr>
      <vt:lpstr>RATES AND EXCHANGE</vt:lpstr>
      <vt:lpstr>RATES AND EXCHANGE</vt:lpstr>
      <vt:lpstr>RATES AND EXCHANGE  OVERSEAS POLICIES</vt:lpstr>
      <vt:lpstr>RATES AND EXCHANGE  OVERSEAS POLICIES</vt:lpstr>
      <vt:lpstr>RATES AND EXCHANGE  OVERSEAS POLICIES</vt:lpstr>
      <vt:lpstr>RATES AND EXCHANGE  LOCAL POLICIES</vt:lpstr>
      <vt:lpstr>RATES AND EXCHANGE  LOCAL POLICIES</vt:lpstr>
      <vt:lpstr>RATES AND EXCHANGE  LOCAL POLICIES</vt:lpstr>
      <vt:lpstr>RATES AND EXCHANGE  CUSTOM DUTY</vt:lpstr>
      <vt:lpstr>QUANTIFYING CLAIMS</vt:lpstr>
      <vt:lpstr>QUANTIFYING CLAIMS  CLAIMS ON CARRIERS</vt:lpstr>
      <vt:lpstr>QUANTIFYING CLAIMS  CLAIMS ON CARRIERS</vt:lpstr>
      <vt:lpstr>QUANTIFYING CLAIMS  CLAIMS ON CARRIERS</vt:lpstr>
      <vt:lpstr>QUANTIFYING CLAIMS  RECOVERIES FROM CARRIERS BEFORE SETTLEMENT BY UNDERWRITERS</vt:lpstr>
      <vt:lpstr>QUANTIFYING CLAIMS  RECOVERIES FROM CARRIERS BEFORE SETTLEMENT BY UNDERWRITERS</vt:lpstr>
      <vt:lpstr>QUANTIFYING CLAIMS  CLAIMS ON UNDERWRITERS</vt:lpstr>
      <vt:lpstr>QUANTIFYING CLAIMS  CLAIMS ON UNDERWRITERS</vt:lpstr>
      <vt:lpstr>QUANTIFYING CLAIMS  CLAIMS ON UNDERWRITERS</vt:lpstr>
      <vt:lpstr> RECOVERIES  SURVEYORS COSTS RECOVERABLE AGAINST CARRIERS AND THIRD PARTIES</vt:lpstr>
      <vt:lpstr> RECOVERIES  CARRIERS’ LIABILITY</vt:lpstr>
      <vt:lpstr> RECOVERIES  CARRIERS’ LIABILITY</vt:lpstr>
      <vt:lpstr> RECOVERIES  CARRIERS’ LIABILITY</vt:lpstr>
      <vt:lpstr> RECOVERIES  TIME BARS</vt:lpstr>
      <vt:lpstr> RECOVERIES  PAYMENT FOR RECOVERIES</vt:lpstr>
      <vt:lpstr> RECOVERIES  PAYMENT FOR RECOVERIES</vt:lpstr>
      <vt:lpstr> RECOVERIES  PAYMENT FOR RECOVERIES</vt:lpstr>
      <vt:lpstr>VIII. DANGEROUS GOODS</vt:lpstr>
      <vt:lpstr>VII. CHARTERING  GLOSARY</vt:lpstr>
      <vt:lpstr>GENERAL EXPRESSIONS</vt:lpstr>
      <vt:lpstr>GENERAL EXPRESSIONS</vt:lpstr>
      <vt:lpstr>GENERAL EXPRESSIONS</vt:lpstr>
      <vt:lpstr>GENERAL EXPRESSIONS</vt:lpstr>
      <vt:lpstr>GENERAL EXPRESSIONS</vt:lpstr>
      <vt:lpstr>GENERAL EXPRESSIONS</vt:lpstr>
      <vt:lpstr>GENERAL EXPRESSIONS</vt:lpstr>
      <vt:lpstr>GENERAL EXPRESSIONS</vt:lpstr>
      <vt:lpstr>GENERAL EXPRESSIONS</vt:lpstr>
      <vt:lpstr>GENERAL EXPRESSIONS</vt:lpstr>
      <vt:lpstr>GENERAL EXPRESSIONS</vt:lpstr>
      <vt:lpstr>GENERAL EXPRESSIONS</vt:lpstr>
      <vt:lpstr>GENERAL EXPRESSIONS</vt:lpstr>
      <vt:lpstr>GENERAL EXPRESSIONS</vt:lpstr>
      <vt:lpstr>GENERAL EXPRESSIONS</vt:lpstr>
      <vt:lpstr>GENERAL EXPRESSIONS</vt:lpstr>
      <vt:lpstr>GENERAL EXPRESSIONS</vt:lpstr>
      <vt:lpstr>GENERAL EXPRESSIONS</vt:lpstr>
      <vt:lpstr>GENERAL EXPRESSIONS</vt:lpstr>
      <vt:lpstr>GENERAL EXPRESSIONS</vt:lpstr>
      <vt:lpstr>GENERAL EXPRESSIONS</vt:lpstr>
      <vt:lpstr>GENERAL EXPRESSIONS</vt:lpstr>
      <vt:lpstr>GENERAL EXPRESSIONS</vt:lpstr>
      <vt:lpstr>GENERAL EXPRESSIONS</vt:lpstr>
      <vt:lpstr>GENERAL EXPRESSIONS</vt:lpstr>
      <vt:lpstr>GENERAL EXPRESSIONS</vt:lpstr>
      <vt:lpstr>GENERAL EXPRESSIONS</vt:lpstr>
      <vt:lpstr>GENERAL EXPRESSIONS</vt:lpstr>
      <vt:lpstr>GENERAL EXPRESSIONS</vt:lpstr>
      <vt:lpstr>GENERAL EXPRESSIONS</vt:lpstr>
      <vt:lpstr>GENERAL EXPRESSIONS</vt:lpstr>
      <vt:lpstr>GENERAL EXPRESSIONS</vt:lpstr>
      <vt:lpstr>GENERAL EXPRESSIONS</vt:lpstr>
      <vt:lpstr>SHIPPING TERMS</vt:lpstr>
      <vt:lpstr>SHIPPING TERMS</vt:lpstr>
      <vt:lpstr>SHIPPING TERMS</vt:lpstr>
      <vt:lpstr>SHIPPING TERMS</vt:lpstr>
      <vt:lpstr>SHIPPING TERMS</vt:lpstr>
      <vt:lpstr>SHIPPING TERMS</vt:lpstr>
      <vt:lpstr>SHIPPING TERMS</vt:lpstr>
      <vt:lpstr>SHIPPING TERMS</vt:lpstr>
      <vt:lpstr>SHIPPING TERMS</vt:lpstr>
      <vt:lpstr>SHIPPING TERMS</vt:lpstr>
      <vt:lpstr>SHIPPING TERMS</vt:lpstr>
      <vt:lpstr>SHIPPING TERMS</vt:lpstr>
      <vt:lpstr>SHIPPING TERMS</vt:lpstr>
      <vt:lpstr>SHIPPING TERMS</vt:lpstr>
      <vt:lpstr>SHIPPING TERMS</vt:lpstr>
      <vt:lpstr>SHIPPING TERMS</vt:lpstr>
      <vt:lpstr>SHIPPING TERMS</vt:lpstr>
      <vt:lpstr>TONNAGE OF SHIPS</vt:lpstr>
      <vt:lpstr>TONNAGE OF SHIPS</vt:lpstr>
      <vt:lpstr>TYPES OF SHIPS</vt:lpstr>
      <vt:lpstr>TYPES OF SHIPS</vt:lpstr>
      <vt:lpstr>TYPES OF SHIPS</vt:lpstr>
      <vt:lpstr>TYPES OF SHIPS</vt:lpstr>
      <vt:lpstr>TONNAGE OF SHIPS</vt:lpstr>
      <vt:lpstr>TONNAGE OF SHIPS</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I.S.C. Esteban Bolaños Perez</dc:creator>
  <cp:lastModifiedBy>Dalila Bautista</cp:lastModifiedBy>
  <cp:revision>542</cp:revision>
  <dcterms:created xsi:type="dcterms:W3CDTF">2016-04-15T18:53:29Z</dcterms:created>
  <dcterms:modified xsi:type="dcterms:W3CDTF">2017-09-20T17:35:56Z</dcterms:modified>
</cp:coreProperties>
</file>