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52" r:id="rId1"/>
  </p:sldMasterIdLst>
  <p:sldIdLst>
    <p:sldId id="256" r:id="rId2"/>
    <p:sldId id="262" r:id="rId3"/>
    <p:sldId id="589" r:id="rId4"/>
    <p:sldId id="597" r:id="rId5"/>
    <p:sldId id="620" r:id="rId6"/>
    <p:sldId id="661" r:id="rId7"/>
    <p:sldId id="602" r:id="rId8"/>
    <p:sldId id="681" r:id="rId9"/>
    <p:sldId id="691" r:id="rId10"/>
    <p:sldId id="682" r:id="rId11"/>
    <p:sldId id="684" r:id="rId12"/>
    <p:sldId id="606" r:id="rId13"/>
    <p:sldId id="683" r:id="rId14"/>
    <p:sldId id="658" r:id="rId15"/>
    <p:sldId id="659" r:id="rId16"/>
    <p:sldId id="671" r:id="rId17"/>
    <p:sldId id="672" r:id="rId18"/>
    <p:sldId id="685" r:id="rId19"/>
    <p:sldId id="686" r:id="rId20"/>
    <p:sldId id="687" r:id="rId21"/>
    <p:sldId id="688" r:id="rId22"/>
    <p:sldId id="689" r:id="rId23"/>
    <p:sldId id="636" r:id="rId24"/>
    <p:sldId id="601"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47" autoAdjust="0"/>
    <p:restoredTop sz="94719" autoAdjust="0"/>
  </p:normalViewPr>
  <p:slideViewPr>
    <p:cSldViewPr snapToGrid="0">
      <p:cViewPr varScale="1">
        <p:scale>
          <a:sx n="68" d="100"/>
          <a:sy n="68" d="100"/>
        </p:scale>
        <p:origin x="1074" y="9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Lst>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18" Type="http://schemas.openxmlformats.org/officeDocument/2006/relationships/slide" Target="slides/slide18.xml"/><Relationship Id="rId3" Type="http://schemas.openxmlformats.org/officeDocument/2006/relationships/slide" Target="slides/slide3.xml"/><Relationship Id="rId21" Type="http://schemas.openxmlformats.org/officeDocument/2006/relationships/slide" Target="slides/slide21.xml"/><Relationship Id="rId7" Type="http://schemas.openxmlformats.org/officeDocument/2006/relationships/slide" Target="slides/slide7.xml"/><Relationship Id="rId12" Type="http://schemas.openxmlformats.org/officeDocument/2006/relationships/slide" Target="slides/slide12.xml"/><Relationship Id="rId17" Type="http://schemas.openxmlformats.org/officeDocument/2006/relationships/slide" Target="slides/slide17.xml"/><Relationship Id="rId2" Type="http://schemas.openxmlformats.org/officeDocument/2006/relationships/slide" Target="slides/slide2.xml"/><Relationship Id="rId16" Type="http://schemas.openxmlformats.org/officeDocument/2006/relationships/slide" Target="slides/slide16.xml"/><Relationship Id="rId20" Type="http://schemas.openxmlformats.org/officeDocument/2006/relationships/slide" Target="slides/slide20.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24" Type="http://schemas.openxmlformats.org/officeDocument/2006/relationships/slide" Target="slides/slide24.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10" Type="http://schemas.openxmlformats.org/officeDocument/2006/relationships/slide" Target="slides/slide10.xml"/><Relationship Id="rId19" Type="http://schemas.openxmlformats.org/officeDocument/2006/relationships/slide" Target="slides/slide19.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1" y="762000"/>
            <a:ext cx="6856214"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52697" y="762000"/>
            <a:ext cx="2193989" cy="5334001"/>
          </a:xfrm>
          <a:prstGeom prst="rect">
            <a:avLst/>
          </a:prstGeom>
          <a:solidFill>
            <a:srgbClr val="C3C3C3">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02386" y="1298448"/>
            <a:ext cx="5486400" cy="3255264"/>
          </a:xfrm>
        </p:spPr>
        <p:txBody>
          <a:bodyPr anchor="b">
            <a:normAutofit/>
          </a:bodyPr>
          <a:lstStyle>
            <a:lvl1pPr algn="l">
              <a:defRPr sz="5400" spc="-100" baseline="0">
                <a:solidFill>
                  <a:srgbClr val="FFFFFF"/>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825011" y="4670246"/>
            <a:ext cx="5486400" cy="914400"/>
          </a:xfrm>
        </p:spPr>
        <p:txBody>
          <a:bodyPr anchor="t">
            <a:normAutofit/>
          </a:bodyPr>
          <a:lstStyle>
            <a:lvl1pPr marL="0" indent="0" algn="l">
              <a:buNone/>
              <a:defRPr sz="2000" cap="none" spc="0" baseline="0">
                <a:solidFill>
                  <a:schemeClr val="accent1">
                    <a:lumMod val="20000"/>
                    <a:lumOff val="80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700526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094674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5750" y="990600"/>
            <a:ext cx="2114550" cy="4953000"/>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900934" y="868680"/>
            <a:ext cx="5486400" cy="5120640"/>
          </a:xfrm>
        </p:spPr>
        <p:txBody>
          <a:bodyPr vert="eaVert" ancho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182303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0894773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900934" y="1298448"/>
            <a:ext cx="5486400" cy="3255264"/>
          </a:xfrm>
        </p:spPr>
        <p:txBody>
          <a:bodyPr anchor="b">
            <a:normAutofit/>
          </a:bodyPr>
          <a:lstStyle>
            <a:lvl1pPr>
              <a:defRPr sz="5400" b="0" spc="-100" baseline="0">
                <a:solidFill>
                  <a:schemeClr val="tx1">
                    <a:lumMod val="65000"/>
                    <a:lumOff val="35000"/>
                  </a:schemeClr>
                </a:solidFill>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914650" y="4672584"/>
            <a:ext cx="5486400" cy="914400"/>
          </a:xfrm>
        </p:spPr>
        <p:txBody>
          <a:bodyPr anchor="t">
            <a:normAutofit/>
          </a:bodyPr>
          <a:lstStyle>
            <a:lvl1pPr marL="0" indent="0">
              <a:buNone/>
              <a:defRPr sz="20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553862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900934"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863590" y="868680"/>
            <a:ext cx="2606040" cy="512064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58261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00934" y="1023586"/>
            <a:ext cx="2606040" cy="807720"/>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2900934"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863847" y="1023587"/>
            <a:ext cx="2606040" cy="813171"/>
          </a:xfrm>
        </p:spPr>
        <p:txBody>
          <a:bodyPr anchor="b">
            <a:normAutofit/>
          </a:bodyPr>
          <a:lstStyle>
            <a:lvl1pPr marL="0" indent="0">
              <a:spcBef>
                <a:spcPts val="0"/>
              </a:spcBef>
              <a:buNone/>
              <a:defRPr sz="1900" b="1">
                <a:solidFill>
                  <a:schemeClr val="tx1">
                    <a:lumMod val="65000"/>
                    <a:lumOff val="3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5863847" y="1930936"/>
            <a:ext cx="2606040" cy="4023360"/>
          </a:xfrm>
        </p:spPr>
        <p:txBody>
          <a:bodyPr/>
          <a:lstStyle>
            <a:lvl1pPr>
              <a:defRPr sz="19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931289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8544625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2951612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baseline="0"/>
            </a:lvl1pPr>
          </a:lstStyle>
          <a:p>
            <a:r>
              <a:rPr lang="es-ES"/>
              <a:t>Haga clic para modificar el estilo de título del patrón</a:t>
            </a:r>
            <a:endParaRPr lang="en-US" dirty="0"/>
          </a:p>
        </p:txBody>
      </p:sp>
      <p:sp>
        <p:nvSpPr>
          <p:cNvPr id="3" name="Content Placeholder 2"/>
          <p:cNvSpPr>
            <a:spLocks noGrp="1"/>
          </p:cNvSpPr>
          <p:nvPr>
            <p:ph idx="1"/>
          </p:nvPr>
        </p:nvSpPr>
        <p:spPr>
          <a:xfrm>
            <a:off x="2900934" y="868680"/>
            <a:ext cx="54864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92024" y="3337560"/>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3180934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2024" y="1143000"/>
            <a:ext cx="2125980" cy="2194560"/>
          </a:xfrm>
        </p:spPr>
        <p:txBody>
          <a:bodyPr anchor="b">
            <a:normAutofit/>
          </a:bodyPr>
          <a:lstStyle>
            <a:lvl1pPr>
              <a:defRPr sz="28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677983" y="767419"/>
            <a:ext cx="6086423"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92024" y="3340602"/>
            <a:ext cx="2125980" cy="2560320"/>
          </a:xfrm>
        </p:spPr>
        <p:txBody>
          <a:bodyPr anchor="t">
            <a:normAutofit/>
          </a:bodyPr>
          <a:lstStyle>
            <a:lvl1pPr marL="0" indent="0">
              <a:lnSpc>
                <a:spcPct val="100000"/>
              </a:lnSpc>
              <a:spcBef>
                <a:spcPts val="800"/>
              </a:spcBef>
              <a:buNone/>
              <a:defRPr sz="125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smtClean="0"/>
              <a:pPr/>
              <a:t>9/1/2020</a:t>
            </a:fld>
            <a:endParaRPr lang="en-US" dirty="0"/>
          </a:p>
        </p:txBody>
      </p:sp>
      <p:sp>
        <p:nvSpPr>
          <p:cNvPr id="9" name="Footer Placeholder 8"/>
          <p:cNvSpPr>
            <a:spLocks noGrp="1"/>
          </p:cNvSpPr>
          <p:nvPr>
            <p:ph type="ftr" sz="quarter" idx="11"/>
          </p:nvPr>
        </p:nvSpPr>
        <p:spPr>
          <a:xfrm>
            <a:off x="2624326" y="6356351"/>
            <a:ext cx="4433638"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22422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2582693"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89689" y="1123838"/>
            <a:ext cx="2210612" cy="460118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8" name="Rectangle 37"/>
          <p:cNvSpPr/>
          <p:nvPr/>
        </p:nvSpPr>
        <p:spPr>
          <a:xfrm>
            <a:off x="8861898" y="758952"/>
            <a:ext cx="288036"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2901951" y="864108"/>
            <a:ext cx="5486400" cy="5120640"/>
          </a:xfrm>
          <a:prstGeom prst="rect">
            <a:avLst/>
          </a:prstGeom>
        </p:spPr>
        <p:txBody>
          <a:bodyPr vert="horz" lIns="91440" tIns="45720" rIns="91440" bIns="45720" rtlCol="0" anchor="ctr">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96849" y="6356351"/>
            <a:ext cx="2057400"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fld id="{5586B75A-687E-405C-8A0B-8D00578BA2C3}" type="datetimeFigureOut">
              <a:rPr lang="en-US" smtClean="0"/>
              <a:pPr/>
              <a:t>9/1/2020</a:t>
            </a:fld>
            <a:endParaRPr lang="en-US" dirty="0"/>
          </a:p>
        </p:txBody>
      </p:sp>
      <p:sp>
        <p:nvSpPr>
          <p:cNvPr id="5" name="Footer Placeholder 4"/>
          <p:cNvSpPr>
            <a:spLocks noGrp="1"/>
          </p:cNvSpPr>
          <p:nvPr>
            <p:ph type="ftr" sz="quarter" idx="3"/>
          </p:nvPr>
        </p:nvSpPr>
        <p:spPr>
          <a:xfrm>
            <a:off x="2901951" y="6356351"/>
            <a:ext cx="4433638" cy="365125"/>
          </a:xfrm>
          <a:prstGeom prst="rect">
            <a:avLst/>
          </a:prstGeom>
        </p:spPr>
        <p:txBody>
          <a:bodyPr vert="horz" lIns="91440" tIns="45720" rIns="91440" bIns="45720" rtlCol="0" anchor="ctr"/>
          <a:lstStyle>
            <a:lvl1pPr algn="l">
              <a:defRPr sz="10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7975602" y="6356351"/>
            <a:ext cx="1148195" cy="365125"/>
          </a:xfrm>
          <a:prstGeom prst="rect">
            <a:avLst/>
          </a:prstGeom>
        </p:spPr>
        <p:txBody>
          <a:bodyPr vert="horz" lIns="91440" tIns="45720" rIns="91440" bIns="45720" rtlCol="0" anchor="ctr"/>
          <a:lstStyle>
            <a:lvl1pPr algn="r">
              <a:defRPr sz="1100" b="1">
                <a:solidFill>
                  <a:schemeClr val="accent1"/>
                </a:solidFill>
              </a:defRPr>
            </a:lvl1pPr>
          </a:lstStyle>
          <a:p>
            <a:fld id="{4FAB73BC-B049-4115-A692-8D63A059BFB8}" type="slidenum">
              <a:rPr lang="en-US" smtClean="0"/>
              <a:pPr/>
              <a:t>‹Nº›</a:t>
            </a:fld>
            <a:endParaRPr lang="en-US" dirty="0"/>
          </a:p>
        </p:txBody>
      </p:sp>
    </p:spTree>
    <p:extLst>
      <p:ext uri="{BB962C8B-B14F-4D97-AF65-F5344CB8AC3E}">
        <p14:creationId xmlns:p14="http://schemas.microsoft.com/office/powerpoint/2010/main" val="163979166"/>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hf sldNum="0" hdr="0" ftr="0" dt="0"/>
  <p:txStyles>
    <p:title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s://4.bp.blogspot.com/-YWKM0kvzrjk/V44tmGrJTXI/AAAAAAAAKgo/QT4b8ijp1A8F0hrD0aN_WNQINptW81CEwCLcB/s1600/Tensores.JPG" TargetMode="Externa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s://2.bp.blogspot.com/-8sACZBL2f6k/V44vGRMH5fI/AAAAAAAAKg0/bOvXYtRd3VUExcCTmx_J2LOE4RimGPI3gCLcB/s1600/Caballetes.JPG" TargetMode="Externa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1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2.bp.blogspot.com/-3fcnvNqsGl0/V44v8eBHpvI/AAAAAAAAKg8/h9JYe11k8b8O46Ctz1Qg7xC_quK0AbRDgCLcB/s1600/Elementos+anti+deslizante.JPG"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hyperlink" Target="https://2.bp.blogspot.com/-kcUiexTpZhE/V440Cculh6I/AAAAAAAAKhI/M9OfrIEkh7U8N_89Tt_QPTJV2ONlNM8aQCLcB/s1600/barras+de+sugecion.JPG"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hyperlink" Target="https://1.bp.blogspot.com/-W1lIj2zZYXo/V441gNzi4vI/AAAAAAAAKhU/f8NFK--IaYgnOX6tbAvpZcn0VMBnHT9hwCLcB/s1600/Sujecion+de+camiones.JPG" TargetMode="Externa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hyperlink" Target="https://1.bp.blogspot.com/-U1jMbA31-2s/V443Ezg_yYI/AAAAAAAAKhg/GZADvH-45H8mW9kVveUhYikdJfJk9cfwgCLcB/s1600/Moto.JPG" TargetMode="Externa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8.png"/><Relationship Id="rId4" Type="http://schemas.openxmlformats.org/officeDocument/2006/relationships/image" Target="../media/image1.jpg"/></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1.bp.blogspot.com/-BtV23zCIsYs/V44rcaF_qEI/AAAAAAAAKgY/h-V35RlNKHErekt6lXCvz-UBs08Cpa2zACLcB/s1600/terminales+de+amarre.bmp"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hyperlink" Target="https://1.bp.blogspot.com/-rjP_FFzYN6A/V44sb7J_9PI/AAAAAAAAKgg/1k4VE93M_iI1QP1cEu8UVU5i9XaRHelogCLcB/s1600/Cadena+de+amarre.JPG"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688258"/>
            <a:ext cx="6858000" cy="3962637"/>
            <a:chOff x="0" y="688258"/>
            <a:chExt cx="6858000" cy="396263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1326"/>
              <a:ext cx="6858000" cy="2519569"/>
            </a:xfrm>
            <a:prstGeom prst="rect">
              <a:avLst/>
            </a:prstGeom>
          </p:spPr>
        </p:pic>
        <p:sp>
          <p:nvSpPr>
            <p:cNvPr id="2" name="Rectángulo 1"/>
            <p:cNvSpPr/>
            <p:nvPr/>
          </p:nvSpPr>
          <p:spPr>
            <a:xfrm>
              <a:off x="0" y="688258"/>
              <a:ext cx="6858000" cy="1443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3" name="Rectángulo 2">
            <a:extLst>
              <a:ext uri="{FF2B5EF4-FFF2-40B4-BE49-F238E27FC236}">
                <a16:creationId xmlns:a16="http://schemas.microsoft.com/office/drawing/2014/main" id="{AE6B75F6-8F5B-4743-9B13-A801F82BE1CC}"/>
              </a:ext>
            </a:extLst>
          </p:cNvPr>
          <p:cNvSpPr/>
          <p:nvPr/>
        </p:nvSpPr>
        <p:spPr>
          <a:xfrm>
            <a:off x="1404731" y="5130963"/>
            <a:ext cx="4434099" cy="400110"/>
          </a:xfrm>
          <a:prstGeom prst="rect">
            <a:avLst/>
          </a:prstGeom>
        </p:spPr>
        <p:txBody>
          <a:bodyPr wrap="none">
            <a:spAutoFit/>
          </a:bodyPr>
          <a:lstStyle/>
          <a:p>
            <a:r>
              <a:rPr lang="es-MX" sz="2000" b="1" dirty="0">
                <a:solidFill>
                  <a:schemeClr val="bg1"/>
                </a:solidFill>
                <a:latin typeface="Malgun Gothic" panose="020B0503020000020004" pitchFamily="34" charset="-127"/>
                <a:ea typeface="Malgun Gothic" panose="020B0503020000020004" pitchFamily="34" charset="-127"/>
              </a:rPr>
              <a:t>CURSO INDUCCIÓN AL TRINCADO</a:t>
            </a:r>
            <a:endParaRPr lang="es-MX" sz="2000" dirty="0">
              <a:solidFill>
                <a:schemeClr val="bg1"/>
              </a:solidFill>
            </a:endParaRPr>
          </a:p>
        </p:txBody>
      </p:sp>
    </p:spTree>
    <p:extLst>
      <p:ext uri="{BB962C8B-B14F-4D97-AF65-F5344CB8AC3E}">
        <p14:creationId xmlns:p14="http://schemas.microsoft.com/office/powerpoint/2010/main" val="106222783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53938"/>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sp>
        <p:nvSpPr>
          <p:cNvPr id="2" name="Rectángulo 1">
            <a:extLst>
              <a:ext uri="{FF2B5EF4-FFF2-40B4-BE49-F238E27FC236}">
                <a16:creationId xmlns:a16="http://schemas.microsoft.com/office/drawing/2014/main" id="{115353AD-CDA2-429D-B183-7C2D13CCD5E1}"/>
              </a:ext>
            </a:extLst>
          </p:cNvPr>
          <p:cNvSpPr/>
          <p:nvPr/>
        </p:nvSpPr>
        <p:spPr>
          <a:xfrm>
            <a:off x="2535384" y="1069272"/>
            <a:ext cx="6400800" cy="369332"/>
          </a:xfrm>
          <a:prstGeom prst="rect">
            <a:avLst/>
          </a:prstGeom>
        </p:spPr>
        <p:txBody>
          <a:bodyPr wrap="square">
            <a:spAutoFit/>
          </a:bodyPr>
          <a:lstStyle/>
          <a:p>
            <a:pPr algn="just"/>
            <a:endParaRPr lang="es-MX" dirty="0">
              <a:latin typeface="Malgun Gothic" panose="020B0503020000020004" pitchFamily="34" charset="-127"/>
              <a:ea typeface="Malgun Gothic" panose="020B0503020000020004" pitchFamily="34" charset="-127"/>
            </a:endParaRPr>
          </a:p>
        </p:txBody>
      </p:sp>
      <p:sp>
        <p:nvSpPr>
          <p:cNvPr id="6" name="Rectángulo 5">
            <a:extLst>
              <a:ext uri="{FF2B5EF4-FFF2-40B4-BE49-F238E27FC236}">
                <a16:creationId xmlns:a16="http://schemas.microsoft.com/office/drawing/2014/main" id="{17A83A2A-4AC0-437A-AC83-8CD111E2F908}"/>
              </a:ext>
            </a:extLst>
          </p:cNvPr>
          <p:cNvSpPr/>
          <p:nvPr/>
        </p:nvSpPr>
        <p:spPr>
          <a:xfrm>
            <a:off x="2535383" y="497474"/>
            <a:ext cx="6306687" cy="2308324"/>
          </a:xfrm>
          <a:prstGeom prst="rect">
            <a:avLst/>
          </a:prstGeom>
        </p:spPr>
        <p:txBody>
          <a:bodyPr wrap="square">
            <a:spAutoFit/>
          </a:bodyPr>
          <a:lstStyle/>
          <a:p>
            <a:pPr algn="just"/>
            <a:r>
              <a:rPr lang="es-MX" sz="1800" b="1" dirty="0">
                <a:solidFill>
                  <a:srgbClr val="222222"/>
                </a:solidFill>
                <a:effectLst/>
                <a:latin typeface="Malgun Gothic" panose="020B0503020000020004" pitchFamily="34" charset="-127"/>
                <a:ea typeface="Malgun Gothic" panose="020B0503020000020004" pitchFamily="34" charset="-127"/>
              </a:rPr>
              <a:t>Tensores.</a:t>
            </a:r>
          </a:p>
          <a:p>
            <a:pPr algn="just"/>
            <a:endParaRPr lang="es-MX" dirty="0">
              <a:solidFill>
                <a:srgbClr val="222222"/>
              </a:solidFill>
              <a:latin typeface="Malgun Gothic" panose="020B0503020000020004" pitchFamily="34" charset="-127"/>
              <a:ea typeface="Malgun Gothic" panose="020B0503020000020004" pitchFamily="34" charset="-127"/>
            </a:endParaRPr>
          </a:p>
          <a:p>
            <a:pPr algn="just"/>
            <a:r>
              <a:rPr lang="es-MX" sz="1800" dirty="0">
                <a:solidFill>
                  <a:srgbClr val="222222"/>
                </a:solidFill>
                <a:effectLst/>
                <a:latin typeface="Malgun Gothic" panose="020B0503020000020004" pitchFamily="34" charset="-127"/>
                <a:ea typeface="Malgun Gothic" panose="020B0503020000020004" pitchFamily="34" charset="-127"/>
              </a:rPr>
              <a:t>Estos elementos proporcionan tensión en las cadenas de amarres, se trata de una barra con un gancho en uno de sus extremos y en el otro con una cadena de eslabones</a:t>
            </a:r>
            <a:br>
              <a:rPr lang="es-MX" sz="1800" dirty="0">
                <a:solidFill>
                  <a:srgbClr val="222222"/>
                </a:solidFill>
                <a:effectLst/>
                <a:latin typeface="Malgun Gothic" panose="020B0503020000020004" pitchFamily="34" charset="-127"/>
                <a:ea typeface="Malgun Gothic" panose="020B0503020000020004" pitchFamily="34" charset="-127"/>
              </a:rPr>
            </a:br>
            <a:r>
              <a:rPr lang="es-MX" sz="1800" dirty="0">
                <a:solidFill>
                  <a:srgbClr val="222222"/>
                </a:solidFill>
                <a:effectLst/>
                <a:latin typeface="Malgun Gothic" panose="020B0503020000020004" pitchFamily="34" charset="-127"/>
                <a:ea typeface="Malgun Gothic" panose="020B0503020000020004" pitchFamily="34" charset="-127"/>
              </a:rPr>
              <a:t>provisto de un pequeño gancho. Para la sujeción de mercancías peligrosas deberán utilizarse exclusivamente dispositivos de sujeción homologados.</a:t>
            </a:r>
            <a:endParaRPr lang="es-MX" sz="1200" b="0" i="0" dirty="0">
              <a:solidFill>
                <a:srgbClr val="333333"/>
              </a:solidFill>
              <a:effectLst/>
              <a:latin typeface="Malgun Gothic" panose="020B0503020000020004" pitchFamily="34" charset="-127"/>
              <a:ea typeface="Malgun Gothic" panose="020B0503020000020004" pitchFamily="34" charset="-127"/>
            </a:endParaRPr>
          </a:p>
        </p:txBody>
      </p:sp>
      <p:pic>
        <p:nvPicPr>
          <p:cNvPr id="10" name="Imagen 9">
            <a:hlinkClick r:id="rId5"/>
            <a:extLst>
              <a:ext uri="{FF2B5EF4-FFF2-40B4-BE49-F238E27FC236}">
                <a16:creationId xmlns:a16="http://schemas.microsoft.com/office/drawing/2014/main" id="{C9769EB4-43DA-4118-9B13-AD1B65F1A107}"/>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82955" y="2898131"/>
            <a:ext cx="6059115" cy="3052519"/>
          </a:xfrm>
          <a:prstGeom prst="rect">
            <a:avLst/>
          </a:prstGeom>
          <a:noFill/>
          <a:ln>
            <a:noFill/>
          </a:ln>
        </p:spPr>
      </p:pic>
      <p:sp>
        <p:nvSpPr>
          <p:cNvPr id="12" name="Título 1">
            <a:extLst>
              <a:ext uri="{FF2B5EF4-FFF2-40B4-BE49-F238E27FC236}">
                <a16:creationId xmlns:a16="http://schemas.microsoft.com/office/drawing/2014/main" id="{2168CEC7-0EF5-46ED-A0A0-CC2F2D60DFDE}"/>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DISPOSITIVOS Y SISTEMAS DE SUJECIÓN</a:t>
            </a:r>
          </a:p>
        </p:txBody>
      </p:sp>
    </p:spTree>
    <p:extLst>
      <p:ext uri="{BB962C8B-B14F-4D97-AF65-F5344CB8AC3E}">
        <p14:creationId xmlns:p14="http://schemas.microsoft.com/office/powerpoint/2010/main" val="1270109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sp>
        <p:nvSpPr>
          <p:cNvPr id="11" name="Rectángulo 10">
            <a:extLst>
              <a:ext uri="{FF2B5EF4-FFF2-40B4-BE49-F238E27FC236}">
                <a16:creationId xmlns:a16="http://schemas.microsoft.com/office/drawing/2014/main" id="{2D960754-F0CF-42A6-8CF6-F9A6FBEF235E}"/>
              </a:ext>
            </a:extLst>
          </p:cNvPr>
          <p:cNvSpPr/>
          <p:nvPr/>
        </p:nvSpPr>
        <p:spPr>
          <a:xfrm>
            <a:off x="2606876" y="858667"/>
            <a:ext cx="6303422" cy="5339923"/>
          </a:xfrm>
          <a:prstGeom prst="rect">
            <a:avLst/>
          </a:prstGeom>
        </p:spPr>
        <p:txBody>
          <a:bodyPr wrap="square">
            <a:spAutoFit/>
          </a:bodyPr>
          <a:lstStyle/>
          <a:p>
            <a:pPr marL="400050" indent="-400050" algn="just">
              <a:buFont typeface="+mj-lt"/>
              <a:buAutoNum type="romanUcPeriod"/>
            </a:pPr>
            <a:r>
              <a:rPr lang="es-MX" sz="155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Utilizarse siempre un tensor cuya fuerza de tensión actúe en una línea recta.</a:t>
            </a:r>
            <a:endParaRPr lang="es-MX" sz="155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marL="400050" indent="-400050" algn="just">
              <a:buFont typeface="+mj-lt"/>
              <a:buAutoNum type="romanUcPeriod"/>
            </a:pPr>
            <a:r>
              <a:rPr lang="es-MX" sz="155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No permita nunca que un tensor se convierta en un punto de apoyo de fuerzas angulares, no importa lo ligeras que éstas sean.</a:t>
            </a:r>
            <a:endParaRPr lang="es-MX" sz="155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marL="400050" indent="-400050" algn="just">
              <a:buFont typeface="+mj-lt"/>
              <a:buAutoNum type="romanUcPeriod"/>
            </a:pPr>
            <a:r>
              <a:rPr lang="es-MX" sz="155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En caso de usar tornillos asegúrese que tengan la extensión adecuada cuando se dé por finalizada la maniobra de sujeción de la carga, proporcionando un margen de actuación por si se hiciese necesario ajustarlos durante el transcurso de la travesía.</a:t>
            </a:r>
            <a:endParaRPr lang="es-MX" sz="155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marL="400050" indent="-400050" algn="just">
              <a:buFont typeface="+mj-lt"/>
              <a:buAutoNum type="romanUcPeriod"/>
            </a:pPr>
            <a:r>
              <a:rPr lang="es-MX" sz="155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Debajo de la cubierta y en donde un gran momento de torsión actúa sobre los dispositivos de sujeción principales, las cabezas de los tornillos deberán estar asegurados y colocados de tal forma que su propio cuerpo actúe de tope con el fin de evitar que los tornillos se salgan de su posición bajo la carga durante el transcurso de la travesía. Puede que resulte imposible revisar y/o reajustar los dispositivos de sujeción de la carga que se encuentre debajo de la cubierta una vez haya finalizado la operación de carga y se hayan asegurado las escotillas.</a:t>
            </a:r>
          </a:p>
          <a:p>
            <a:pPr marL="400050" indent="-400050" algn="just">
              <a:buFont typeface="+mj-lt"/>
              <a:buAutoNum type="romanUcPeriod"/>
            </a:pPr>
            <a:r>
              <a:rPr lang="es-MX" sz="1550" dirty="0">
                <a:solidFill>
                  <a:srgbClr val="222222"/>
                </a:solidFill>
                <a:latin typeface="Malgun Gothic" panose="020B0503020000020004" pitchFamily="34" charset="-127"/>
                <a:ea typeface="Malgun Gothic" panose="020B0503020000020004" pitchFamily="34" charset="-127"/>
                <a:cs typeface="Times New Roman" panose="02020603050405020304" pitchFamily="18" charset="0"/>
              </a:rPr>
              <a:t>T</a:t>
            </a:r>
            <a:r>
              <a:rPr lang="es-MX" sz="155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anto los </a:t>
            </a:r>
            <a:r>
              <a:rPr lang="es-MX" sz="1550" dirty="0">
                <a:solidFill>
                  <a:srgbClr val="222222"/>
                </a:solidFill>
                <a:latin typeface="Malgun Gothic" panose="020B0503020000020004" pitchFamily="34" charset="-127"/>
                <a:ea typeface="Malgun Gothic" panose="020B0503020000020004" pitchFamily="34" charset="-127"/>
                <a:cs typeface="Times New Roman" panose="02020603050405020304" pitchFamily="18" charset="0"/>
              </a:rPr>
              <a:t>tensores como los cables de acero y las cadenas, pueden provocar averías en algún tipo de carga especializada, disminuyendo la calidad del trabajo de trincado</a:t>
            </a:r>
            <a:r>
              <a:rPr lang="es-MX" sz="155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a:t>
            </a:r>
            <a:r>
              <a:rPr lang="es-MX" sz="1550" dirty="0">
                <a:solidFill>
                  <a:srgbClr val="222222"/>
                </a:solidFill>
                <a:latin typeface="Malgun Gothic" panose="020B0503020000020004" pitchFamily="34" charset="-127"/>
                <a:ea typeface="Malgun Gothic" panose="020B0503020000020004" pitchFamily="34" charset="-127"/>
                <a:cs typeface="Times New Roman" panose="02020603050405020304" pitchFamily="18" charset="0"/>
              </a:rPr>
              <a:t> </a:t>
            </a:r>
            <a:endParaRPr lang="es-MX" sz="1550" dirty="0">
              <a:effectLst/>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14" name="Título 1">
            <a:extLst>
              <a:ext uri="{FF2B5EF4-FFF2-40B4-BE49-F238E27FC236}">
                <a16:creationId xmlns:a16="http://schemas.microsoft.com/office/drawing/2014/main" id="{6A3E81CB-D8B7-4EBF-ABFE-1B6A88879927}"/>
              </a:ext>
            </a:extLst>
          </p:cNvPr>
          <p:cNvSpPr>
            <a:spLocks noGrp="1"/>
          </p:cNvSpPr>
          <p:nvPr>
            <p:ph type="title"/>
          </p:nvPr>
        </p:nvSpPr>
        <p:spPr>
          <a:xfrm>
            <a:off x="2769032" y="131271"/>
            <a:ext cx="6012873" cy="918243"/>
          </a:xfrm>
        </p:spPr>
        <p:txBody>
          <a:bodyPr>
            <a:normAutofit/>
          </a:bodyPr>
          <a:lstStyle/>
          <a:p>
            <a:pPr algn="just"/>
            <a:r>
              <a:rPr lang="es-MX" sz="1800" b="1" dirty="0">
                <a:solidFill>
                  <a:srgbClr val="222222"/>
                </a:solidFill>
                <a:effectLst/>
                <a:latin typeface="Malgun Gothic" panose="020B0503020000020004" pitchFamily="34" charset="-127"/>
                <a:ea typeface="Malgun Gothic" panose="020B0503020000020004" pitchFamily="34" charset="-127"/>
              </a:rPr>
              <a:t>Pautas para su colocación</a:t>
            </a:r>
            <a:r>
              <a:rPr lang="es-ES" sz="1800" dirty="0">
                <a:solidFill>
                  <a:schemeClr val="tx1"/>
                </a:solidFill>
                <a:latin typeface="Malgun Gothic" panose="020B0503020000020004" pitchFamily="34" charset="-127"/>
                <a:ea typeface="Malgun Gothic" panose="020B0503020000020004" pitchFamily="34" charset="-127"/>
              </a:rPr>
              <a:t>.</a:t>
            </a:r>
            <a:endParaRPr lang="es-MX" sz="1800" dirty="0">
              <a:latin typeface="Malgun Gothic" panose="020B0503020000020004" pitchFamily="34" charset="-127"/>
              <a:ea typeface="Malgun Gothic" panose="020B0503020000020004" pitchFamily="34" charset="-127"/>
            </a:endParaRPr>
          </a:p>
        </p:txBody>
      </p:sp>
      <p:sp>
        <p:nvSpPr>
          <p:cNvPr id="2" name="Título 1">
            <a:extLst>
              <a:ext uri="{FF2B5EF4-FFF2-40B4-BE49-F238E27FC236}">
                <a16:creationId xmlns:a16="http://schemas.microsoft.com/office/drawing/2014/main" id="{7C375AFD-3C26-4F62-8502-B089E295D926}"/>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DISPOSITIVOS Y SISTEMAS DE SUJECIÓN</a:t>
            </a:r>
          </a:p>
        </p:txBody>
      </p:sp>
    </p:spTree>
    <p:extLst>
      <p:ext uri="{BB962C8B-B14F-4D97-AF65-F5344CB8AC3E}">
        <p14:creationId xmlns:p14="http://schemas.microsoft.com/office/powerpoint/2010/main" val="924410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3" name="Marcador de contenido 5">
            <a:extLst>
              <a:ext uri="{FF2B5EF4-FFF2-40B4-BE49-F238E27FC236}">
                <a16:creationId xmlns:a16="http://schemas.microsoft.com/office/drawing/2014/main" id="{95EF346B-9451-4933-AE1E-B4054D28A3D2}"/>
              </a:ext>
            </a:extLst>
          </p:cNvPr>
          <p:cNvGraphicFramePr>
            <a:graphicFrameLocks noGrp="1"/>
          </p:cNvGraphicFramePr>
          <p:nvPr>
            <p:ph idx="1"/>
            <p:extLst>
              <p:ext uri="{D42A27DB-BD31-4B8C-83A1-F6EECF244321}">
                <p14:modId xmlns:p14="http://schemas.microsoft.com/office/powerpoint/2010/main" val="1011765235"/>
              </p:ext>
            </p:extLst>
          </p:nvPr>
        </p:nvGraphicFramePr>
        <p:xfrm>
          <a:off x="2606875" y="48219"/>
          <a:ext cx="6263801" cy="2286000"/>
        </p:xfrm>
        <a:graphic>
          <a:graphicData uri="http://schemas.openxmlformats.org/drawingml/2006/table">
            <a:tbl>
              <a:tblPr/>
              <a:tblGrid>
                <a:gridCol w="6263801">
                  <a:extLst>
                    <a:ext uri="{9D8B030D-6E8A-4147-A177-3AD203B41FA5}">
                      <a16:colId xmlns:a16="http://schemas.microsoft.com/office/drawing/2014/main" val="4100681895"/>
                    </a:ext>
                  </a:extLst>
                </a:gridCol>
              </a:tblGrid>
              <a:tr h="2143998">
                <a:tc>
                  <a:txBody>
                    <a:bodyPr/>
                    <a:lstStyle/>
                    <a:p>
                      <a:pPr algn="just"/>
                      <a:r>
                        <a:rPr lang="es-MX" sz="1800" b="1" dirty="0">
                          <a:latin typeface="Malgun Gothic" panose="020B0503020000020004" pitchFamily="34" charset="-127"/>
                          <a:ea typeface="Malgun Gothic" panose="020B0503020000020004" pitchFamily="34" charset="-127"/>
                        </a:rPr>
                        <a:t>Bandas de Trincado o Sistemas de </a:t>
                      </a:r>
                      <a:r>
                        <a:rPr lang="es-MX" sz="1800" b="1" dirty="0" err="1">
                          <a:latin typeface="Malgun Gothic" panose="020B0503020000020004" pitchFamily="34" charset="-127"/>
                          <a:ea typeface="Malgun Gothic" panose="020B0503020000020004" pitchFamily="34" charset="-127"/>
                        </a:rPr>
                        <a:t>Trincaje</a:t>
                      </a:r>
                      <a:r>
                        <a:rPr lang="es-MX" sz="1800" b="1" dirty="0">
                          <a:latin typeface="Malgun Gothic" panose="020B0503020000020004" pitchFamily="34" charset="-127"/>
                          <a:ea typeface="Malgun Gothic" panose="020B0503020000020004" pitchFamily="34" charset="-127"/>
                        </a:rPr>
                        <a:t> Composite</a:t>
                      </a:r>
                      <a:endParaRPr lang="es-MX" sz="1800" b="1" i="0" kern="1200" dirty="0">
                        <a:solidFill>
                          <a:schemeClr val="tx1"/>
                        </a:solidFill>
                        <a:effectLst/>
                        <a:latin typeface="Malgun Gothic" panose="020B0503020000020004" pitchFamily="34" charset="-127"/>
                        <a:ea typeface="Malgun Gothic" panose="020B0503020000020004" pitchFamily="34" charset="-127"/>
                        <a:cs typeface="+mn-cs"/>
                      </a:endParaRPr>
                    </a:p>
                    <a:p>
                      <a:pPr lvl="0" algn="just"/>
                      <a:endParaRPr lang="es-MX" sz="1800" b="0" i="0" kern="1200" dirty="0">
                        <a:solidFill>
                          <a:schemeClr val="tx1"/>
                        </a:solidFill>
                        <a:effectLst/>
                        <a:latin typeface="Malgun Gothic" panose="020B0503020000020004" pitchFamily="34" charset="-127"/>
                        <a:ea typeface="Malgun Gothic" panose="020B0503020000020004" pitchFamily="34" charset="-127"/>
                        <a:cs typeface="+mn-cs"/>
                      </a:endParaRPr>
                    </a:p>
                    <a:p>
                      <a:pPr lvl="0" algn="just"/>
                      <a:r>
                        <a:rPr lang="es-MX" sz="1800" b="0" i="0" kern="1200" dirty="0">
                          <a:solidFill>
                            <a:schemeClr val="tx1"/>
                          </a:solidFill>
                          <a:effectLst/>
                          <a:latin typeface="Malgun Gothic" panose="020B0503020000020004" pitchFamily="34" charset="-127"/>
                          <a:ea typeface="Malgun Gothic" panose="020B0503020000020004" pitchFamily="34" charset="-127"/>
                          <a:cs typeface="+mn-cs"/>
                        </a:rPr>
                        <a:t>Conocido como "acero sintético", el sistema de </a:t>
                      </a:r>
                      <a:r>
                        <a:rPr lang="es-MX" sz="1800" b="0" i="0" kern="1200" dirty="0" err="1">
                          <a:solidFill>
                            <a:schemeClr val="tx1"/>
                          </a:solidFill>
                          <a:effectLst/>
                          <a:latin typeface="Malgun Gothic" panose="020B0503020000020004" pitchFamily="34" charset="-127"/>
                          <a:ea typeface="Malgun Gothic" panose="020B0503020000020004" pitchFamily="34" charset="-127"/>
                          <a:cs typeface="+mn-cs"/>
                        </a:rPr>
                        <a:t>trincaje</a:t>
                      </a:r>
                      <a:r>
                        <a:rPr lang="es-MX" sz="1800" b="0" i="0" kern="1200" dirty="0">
                          <a:solidFill>
                            <a:schemeClr val="tx1"/>
                          </a:solidFill>
                          <a:effectLst/>
                          <a:latin typeface="Malgun Gothic" panose="020B0503020000020004" pitchFamily="34" charset="-127"/>
                          <a:ea typeface="Malgun Gothic" panose="020B0503020000020004" pitchFamily="34" charset="-127"/>
                          <a:cs typeface="+mn-cs"/>
                        </a:rPr>
                        <a:t> composite de CORDSTRAP (CC) es lo más innovador en tecnología de amarre. Fabricado con fibras de poliéster de alta tenacidad con un revestimiento de polímero, los flejes de CC se encuentran disponibles en una amplia gama de anchuras y resistencias.</a:t>
                      </a:r>
                      <a:endParaRPr lang="es-MX" sz="2800" kern="1200" dirty="0">
                        <a:solidFill>
                          <a:schemeClr val="tx1"/>
                        </a:solidFill>
                        <a:effectLst/>
                        <a:latin typeface="Malgun Gothic" panose="020B0503020000020004" pitchFamily="34" charset="-127"/>
                        <a:ea typeface="Malgun Gothic" panose="020B0503020000020004" pitchFamily="34" charset="-127"/>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027053"/>
                  </a:ext>
                </a:extLst>
              </a:tr>
            </a:tbl>
          </a:graphicData>
        </a:graphic>
      </p:graphicFrame>
      <p:sp>
        <p:nvSpPr>
          <p:cNvPr id="2" name="Título 1">
            <a:extLst>
              <a:ext uri="{FF2B5EF4-FFF2-40B4-BE49-F238E27FC236}">
                <a16:creationId xmlns:a16="http://schemas.microsoft.com/office/drawing/2014/main" id="{C3BA580A-8DAB-4950-BAC7-82E490AA4023}"/>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DISPOSITIVOS Y SISTEMAS DE SUJECIÓN</a:t>
            </a:r>
          </a:p>
        </p:txBody>
      </p:sp>
      <p:pic>
        <p:nvPicPr>
          <p:cNvPr id="2050" name="Picture 2">
            <a:extLst>
              <a:ext uri="{FF2B5EF4-FFF2-40B4-BE49-F238E27FC236}">
                <a16:creationId xmlns:a16="http://schemas.microsoft.com/office/drawing/2014/main" id="{E993AE7A-E5D3-448D-B520-F9BBB1E91F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274" y="2608539"/>
            <a:ext cx="3071772" cy="409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067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sp>
        <p:nvSpPr>
          <p:cNvPr id="17" name="Título 1">
            <a:extLst>
              <a:ext uri="{FF2B5EF4-FFF2-40B4-BE49-F238E27FC236}">
                <a16:creationId xmlns:a16="http://schemas.microsoft.com/office/drawing/2014/main" id="{EC6E043C-75C7-48CF-B067-C03284CB272B}"/>
              </a:ext>
            </a:extLst>
          </p:cNvPr>
          <p:cNvSpPr txBox="1">
            <a:spLocks/>
          </p:cNvSpPr>
          <p:nvPr/>
        </p:nvSpPr>
        <p:spPr>
          <a:xfrm>
            <a:off x="2606876" y="744139"/>
            <a:ext cx="6012873" cy="61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000" kern="1200" spc="-60" baseline="0">
                <a:solidFill>
                  <a:srgbClr val="FFFFFF"/>
                </a:solidFill>
                <a:latin typeface="+mj-lt"/>
                <a:ea typeface="+mj-ea"/>
                <a:cs typeface="+mj-cs"/>
              </a:defRPr>
            </a:lvl1pPr>
          </a:lstStyle>
          <a:p>
            <a:r>
              <a:rPr lang="es-ES" sz="1800" b="1" dirty="0">
                <a:solidFill>
                  <a:schemeClr val="tx1"/>
                </a:solidFill>
                <a:latin typeface="Malgun Gothic" panose="020B0503020000020004" pitchFamily="34" charset="-127"/>
                <a:ea typeface="Malgun Gothic" panose="020B0503020000020004" pitchFamily="34" charset="-127"/>
              </a:rPr>
              <a:t>Caballetes.</a:t>
            </a:r>
            <a:endParaRPr lang="es-MX" sz="1800" b="1" dirty="0">
              <a:latin typeface="Malgun Gothic" panose="020B0503020000020004" pitchFamily="34" charset="-127"/>
              <a:ea typeface="Malgun Gothic" panose="020B0503020000020004" pitchFamily="34" charset="-127"/>
            </a:endParaRPr>
          </a:p>
        </p:txBody>
      </p:sp>
      <p:sp>
        <p:nvSpPr>
          <p:cNvPr id="18" name="Rectángulo 17">
            <a:extLst>
              <a:ext uri="{FF2B5EF4-FFF2-40B4-BE49-F238E27FC236}">
                <a16:creationId xmlns:a16="http://schemas.microsoft.com/office/drawing/2014/main" id="{2A507EDD-7824-4BAE-9B27-F72B2F6CE7C5}"/>
              </a:ext>
            </a:extLst>
          </p:cNvPr>
          <p:cNvSpPr/>
          <p:nvPr/>
        </p:nvSpPr>
        <p:spPr>
          <a:xfrm>
            <a:off x="2606876" y="1301400"/>
            <a:ext cx="6346193" cy="2308324"/>
          </a:xfrm>
          <a:prstGeom prst="rect">
            <a:avLst/>
          </a:prstGeom>
        </p:spPr>
        <p:txBody>
          <a:bodyPr wrap="square">
            <a:spAutoFit/>
          </a:bodyPr>
          <a:lstStyle/>
          <a:p>
            <a:pPr algn="just"/>
            <a:r>
              <a:rPr lang="es-MX" sz="180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Cuando los remolques se hayan separado de su remolcador principal, la parte no</a:t>
            </a:r>
            <a:br>
              <a:rPr lang="es-MX" sz="180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s-MX" sz="180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acoplada que se coloca sobre la cubierta de vehículos deberá sujetarse con la ayuda</a:t>
            </a:r>
            <a:br>
              <a:rPr lang="es-MX" sz="180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s-MX" sz="180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de caballetes que se situará bajo los elementos del chasis.</a:t>
            </a:r>
            <a:endParaRPr lang="es-MX" sz="1800" dirty="0">
              <a:effectLst/>
              <a:latin typeface="Malgun Gothic" panose="020B0503020000020004" pitchFamily="34" charset="-127"/>
              <a:ea typeface="Malgun Gothic" panose="020B0503020000020004" pitchFamily="34" charset="-127"/>
              <a:cs typeface="Times New Roman" panose="02020603050405020304" pitchFamily="18" charset="0"/>
            </a:endParaRPr>
          </a:p>
          <a:p>
            <a:pPr algn="just"/>
            <a:endParaRPr lang="es-MX" dirty="0"/>
          </a:p>
          <a:p>
            <a:pPr algn="just"/>
            <a:endParaRPr lang="es-MX" dirty="0"/>
          </a:p>
          <a:p>
            <a:pPr algn="just"/>
            <a:endParaRPr lang="es-MX" dirty="0"/>
          </a:p>
        </p:txBody>
      </p:sp>
      <p:sp>
        <p:nvSpPr>
          <p:cNvPr id="2" name="Título 1">
            <a:extLst>
              <a:ext uri="{FF2B5EF4-FFF2-40B4-BE49-F238E27FC236}">
                <a16:creationId xmlns:a16="http://schemas.microsoft.com/office/drawing/2014/main" id="{65004D37-DD10-4B6B-98C2-E3F8EE92FA9F}"/>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DISPOSITIVOS Y SISTEMAS DE SUJECIÓN</a:t>
            </a:r>
          </a:p>
        </p:txBody>
      </p:sp>
      <p:pic>
        <p:nvPicPr>
          <p:cNvPr id="3" name="Imagen 2">
            <a:hlinkClick r:id="rId5"/>
            <a:extLst>
              <a:ext uri="{FF2B5EF4-FFF2-40B4-BE49-F238E27FC236}">
                <a16:creationId xmlns:a16="http://schemas.microsoft.com/office/drawing/2014/main" id="{74776EAA-1603-4A85-A2E5-D9824DBE08E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3162667" y="3107457"/>
            <a:ext cx="5234609" cy="2483748"/>
          </a:xfrm>
          <a:prstGeom prst="rect">
            <a:avLst/>
          </a:prstGeom>
          <a:noFill/>
          <a:ln>
            <a:noFill/>
          </a:ln>
        </p:spPr>
      </p:pic>
    </p:spTree>
    <p:extLst>
      <p:ext uri="{BB962C8B-B14F-4D97-AF65-F5344CB8AC3E}">
        <p14:creationId xmlns:p14="http://schemas.microsoft.com/office/powerpoint/2010/main" val="15844172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2" name="Tabla 11">
            <a:extLst>
              <a:ext uri="{FF2B5EF4-FFF2-40B4-BE49-F238E27FC236}">
                <a16:creationId xmlns:a16="http://schemas.microsoft.com/office/drawing/2014/main" id="{2EE0F3FC-A9CC-4FA9-94E3-169820029423}"/>
              </a:ext>
            </a:extLst>
          </p:cNvPr>
          <p:cNvGraphicFramePr>
            <a:graphicFrameLocks noGrp="1"/>
          </p:cNvGraphicFramePr>
          <p:nvPr>
            <p:extLst>
              <p:ext uri="{D42A27DB-BD31-4B8C-83A1-F6EECF244321}">
                <p14:modId xmlns:p14="http://schemas.microsoft.com/office/powerpoint/2010/main" val="4288978044"/>
              </p:ext>
            </p:extLst>
          </p:nvPr>
        </p:nvGraphicFramePr>
        <p:xfrm>
          <a:off x="2606876" y="-1578"/>
          <a:ext cx="6263801" cy="3931920"/>
        </p:xfrm>
        <a:graphic>
          <a:graphicData uri="http://schemas.openxmlformats.org/drawingml/2006/table">
            <a:tbl>
              <a:tblPr/>
              <a:tblGrid>
                <a:gridCol w="6263801">
                  <a:extLst>
                    <a:ext uri="{9D8B030D-6E8A-4147-A177-3AD203B41FA5}">
                      <a16:colId xmlns:a16="http://schemas.microsoft.com/office/drawing/2014/main" val="2654832998"/>
                    </a:ext>
                  </a:extLst>
                </a:gridCol>
              </a:tblGrid>
              <a:tr h="663624">
                <a:tc>
                  <a:txBody>
                    <a:bodyPr/>
                    <a:lstStyle/>
                    <a:p>
                      <a:r>
                        <a:rPr lang="es-MX" sz="1800" b="1" i="0" kern="1200" dirty="0">
                          <a:solidFill>
                            <a:srgbClr val="000000"/>
                          </a:solidFill>
                          <a:effectLst/>
                          <a:latin typeface="Malgun Gothic" panose="020B0503020000020004" pitchFamily="34" charset="-127"/>
                          <a:ea typeface="Malgun Gothic" panose="020B0503020000020004" pitchFamily="34" charset="-127"/>
                          <a:cs typeface="+mn-cs"/>
                        </a:rPr>
                        <a:t>Elementos antideslizantes (calzas y polines de madera).</a:t>
                      </a:r>
                    </a:p>
                    <a:p>
                      <a:pPr algn="just"/>
                      <a:endParaRPr lang="es-MX" sz="1800" b="0" i="0" u="none" strike="noStrike" kern="1200" baseline="0" dirty="0">
                        <a:solidFill>
                          <a:schemeClr val="tx1"/>
                        </a:solidFill>
                        <a:latin typeface="Malgun Gothic" panose="020B0503020000020004" pitchFamily="34" charset="-127"/>
                        <a:ea typeface="Malgun Gothic" panose="020B0503020000020004" pitchFamily="34" charset="-127"/>
                        <a:cs typeface="+mn-cs"/>
                      </a:endParaRPr>
                    </a:p>
                    <a:p>
                      <a:pPr algn="just"/>
                      <a:r>
                        <a:rPr lang="es-MX" sz="1800" kern="1200" dirty="0">
                          <a:solidFill>
                            <a:schemeClr val="tx1"/>
                          </a:solidFill>
                          <a:effectLst/>
                          <a:latin typeface="Malgun Gothic" panose="020B0503020000020004" pitchFamily="34" charset="-127"/>
                          <a:ea typeface="Malgun Gothic" panose="020B0503020000020004" pitchFamily="34" charset="-127"/>
                          <a:cs typeface="+mn-cs"/>
                        </a:rPr>
                        <a:t>Se colocan calzos de caucho y/o madera; con unas dimensiones determinadas sobre la cubierta, delante y detrás de las ruedas para evitar que los vehículos se muevan en aquellos supuestos en los que fallen los frenos. Estos calzos también se utilizan para evitar el deslizamiento de los remolques cuando se estén conectando a la cabeza tractora o simplemente como medio de sujeción.</a:t>
                      </a:r>
                    </a:p>
                    <a:p>
                      <a:pPr algn="just"/>
                      <a:endParaRPr lang="es-MX" sz="1800" b="0" i="0" u="none" strike="noStrike" kern="1200" baseline="0" dirty="0">
                        <a:solidFill>
                          <a:schemeClr val="tx1"/>
                        </a:solidFill>
                        <a:effectLst/>
                        <a:latin typeface="Malgun Gothic" panose="020B0503020000020004" pitchFamily="34" charset="-127"/>
                        <a:ea typeface="Malgun Gothic" panose="020B0503020000020004" pitchFamily="34" charset="-127"/>
                        <a:cs typeface="+mn-cs"/>
                      </a:endParaRPr>
                    </a:p>
                    <a:p>
                      <a:pPr algn="just"/>
                      <a:r>
                        <a:rPr lang="es-MX" sz="1800" b="0" i="0" u="none" strike="noStrike" kern="1200" baseline="0" dirty="0">
                          <a:solidFill>
                            <a:schemeClr val="tx1"/>
                          </a:solidFill>
                          <a:effectLst/>
                          <a:latin typeface="Malgun Gothic" panose="020B0503020000020004" pitchFamily="34" charset="-127"/>
                          <a:ea typeface="Malgun Gothic" panose="020B0503020000020004" pitchFamily="34" charset="-127"/>
                          <a:cs typeface="+mn-cs"/>
                        </a:rPr>
                        <a:t>Actualmente son poco utilizadas las de madera, debido a que pueden causar algún tipo de avería en las cargas, lo anterior por la presencia de microorganismos en ella.</a:t>
                      </a:r>
                      <a:endParaRPr lang="es-MX" sz="1800" b="0" i="0" u="none" strike="noStrike" kern="1200" baseline="0" dirty="0">
                        <a:solidFill>
                          <a:schemeClr val="tx1"/>
                        </a:solidFill>
                        <a:latin typeface="Malgun Gothic" panose="020B0503020000020004" pitchFamily="34" charset="-127"/>
                        <a:ea typeface="Malgun Gothic" panose="020B0503020000020004" pitchFamily="34" charset="-127"/>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21357886"/>
                  </a:ext>
                </a:extLst>
              </a:tr>
            </a:tbl>
          </a:graphicData>
        </a:graphic>
      </p:graphicFrame>
      <p:sp>
        <p:nvSpPr>
          <p:cNvPr id="3" name="Título 1">
            <a:extLst>
              <a:ext uri="{FF2B5EF4-FFF2-40B4-BE49-F238E27FC236}">
                <a16:creationId xmlns:a16="http://schemas.microsoft.com/office/drawing/2014/main" id="{A3BA4D00-2F86-443D-B280-830C75084D4C}"/>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DISPOSITIVOS Y SISTEMAS DE SUJECIÓN</a:t>
            </a:r>
          </a:p>
        </p:txBody>
      </p:sp>
      <p:pic>
        <p:nvPicPr>
          <p:cNvPr id="11" name="Imagen 10">
            <a:hlinkClick r:id="rId5"/>
            <a:extLst>
              <a:ext uri="{FF2B5EF4-FFF2-40B4-BE49-F238E27FC236}">
                <a16:creationId xmlns:a16="http://schemas.microsoft.com/office/drawing/2014/main" id="{81465A5D-A0A4-4B37-80D1-174F54FF2C2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606876" y="4542084"/>
            <a:ext cx="3344197" cy="1257952"/>
          </a:xfrm>
          <a:prstGeom prst="rect">
            <a:avLst/>
          </a:prstGeom>
          <a:noFill/>
          <a:ln>
            <a:noFill/>
          </a:ln>
        </p:spPr>
      </p:pic>
      <p:pic>
        <p:nvPicPr>
          <p:cNvPr id="2050" name="Picture 2" descr="Carga y trincaje – Claret">
            <a:extLst>
              <a:ext uri="{FF2B5EF4-FFF2-40B4-BE49-F238E27FC236}">
                <a16:creationId xmlns:a16="http://schemas.microsoft.com/office/drawing/2014/main" id="{7BB304AB-6095-4398-AC94-5DDCBC454FE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72162" y="4224038"/>
            <a:ext cx="2657475" cy="1724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36794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3" name="Marcador de contenido 5">
            <a:extLst>
              <a:ext uri="{FF2B5EF4-FFF2-40B4-BE49-F238E27FC236}">
                <a16:creationId xmlns:a16="http://schemas.microsoft.com/office/drawing/2014/main" id="{95EF346B-9451-4933-AE1E-B4054D28A3D2}"/>
              </a:ext>
            </a:extLst>
          </p:cNvPr>
          <p:cNvGraphicFramePr>
            <a:graphicFrameLocks noGrp="1"/>
          </p:cNvGraphicFramePr>
          <p:nvPr>
            <p:ph idx="1"/>
            <p:extLst>
              <p:ext uri="{D42A27DB-BD31-4B8C-83A1-F6EECF244321}">
                <p14:modId xmlns:p14="http://schemas.microsoft.com/office/powerpoint/2010/main" val="1642081436"/>
              </p:ext>
            </p:extLst>
          </p:nvPr>
        </p:nvGraphicFramePr>
        <p:xfrm>
          <a:off x="2557725" y="1899000"/>
          <a:ext cx="6352573" cy="3077222"/>
        </p:xfrm>
        <a:graphic>
          <a:graphicData uri="http://schemas.openxmlformats.org/drawingml/2006/table">
            <a:tbl>
              <a:tblPr/>
              <a:tblGrid>
                <a:gridCol w="6352573">
                  <a:extLst>
                    <a:ext uri="{9D8B030D-6E8A-4147-A177-3AD203B41FA5}">
                      <a16:colId xmlns:a16="http://schemas.microsoft.com/office/drawing/2014/main" val="4100681895"/>
                    </a:ext>
                  </a:extLst>
                </a:gridCol>
              </a:tblGrid>
              <a:tr h="3077222">
                <a:tc>
                  <a:txBody>
                    <a:bodyPr/>
                    <a:lstStyle/>
                    <a:p>
                      <a:pPr lvl="0"/>
                      <a:endParaRPr lang="es-MX" sz="180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027053"/>
                  </a:ext>
                </a:extLst>
              </a:tr>
            </a:tbl>
          </a:graphicData>
        </a:graphic>
      </p:graphicFrame>
      <p:sp>
        <p:nvSpPr>
          <p:cNvPr id="3" name="Rectángulo 2">
            <a:extLst>
              <a:ext uri="{FF2B5EF4-FFF2-40B4-BE49-F238E27FC236}">
                <a16:creationId xmlns:a16="http://schemas.microsoft.com/office/drawing/2014/main" id="{2D93710C-33E2-4883-9CD7-985B91DD89DD}"/>
              </a:ext>
            </a:extLst>
          </p:cNvPr>
          <p:cNvSpPr/>
          <p:nvPr/>
        </p:nvSpPr>
        <p:spPr>
          <a:xfrm>
            <a:off x="3492239" y="289430"/>
            <a:ext cx="4036554" cy="369332"/>
          </a:xfrm>
          <a:prstGeom prst="rect">
            <a:avLst/>
          </a:prstGeom>
        </p:spPr>
        <p:txBody>
          <a:bodyPr wrap="none">
            <a:spAutoFit/>
          </a:bodyPr>
          <a:lstStyle/>
          <a:p>
            <a:r>
              <a:rPr lang="es-ES" b="1" dirty="0">
                <a:latin typeface="Malgun Gothic" panose="020B0503020000020004" pitchFamily="34" charset="-127"/>
                <a:cs typeface="Narkisim" panose="020E0502050101010101" pitchFamily="34" charset="-79"/>
              </a:rPr>
              <a:t>Datos de la carga que hay a bordo</a:t>
            </a:r>
            <a:endParaRPr lang="es-MX" b="1" dirty="0"/>
          </a:p>
        </p:txBody>
      </p:sp>
      <p:sp>
        <p:nvSpPr>
          <p:cNvPr id="2" name="Título 1">
            <a:extLst>
              <a:ext uri="{FF2B5EF4-FFF2-40B4-BE49-F238E27FC236}">
                <a16:creationId xmlns:a16="http://schemas.microsoft.com/office/drawing/2014/main" id="{4F56C48B-36D1-4E13-B9B7-A3F30E02746D}"/>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EJEMPLOS DE TRINCAJES</a:t>
            </a:r>
          </a:p>
        </p:txBody>
      </p:sp>
      <p:sp>
        <p:nvSpPr>
          <p:cNvPr id="14" name="CuadroTexto 13">
            <a:extLst>
              <a:ext uri="{FF2B5EF4-FFF2-40B4-BE49-F238E27FC236}">
                <a16:creationId xmlns:a16="http://schemas.microsoft.com/office/drawing/2014/main" id="{8713E9C8-8074-4EEB-848D-53ADAB210365}"/>
              </a:ext>
            </a:extLst>
          </p:cNvPr>
          <p:cNvSpPr txBox="1"/>
          <p:nvPr/>
        </p:nvSpPr>
        <p:spPr>
          <a:xfrm>
            <a:off x="2593847" y="866133"/>
            <a:ext cx="6316451" cy="3785652"/>
          </a:xfrm>
          <a:prstGeom prst="rect">
            <a:avLst/>
          </a:prstGeom>
          <a:noFill/>
        </p:spPr>
        <p:txBody>
          <a:bodyPr wrap="square">
            <a:spAutoFit/>
          </a:bodyPr>
          <a:lstStyle/>
          <a:p>
            <a:pPr algn="just"/>
            <a:r>
              <a:rPr lang="es-MX" sz="1600" b="1" dirty="0" err="1">
                <a:solidFill>
                  <a:srgbClr val="222222"/>
                </a:solidFill>
                <a:effectLst/>
                <a:latin typeface="Malgun Gothic" panose="020B0503020000020004" pitchFamily="34" charset="-127"/>
                <a:ea typeface="Malgun Gothic" panose="020B0503020000020004" pitchFamily="34" charset="-127"/>
              </a:rPr>
              <a:t>Trincajes</a:t>
            </a:r>
            <a:r>
              <a:rPr lang="es-MX" sz="1600" b="1" dirty="0">
                <a:solidFill>
                  <a:srgbClr val="222222"/>
                </a:solidFill>
                <a:effectLst/>
                <a:latin typeface="Malgun Gothic" panose="020B0503020000020004" pitchFamily="34" charset="-127"/>
                <a:ea typeface="Malgun Gothic" panose="020B0503020000020004" pitchFamily="34" charset="-127"/>
              </a:rPr>
              <a:t> de remolques									</a:t>
            </a:r>
            <a:br>
              <a:rPr lang="es-MX" sz="1600" dirty="0">
                <a:solidFill>
                  <a:srgbClr val="222222"/>
                </a:solidFill>
                <a:effectLst/>
                <a:latin typeface="Malgun Gothic" panose="020B0503020000020004" pitchFamily="34" charset="-127"/>
                <a:ea typeface="Malgun Gothic" panose="020B0503020000020004" pitchFamily="34" charset="-127"/>
              </a:rPr>
            </a:br>
            <a:r>
              <a:rPr lang="es-MX" sz="1600" dirty="0">
                <a:solidFill>
                  <a:srgbClr val="222222"/>
                </a:solidFill>
                <a:effectLst/>
                <a:latin typeface="Malgun Gothic" panose="020B0503020000020004" pitchFamily="34" charset="-127"/>
                <a:ea typeface="Malgun Gothic" panose="020B0503020000020004" pitchFamily="34" charset="-127"/>
              </a:rPr>
              <a:t>Los remolques deberán, en la medida de lo posible, estacionarse entre líneas adyacentes de dispositivos de sujeción. El remolque será colocado sobre un caballete </a:t>
            </a:r>
            <a:br>
              <a:rPr lang="es-MX" sz="1600" dirty="0">
                <a:solidFill>
                  <a:srgbClr val="222222"/>
                </a:solidFill>
                <a:effectLst/>
                <a:latin typeface="Malgun Gothic" panose="020B0503020000020004" pitchFamily="34" charset="-127"/>
                <a:ea typeface="Malgun Gothic" panose="020B0503020000020004" pitchFamily="34" charset="-127"/>
              </a:rPr>
            </a:br>
            <a:r>
              <a:rPr lang="es-MX" sz="1600" dirty="0">
                <a:solidFill>
                  <a:srgbClr val="222222"/>
                </a:solidFill>
                <a:effectLst/>
                <a:latin typeface="Malgun Gothic" panose="020B0503020000020004" pitchFamily="34" charset="-127"/>
                <a:ea typeface="Malgun Gothic" panose="020B0503020000020004" pitchFamily="34" charset="-127"/>
              </a:rPr>
              <a:t>y con los puntos de apoyo en posición hacia abajo sin que soporten peso alguno. 							</a:t>
            </a:r>
          </a:p>
          <a:p>
            <a:pPr algn="just"/>
            <a:r>
              <a:rPr lang="es-MX" sz="1600" dirty="0">
                <a:solidFill>
                  <a:srgbClr val="222222"/>
                </a:solidFill>
                <a:effectLst/>
                <a:latin typeface="Malgun Gothic" panose="020B0503020000020004" pitchFamily="34" charset="-127"/>
                <a:ea typeface="Malgun Gothic" panose="020B0503020000020004" pitchFamily="34" charset="-127"/>
              </a:rPr>
              <a:t>También deberán colocarse calzos bajo las ruedas para minimizar las posibilidades de que el remolque ruede hacia delante o hacia detrás.												</a:t>
            </a:r>
            <a:br>
              <a:rPr lang="es-MX" sz="1600" dirty="0">
                <a:solidFill>
                  <a:srgbClr val="222222"/>
                </a:solidFill>
                <a:effectLst/>
                <a:latin typeface="Malgun Gothic" panose="020B0503020000020004" pitchFamily="34" charset="-127"/>
                <a:ea typeface="Malgun Gothic" panose="020B0503020000020004" pitchFamily="34" charset="-127"/>
              </a:rPr>
            </a:br>
            <a:r>
              <a:rPr lang="es-MX" sz="1600" b="1" dirty="0" err="1">
                <a:solidFill>
                  <a:srgbClr val="222222"/>
                </a:solidFill>
                <a:effectLst/>
                <a:latin typeface="Malgun Gothic" panose="020B0503020000020004" pitchFamily="34" charset="-127"/>
                <a:ea typeface="Malgun Gothic" panose="020B0503020000020004" pitchFamily="34" charset="-127"/>
              </a:rPr>
              <a:t>Trincajes</a:t>
            </a:r>
            <a:r>
              <a:rPr lang="es-MX" sz="1600" b="1" dirty="0">
                <a:solidFill>
                  <a:srgbClr val="222222"/>
                </a:solidFill>
                <a:effectLst/>
                <a:latin typeface="Malgun Gothic" panose="020B0503020000020004" pitchFamily="34" charset="-127"/>
                <a:ea typeface="Malgun Gothic" panose="020B0503020000020004" pitchFamily="34" charset="-127"/>
              </a:rPr>
              <a:t> de vehículos articulados					</a:t>
            </a:r>
          </a:p>
          <a:p>
            <a:pPr algn="just"/>
            <a:r>
              <a:rPr lang="es-MX" sz="1600" dirty="0">
                <a:solidFill>
                  <a:srgbClr val="222222"/>
                </a:solidFill>
                <a:effectLst/>
                <a:latin typeface="Malgun Gothic" panose="020B0503020000020004" pitchFamily="34" charset="-127"/>
                <a:ea typeface="Malgun Gothic" panose="020B0503020000020004" pitchFamily="34" charset="-127"/>
              </a:rPr>
              <a:t>Los vehículos articulados deberán, en la medida de lo posible, estacionarse entre líneas adyacentes de dispositivos de sujeción. También deberán colocarse calzos bajo</a:t>
            </a:r>
            <a:br>
              <a:rPr lang="es-MX" sz="1600" dirty="0">
                <a:solidFill>
                  <a:srgbClr val="222222"/>
                </a:solidFill>
                <a:effectLst/>
                <a:latin typeface="Malgun Gothic" panose="020B0503020000020004" pitchFamily="34" charset="-127"/>
                <a:ea typeface="Malgun Gothic" panose="020B0503020000020004" pitchFamily="34" charset="-127"/>
              </a:rPr>
            </a:br>
            <a:r>
              <a:rPr lang="es-MX" sz="1600" dirty="0">
                <a:solidFill>
                  <a:srgbClr val="222222"/>
                </a:solidFill>
                <a:effectLst/>
                <a:latin typeface="Malgun Gothic" panose="020B0503020000020004" pitchFamily="34" charset="-127"/>
                <a:ea typeface="Malgun Gothic" panose="020B0503020000020004" pitchFamily="34" charset="-127"/>
              </a:rPr>
              <a:t>las ruedas para minimizar las posibilidades de que el remolque ruede hacia delante o hacia detrás.</a:t>
            </a:r>
            <a:endParaRPr lang="es-MX" sz="1600" dirty="0">
              <a:latin typeface="Malgun Gothic" panose="020B0503020000020004" pitchFamily="34" charset="-127"/>
              <a:ea typeface="Malgun Gothic" panose="020B0503020000020004" pitchFamily="34" charset="-127"/>
            </a:endParaRPr>
          </a:p>
        </p:txBody>
      </p:sp>
      <p:pic>
        <p:nvPicPr>
          <p:cNvPr id="6" name="Imagen 5">
            <a:hlinkClick r:id="rId5"/>
            <a:extLst>
              <a:ext uri="{FF2B5EF4-FFF2-40B4-BE49-F238E27FC236}">
                <a16:creationId xmlns:a16="http://schemas.microsoft.com/office/drawing/2014/main" id="{4734F69D-D327-4E9D-9BA1-7E808CAAC0FF}"/>
              </a:ext>
            </a:extLst>
          </p:cNvPr>
          <p:cNvPicPr/>
          <p:nvPr/>
        </p:nvPicPr>
        <p:blipFill rotWithShape="1">
          <a:blip r:embed="rId6">
            <a:extLst>
              <a:ext uri="{28A0092B-C50C-407E-A947-70E740481C1C}">
                <a14:useLocalDpi xmlns:a14="http://schemas.microsoft.com/office/drawing/2010/main" val="0"/>
              </a:ext>
            </a:extLst>
          </a:blip>
          <a:srcRect l="14076" t="1200" r="6010" b="14182"/>
          <a:stretch/>
        </p:blipFill>
        <p:spPr bwMode="auto">
          <a:xfrm>
            <a:off x="2799797" y="4685432"/>
            <a:ext cx="4435890" cy="1531027"/>
          </a:xfrm>
          <a:prstGeom prst="rect">
            <a:avLst/>
          </a:prstGeom>
          <a:noFill/>
          <a:ln>
            <a:noFill/>
          </a:ln>
        </p:spPr>
      </p:pic>
    </p:spTree>
    <p:extLst>
      <p:ext uri="{BB962C8B-B14F-4D97-AF65-F5344CB8AC3E}">
        <p14:creationId xmlns:p14="http://schemas.microsoft.com/office/powerpoint/2010/main" val="2407770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3" name="Marcador de contenido 5">
            <a:extLst>
              <a:ext uri="{FF2B5EF4-FFF2-40B4-BE49-F238E27FC236}">
                <a16:creationId xmlns:a16="http://schemas.microsoft.com/office/drawing/2014/main" id="{95EF346B-9451-4933-AE1E-B4054D28A3D2}"/>
              </a:ext>
            </a:extLst>
          </p:cNvPr>
          <p:cNvGraphicFramePr>
            <a:graphicFrameLocks noGrp="1"/>
          </p:cNvGraphicFramePr>
          <p:nvPr>
            <p:ph idx="1"/>
          </p:nvPr>
        </p:nvGraphicFramePr>
        <p:xfrm>
          <a:off x="2557725" y="1899000"/>
          <a:ext cx="6352573" cy="3077222"/>
        </p:xfrm>
        <a:graphic>
          <a:graphicData uri="http://schemas.openxmlformats.org/drawingml/2006/table">
            <a:tbl>
              <a:tblPr/>
              <a:tblGrid>
                <a:gridCol w="6352573">
                  <a:extLst>
                    <a:ext uri="{9D8B030D-6E8A-4147-A177-3AD203B41FA5}">
                      <a16:colId xmlns:a16="http://schemas.microsoft.com/office/drawing/2014/main" val="4100681895"/>
                    </a:ext>
                  </a:extLst>
                </a:gridCol>
              </a:tblGrid>
              <a:tr h="3077222">
                <a:tc>
                  <a:txBody>
                    <a:bodyPr/>
                    <a:lstStyle/>
                    <a:p>
                      <a:pPr lvl="0"/>
                      <a:endParaRPr lang="es-MX" sz="180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027053"/>
                  </a:ext>
                </a:extLst>
              </a:tr>
            </a:tbl>
          </a:graphicData>
        </a:graphic>
      </p:graphicFrame>
      <p:sp>
        <p:nvSpPr>
          <p:cNvPr id="3" name="Rectángulo 2">
            <a:extLst>
              <a:ext uri="{FF2B5EF4-FFF2-40B4-BE49-F238E27FC236}">
                <a16:creationId xmlns:a16="http://schemas.microsoft.com/office/drawing/2014/main" id="{2D93710C-33E2-4883-9CD7-985B91DD89DD}"/>
              </a:ext>
            </a:extLst>
          </p:cNvPr>
          <p:cNvSpPr/>
          <p:nvPr/>
        </p:nvSpPr>
        <p:spPr>
          <a:xfrm>
            <a:off x="2606876" y="297821"/>
            <a:ext cx="2334037" cy="369332"/>
          </a:xfrm>
          <a:prstGeom prst="rect">
            <a:avLst/>
          </a:prstGeom>
        </p:spPr>
        <p:txBody>
          <a:bodyPr wrap="none">
            <a:spAutoFit/>
          </a:bodyPr>
          <a:lstStyle/>
          <a:p>
            <a:r>
              <a:rPr lang="es-ES" b="1" dirty="0"/>
              <a:t>Trincado de camiones</a:t>
            </a:r>
            <a:endParaRPr lang="es-MX" b="1" dirty="0"/>
          </a:p>
        </p:txBody>
      </p:sp>
      <p:sp>
        <p:nvSpPr>
          <p:cNvPr id="5" name="Título 1">
            <a:extLst>
              <a:ext uri="{FF2B5EF4-FFF2-40B4-BE49-F238E27FC236}">
                <a16:creationId xmlns:a16="http://schemas.microsoft.com/office/drawing/2014/main" id="{2540410C-9DF7-46ED-A45A-7B5547AB2B8B}"/>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EJEMPLOS DE TRINCAJES</a:t>
            </a:r>
          </a:p>
        </p:txBody>
      </p:sp>
      <p:sp>
        <p:nvSpPr>
          <p:cNvPr id="14" name="CuadroTexto 13">
            <a:extLst>
              <a:ext uri="{FF2B5EF4-FFF2-40B4-BE49-F238E27FC236}">
                <a16:creationId xmlns:a16="http://schemas.microsoft.com/office/drawing/2014/main" id="{894B22B2-4477-4061-9C02-34801120C3EB}"/>
              </a:ext>
            </a:extLst>
          </p:cNvPr>
          <p:cNvSpPr txBox="1"/>
          <p:nvPr/>
        </p:nvSpPr>
        <p:spPr>
          <a:xfrm>
            <a:off x="2606877" y="779441"/>
            <a:ext cx="6303422" cy="1754326"/>
          </a:xfrm>
          <a:prstGeom prst="rect">
            <a:avLst/>
          </a:prstGeom>
          <a:noFill/>
        </p:spPr>
        <p:txBody>
          <a:bodyPr wrap="square">
            <a:spAutoFit/>
          </a:bodyPr>
          <a:lstStyle/>
          <a:p>
            <a:pPr algn="just"/>
            <a:r>
              <a:rPr lang="es-MX" sz="180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Los camiones deberán, en la medida de lo posible, estacionarse entre líneas adyacentes de dispositivos de sujeción. Los camiones amarrarán según la figura; se</a:t>
            </a:r>
            <a:br>
              <a:rPr lang="es-MX" sz="180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br>
            <a:r>
              <a:rPr lang="es-MX" sz="180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procederá a la colocación de calzos bajo cada una de las ruedas si existen posibilidades de que el camión ruede hacia delante o hacia atrás.</a:t>
            </a:r>
            <a:endParaRPr lang="es-MX" sz="2400" dirty="0">
              <a:effectLst/>
              <a:latin typeface="Malgun Gothic" panose="020B0503020000020004" pitchFamily="34" charset="-127"/>
              <a:ea typeface="Malgun Gothic" panose="020B0503020000020004" pitchFamily="34" charset="-127"/>
              <a:cs typeface="Times New Roman" panose="02020603050405020304" pitchFamily="18" charset="0"/>
            </a:endParaRPr>
          </a:p>
        </p:txBody>
      </p:sp>
      <p:pic>
        <p:nvPicPr>
          <p:cNvPr id="9" name="Imagen 8">
            <a:hlinkClick r:id="rId5"/>
            <a:extLst>
              <a:ext uri="{FF2B5EF4-FFF2-40B4-BE49-F238E27FC236}">
                <a16:creationId xmlns:a16="http://schemas.microsoft.com/office/drawing/2014/main" id="{C1302DAA-AF4F-4594-A884-E58EF878194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606876" y="2874836"/>
            <a:ext cx="5845638" cy="3141463"/>
          </a:xfrm>
          <a:prstGeom prst="rect">
            <a:avLst/>
          </a:prstGeom>
          <a:noFill/>
          <a:ln>
            <a:noFill/>
          </a:ln>
        </p:spPr>
      </p:pic>
    </p:spTree>
    <p:extLst>
      <p:ext uri="{BB962C8B-B14F-4D97-AF65-F5344CB8AC3E}">
        <p14:creationId xmlns:p14="http://schemas.microsoft.com/office/powerpoint/2010/main" val="1836892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3" name="Marcador de contenido 5">
            <a:extLst>
              <a:ext uri="{FF2B5EF4-FFF2-40B4-BE49-F238E27FC236}">
                <a16:creationId xmlns:a16="http://schemas.microsoft.com/office/drawing/2014/main" id="{95EF346B-9451-4933-AE1E-B4054D28A3D2}"/>
              </a:ext>
            </a:extLst>
          </p:cNvPr>
          <p:cNvGraphicFramePr>
            <a:graphicFrameLocks noGrp="1"/>
          </p:cNvGraphicFramePr>
          <p:nvPr>
            <p:ph idx="1"/>
          </p:nvPr>
        </p:nvGraphicFramePr>
        <p:xfrm>
          <a:off x="2557725" y="1899000"/>
          <a:ext cx="6352573" cy="3077222"/>
        </p:xfrm>
        <a:graphic>
          <a:graphicData uri="http://schemas.openxmlformats.org/drawingml/2006/table">
            <a:tbl>
              <a:tblPr/>
              <a:tblGrid>
                <a:gridCol w="6352573">
                  <a:extLst>
                    <a:ext uri="{9D8B030D-6E8A-4147-A177-3AD203B41FA5}">
                      <a16:colId xmlns:a16="http://schemas.microsoft.com/office/drawing/2014/main" val="4100681895"/>
                    </a:ext>
                  </a:extLst>
                </a:gridCol>
              </a:tblGrid>
              <a:tr h="3077222">
                <a:tc>
                  <a:txBody>
                    <a:bodyPr/>
                    <a:lstStyle/>
                    <a:p>
                      <a:pPr lvl="0"/>
                      <a:endParaRPr lang="es-MX" sz="180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027053"/>
                  </a:ext>
                </a:extLst>
              </a:tr>
            </a:tbl>
          </a:graphicData>
        </a:graphic>
      </p:graphicFrame>
      <p:sp>
        <p:nvSpPr>
          <p:cNvPr id="3" name="Rectángulo 2">
            <a:extLst>
              <a:ext uri="{FF2B5EF4-FFF2-40B4-BE49-F238E27FC236}">
                <a16:creationId xmlns:a16="http://schemas.microsoft.com/office/drawing/2014/main" id="{2D93710C-33E2-4883-9CD7-985B91DD89DD}"/>
              </a:ext>
            </a:extLst>
          </p:cNvPr>
          <p:cNvSpPr/>
          <p:nvPr/>
        </p:nvSpPr>
        <p:spPr>
          <a:xfrm>
            <a:off x="3492239" y="289430"/>
            <a:ext cx="184731" cy="369332"/>
          </a:xfrm>
          <a:prstGeom prst="rect">
            <a:avLst/>
          </a:prstGeom>
        </p:spPr>
        <p:txBody>
          <a:bodyPr wrap="none">
            <a:spAutoFit/>
          </a:bodyPr>
          <a:lstStyle/>
          <a:p>
            <a:endParaRPr lang="es-MX" b="1" dirty="0"/>
          </a:p>
        </p:txBody>
      </p:sp>
      <p:sp>
        <p:nvSpPr>
          <p:cNvPr id="5" name="Rectángulo 4">
            <a:extLst>
              <a:ext uri="{FF2B5EF4-FFF2-40B4-BE49-F238E27FC236}">
                <a16:creationId xmlns:a16="http://schemas.microsoft.com/office/drawing/2014/main" id="{CD45054E-2467-4B96-B5A2-F849C287BDCB}"/>
              </a:ext>
            </a:extLst>
          </p:cNvPr>
          <p:cNvSpPr/>
          <p:nvPr/>
        </p:nvSpPr>
        <p:spPr>
          <a:xfrm>
            <a:off x="2709822" y="763417"/>
            <a:ext cx="5453517" cy="369332"/>
          </a:xfrm>
          <a:prstGeom prst="rect">
            <a:avLst/>
          </a:prstGeom>
        </p:spPr>
        <p:txBody>
          <a:bodyPr wrap="square">
            <a:spAutoFit/>
          </a:bodyPr>
          <a:lstStyle/>
          <a:p>
            <a:r>
              <a:rPr lang="es-ES" b="1" dirty="0">
                <a:latin typeface="Malgun Gothic" panose="020B0503020000020004" pitchFamily="34" charset="-127"/>
                <a:cs typeface="Narkisim" panose="020E0502050101010101" pitchFamily="34" charset="-79"/>
              </a:rPr>
              <a:t>Trincado de motocicletas.</a:t>
            </a:r>
            <a:endParaRPr lang="es-MX" b="1" dirty="0"/>
          </a:p>
        </p:txBody>
      </p:sp>
      <p:sp>
        <p:nvSpPr>
          <p:cNvPr id="2" name="Título 1">
            <a:extLst>
              <a:ext uri="{FF2B5EF4-FFF2-40B4-BE49-F238E27FC236}">
                <a16:creationId xmlns:a16="http://schemas.microsoft.com/office/drawing/2014/main" id="{0F78FEDB-5B6E-45BC-A60D-DEB789ECF872}"/>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EJEMPLOS DE TRINCAJES</a:t>
            </a:r>
          </a:p>
        </p:txBody>
      </p:sp>
      <p:sp>
        <p:nvSpPr>
          <p:cNvPr id="14" name="CuadroTexto 13">
            <a:extLst>
              <a:ext uri="{FF2B5EF4-FFF2-40B4-BE49-F238E27FC236}">
                <a16:creationId xmlns:a16="http://schemas.microsoft.com/office/drawing/2014/main" id="{02CB8464-21A9-4F76-99C2-5F782D931FE8}"/>
              </a:ext>
            </a:extLst>
          </p:cNvPr>
          <p:cNvSpPr txBox="1"/>
          <p:nvPr/>
        </p:nvSpPr>
        <p:spPr>
          <a:xfrm>
            <a:off x="2606876" y="1476079"/>
            <a:ext cx="6303421" cy="2031325"/>
          </a:xfrm>
          <a:prstGeom prst="rect">
            <a:avLst/>
          </a:prstGeom>
          <a:noFill/>
        </p:spPr>
        <p:txBody>
          <a:bodyPr wrap="square">
            <a:spAutoFit/>
          </a:bodyPr>
          <a:lstStyle/>
          <a:p>
            <a:pPr algn="just"/>
            <a:r>
              <a:rPr lang="es-MX" sz="1800" dirty="0">
                <a:solidFill>
                  <a:srgbClr val="222222"/>
                </a:solidFill>
                <a:effectLst/>
                <a:latin typeface="Malgun Gothic" panose="020B0503020000020004" pitchFamily="34" charset="-127"/>
                <a:ea typeface="Malgun Gothic" panose="020B0503020000020004" pitchFamily="34" charset="-127"/>
              </a:rPr>
              <a:t>Estas deberán amarrarse con una trinca sujeta a los laterales de la cubierta principal.</a:t>
            </a:r>
            <a:br>
              <a:rPr lang="es-MX" sz="1800" dirty="0">
                <a:solidFill>
                  <a:srgbClr val="222222"/>
                </a:solidFill>
                <a:effectLst/>
                <a:latin typeface="Malgun Gothic" panose="020B0503020000020004" pitchFamily="34" charset="-127"/>
                <a:ea typeface="Malgun Gothic" panose="020B0503020000020004" pitchFamily="34" charset="-127"/>
              </a:rPr>
            </a:br>
            <a:r>
              <a:rPr lang="es-MX" sz="1800" dirty="0">
                <a:solidFill>
                  <a:srgbClr val="222222"/>
                </a:solidFill>
                <a:effectLst/>
                <a:latin typeface="Malgun Gothic" panose="020B0503020000020004" pitchFamily="34" charset="-127"/>
                <a:ea typeface="Malgun Gothic" panose="020B0503020000020004" pitchFamily="34" charset="-127"/>
              </a:rPr>
              <a:t>Como norma general, se aplican dos trincas por cada vehículo, una a cada lado del mismo. La práctica habitual es que el conductor amarre su propio vehículo. Si se estima conveniente, pueden utilizarse calzos para lograr una mayor estabilidad del vehículo.</a:t>
            </a:r>
            <a:endParaRPr lang="es-MX" dirty="0">
              <a:latin typeface="Malgun Gothic" panose="020B0503020000020004" pitchFamily="34" charset="-127"/>
              <a:ea typeface="Malgun Gothic" panose="020B0503020000020004" pitchFamily="34" charset="-127"/>
            </a:endParaRPr>
          </a:p>
        </p:txBody>
      </p:sp>
      <p:pic>
        <p:nvPicPr>
          <p:cNvPr id="12" name="Imagen 11">
            <a:hlinkClick r:id="rId5"/>
            <a:extLst>
              <a:ext uri="{FF2B5EF4-FFF2-40B4-BE49-F238E27FC236}">
                <a16:creationId xmlns:a16="http://schemas.microsoft.com/office/drawing/2014/main" id="{85E0B900-83EB-4DED-B793-C020A44CC025}"/>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09822" y="3819171"/>
            <a:ext cx="6048375" cy="2105025"/>
          </a:xfrm>
          <a:prstGeom prst="rect">
            <a:avLst/>
          </a:prstGeom>
          <a:noFill/>
          <a:ln>
            <a:noFill/>
          </a:ln>
        </p:spPr>
      </p:pic>
    </p:spTree>
    <p:extLst>
      <p:ext uri="{BB962C8B-B14F-4D97-AF65-F5344CB8AC3E}">
        <p14:creationId xmlns:p14="http://schemas.microsoft.com/office/powerpoint/2010/main" val="1882171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3" name="Marcador de contenido 5">
            <a:extLst>
              <a:ext uri="{FF2B5EF4-FFF2-40B4-BE49-F238E27FC236}">
                <a16:creationId xmlns:a16="http://schemas.microsoft.com/office/drawing/2014/main" id="{95EF346B-9451-4933-AE1E-B4054D28A3D2}"/>
              </a:ext>
            </a:extLst>
          </p:cNvPr>
          <p:cNvGraphicFramePr>
            <a:graphicFrameLocks noGrp="1"/>
          </p:cNvGraphicFramePr>
          <p:nvPr>
            <p:ph idx="1"/>
          </p:nvPr>
        </p:nvGraphicFramePr>
        <p:xfrm>
          <a:off x="2557725" y="1899000"/>
          <a:ext cx="6352573" cy="3077222"/>
        </p:xfrm>
        <a:graphic>
          <a:graphicData uri="http://schemas.openxmlformats.org/drawingml/2006/table">
            <a:tbl>
              <a:tblPr/>
              <a:tblGrid>
                <a:gridCol w="6352573">
                  <a:extLst>
                    <a:ext uri="{9D8B030D-6E8A-4147-A177-3AD203B41FA5}">
                      <a16:colId xmlns:a16="http://schemas.microsoft.com/office/drawing/2014/main" val="4100681895"/>
                    </a:ext>
                  </a:extLst>
                </a:gridCol>
              </a:tblGrid>
              <a:tr h="3077222">
                <a:tc>
                  <a:txBody>
                    <a:bodyPr/>
                    <a:lstStyle/>
                    <a:p>
                      <a:pPr lvl="0"/>
                      <a:endParaRPr lang="es-MX" sz="180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027053"/>
                  </a:ext>
                </a:extLst>
              </a:tr>
            </a:tbl>
          </a:graphicData>
        </a:graphic>
      </p:graphicFrame>
      <p:sp>
        <p:nvSpPr>
          <p:cNvPr id="3" name="Rectángulo 2">
            <a:extLst>
              <a:ext uri="{FF2B5EF4-FFF2-40B4-BE49-F238E27FC236}">
                <a16:creationId xmlns:a16="http://schemas.microsoft.com/office/drawing/2014/main" id="{2D93710C-33E2-4883-9CD7-985B91DD89DD}"/>
              </a:ext>
            </a:extLst>
          </p:cNvPr>
          <p:cNvSpPr/>
          <p:nvPr/>
        </p:nvSpPr>
        <p:spPr>
          <a:xfrm>
            <a:off x="3492239" y="289430"/>
            <a:ext cx="184731" cy="369332"/>
          </a:xfrm>
          <a:prstGeom prst="rect">
            <a:avLst/>
          </a:prstGeom>
        </p:spPr>
        <p:txBody>
          <a:bodyPr wrap="none">
            <a:spAutoFit/>
          </a:bodyPr>
          <a:lstStyle/>
          <a:p>
            <a:endParaRPr lang="es-MX" b="1" dirty="0"/>
          </a:p>
        </p:txBody>
      </p:sp>
      <p:sp>
        <p:nvSpPr>
          <p:cNvPr id="5" name="Rectángulo 4">
            <a:extLst>
              <a:ext uri="{FF2B5EF4-FFF2-40B4-BE49-F238E27FC236}">
                <a16:creationId xmlns:a16="http://schemas.microsoft.com/office/drawing/2014/main" id="{CD45054E-2467-4B96-B5A2-F849C287BDCB}"/>
              </a:ext>
            </a:extLst>
          </p:cNvPr>
          <p:cNvSpPr/>
          <p:nvPr/>
        </p:nvSpPr>
        <p:spPr>
          <a:xfrm>
            <a:off x="2606876" y="245802"/>
            <a:ext cx="5453517" cy="369332"/>
          </a:xfrm>
          <a:prstGeom prst="rect">
            <a:avLst/>
          </a:prstGeom>
        </p:spPr>
        <p:txBody>
          <a:bodyPr wrap="square">
            <a:spAutoFit/>
          </a:bodyPr>
          <a:lstStyle/>
          <a:p>
            <a:r>
              <a:rPr lang="es-ES" b="1" dirty="0">
                <a:latin typeface="Malgun Gothic" panose="020B0503020000020004" pitchFamily="34" charset="-127"/>
                <a:cs typeface="Narkisim" panose="020E0502050101010101" pitchFamily="34" charset="-79"/>
              </a:rPr>
              <a:t>Manual de Trincado de carga.</a:t>
            </a:r>
            <a:endParaRPr lang="es-MX" b="1" dirty="0"/>
          </a:p>
        </p:txBody>
      </p:sp>
      <p:sp>
        <p:nvSpPr>
          <p:cNvPr id="2" name="Título 1">
            <a:extLst>
              <a:ext uri="{FF2B5EF4-FFF2-40B4-BE49-F238E27FC236}">
                <a16:creationId xmlns:a16="http://schemas.microsoft.com/office/drawing/2014/main" id="{0F78FEDB-5B6E-45BC-A60D-DEB789ECF872}"/>
              </a:ext>
            </a:extLst>
          </p:cNvPr>
          <p:cNvSpPr txBox="1">
            <a:spLocks/>
          </p:cNvSpPr>
          <p:nvPr/>
        </p:nvSpPr>
        <p:spPr>
          <a:xfrm>
            <a:off x="0" y="2124566"/>
            <a:ext cx="2664542" cy="296244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sz="1900" dirty="0"/>
              <a:t>NORMA OFICIAL MEXICANA NOM-030-SCT4-1996,</a:t>
            </a:r>
          </a:p>
          <a:p>
            <a:pPr algn="ctr"/>
            <a:r>
              <a:rPr lang="es-MX" sz="1900" dirty="0"/>
              <a:t> CONDICIONES DE SEGURIDAD PARA LA ESTIBA Y TRINCADO DE CARGA EN EMBARCACIONES SOBRE CUBIERTA Y EN BODEGAS “Safety </a:t>
            </a:r>
            <a:r>
              <a:rPr lang="es-MX" sz="1900" dirty="0" err="1"/>
              <a:t>conditions</a:t>
            </a:r>
            <a:r>
              <a:rPr lang="es-MX" sz="1900" dirty="0"/>
              <a:t> </a:t>
            </a:r>
            <a:r>
              <a:rPr lang="es-MX" sz="1900" dirty="0" err="1"/>
              <a:t>for</a:t>
            </a:r>
            <a:r>
              <a:rPr lang="es-MX" sz="1900" dirty="0"/>
              <a:t> cargo </a:t>
            </a:r>
            <a:r>
              <a:rPr lang="es-MX" sz="1900" dirty="0" err="1"/>
              <a:t>storage</a:t>
            </a:r>
            <a:r>
              <a:rPr lang="es-MX" sz="1900" dirty="0"/>
              <a:t> and </a:t>
            </a:r>
            <a:r>
              <a:rPr lang="es-MX" sz="1900" dirty="0" err="1"/>
              <a:t>securing</a:t>
            </a:r>
            <a:r>
              <a:rPr lang="es-MX" sz="1900" dirty="0"/>
              <a:t> in </a:t>
            </a:r>
            <a:r>
              <a:rPr lang="es-MX" sz="1900" dirty="0" err="1"/>
              <a:t>vessels</a:t>
            </a:r>
            <a:r>
              <a:rPr lang="es-MX" sz="1900" dirty="0"/>
              <a:t> </a:t>
            </a:r>
            <a:r>
              <a:rPr lang="es-MX" sz="1900" dirty="0" err="1"/>
              <a:t>on</a:t>
            </a:r>
            <a:r>
              <a:rPr lang="es-MX" sz="1900" dirty="0"/>
              <a:t> </a:t>
            </a:r>
            <a:r>
              <a:rPr lang="es-MX" sz="1900" dirty="0" err="1"/>
              <a:t>deck</a:t>
            </a:r>
            <a:r>
              <a:rPr lang="es-MX" sz="1900" dirty="0"/>
              <a:t> and in </a:t>
            </a:r>
            <a:r>
              <a:rPr lang="es-MX" sz="1900" dirty="0" err="1"/>
              <a:t>holds</a:t>
            </a:r>
            <a:r>
              <a:rPr lang="es-MX" sz="1900" dirty="0"/>
              <a:t>”</a:t>
            </a:r>
          </a:p>
        </p:txBody>
      </p:sp>
      <p:sp>
        <p:nvSpPr>
          <p:cNvPr id="14" name="CuadroTexto 13">
            <a:extLst>
              <a:ext uri="{FF2B5EF4-FFF2-40B4-BE49-F238E27FC236}">
                <a16:creationId xmlns:a16="http://schemas.microsoft.com/office/drawing/2014/main" id="{02CB8464-21A9-4F76-99C2-5F782D931FE8}"/>
              </a:ext>
            </a:extLst>
          </p:cNvPr>
          <p:cNvSpPr txBox="1"/>
          <p:nvPr/>
        </p:nvSpPr>
        <p:spPr>
          <a:xfrm>
            <a:off x="2582300" y="743139"/>
            <a:ext cx="6303421" cy="3754874"/>
          </a:xfrm>
          <a:prstGeom prst="rect">
            <a:avLst/>
          </a:prstGeom>
          <a:noFill/>
        </p:spPr>
        <p:txBody>
          <a:bodyPr wrap="square">
            <a:spAutoFit/>
          </a:bodyPr>
          <a:lstStyle/>
          <a:p>
            <a:pPr algn="just"/>
            <a:r>
              <a:rPr lang="es-MX" sz="1400" dirty="0">
                <a:latin typeface="Malgun Gothic" panose="020B0503020000020004" pitchFamily="34" charset="-127"/>
                <a:ea typeface="Malgun Gothic" panose="020B0503020000020004" pitchFamily="34" charset="-127"/>
              </a:rPr>
              <a:t>De conformidad con los capítulos VI y VII del Convenio SOLAS 74/78, y sus enmiendas de 1994/1995 y el Código CSS, las unidades de carga, incluyendo los contenedores, deben ser estibados y trincados de acuerdo con un Manual de Trincado de la Carga aprobado por la autoridad competente del país de registro, elaborado de acuerdo con los lineamientos de la circular DSC/CIRC. 1 (18 de febrero de 1996) del Comité de Seguridad Marítima de la OMI.</a:t>
            </a:r>
          </a:p>
          <a:p>
            <a:pPr algn="just"/>
            <a:endParaRPr lang="es-MX" sz="1400" dirty="0">
              <a:latin typeface="Malgun Gothic" panose="020B0503020000020004" pitchFamily="34" charset="-127"/>
              <a:ea typeface="Malgun Gothic" panose="020B0503020000020004" pitchFamily="34" charset="-127"/>
            </a:endParaRPr>
          </a:p>
          <a:p>
            <a:pPr algn="just"/>
            <a:r>
              <a:rPr lang="es-MX" sz="1400" dirty="0">
                <a:latin typeface="Malgun Gothic" panose="020B0503020000020004" pitchFamily="34" charset="-127"/>
                <a:ea typeface="Malgun Gothic" panose="020B0503020000020004" pitchFamily="34" charset="-127"/>
              </a:rPr>
              <a:t>Es importante anotar que los dispositivos de trincado deben cumplir un criterio funcional y estructural aceptable y aplicable al buque y su carga.</a:t>
            </a:r>
          </a:p>
          <a:p>
            <a:pPr algn="just"/>
            <a:endParaRPr lang="es-MX" sz="1400" dirty="0">
              <a:latin typeface="Malgun Gothic" panose="020B0503020000020004" pitchFamily="34" charset="-127"/>
              <a:ea typeface="Malgun Gothic" panose="020B0503020000020004" pitchFamily="34" charset="-127"/>
            </a:endParaRPr>
          </a:p>
          <a:p>
            <a:pPr algn="just"/>
            <a:r>
              <a:rPr lang="es-MX" sz="1400" dirty="0">
                <a:latin typeface="Malgun Gothic" panose="020B0503020000020004" pitchFamily="34" charset="-127"/>
                <a:ea typeface="Malgun Gothic" panose="020B0503020000020004" pitchFamily="34" charset="-127"/>
              </a:rPr>
              <a:t>Asimismo, los oficiales de cubierta a bordo deben conocer la magnitud y dirección de las fuerzas involucradas, así como la aplicación correcta y las limitaciones de los dispositivos de trincado de la carga. La tripulación y el personal empleado para el trincado de las cargas deben ser instruidos sobre la aplicación y el uso correcto de los dispositivos de trincado a bordo de la embarcación</a:t>
            </a:r>
            <a:r>
              <a:rPr lang="es-MX" sz="1400" dirty="0">
                <a:solidFill>
                  <a:srgbClr val="222222"/>
                </a:solidFill>
                <a:effectLst/>
                <a:latin typeface="Malgun Gothic" panose="020B0503020000020004" pitchFamily="34" charset="-127"/>
                <a:ea typeface="Malgun Gothic" panose="020B0503020000020004" pitchFamily="34" charset="-127"/>
              </a:rPr>
              <a:t>.</a:t>
            </a:r>
            <a:endParaRPr lang="es-MX" sz="1400" dirty="0">
              <a:latin typeface="Malgun Gothic" panose="020B0503020000020004" pitchFamily="34" charset="-127"/>
              <a:ea typeface="Malgun Gothic" panose="020B0503020000020004" pitchFamily="34" charset="-127"/>
            </a:endParaRPr>
          </a:p>
        </p:txBody>
      </p:sp>
      <p:pic>
        <p:nvPicPr>
          <p:cNvPr id="9" name="Imagen 8" descr="Imagen que contiene exterior, tren, camioneta, pista&#10;&#10;Descripción generada automáticamente">
            <a:extLst>
              <a:ext uri="{FF2B5EF4-FFF2-40B4-BE49-F238E27FC236}">
                <a16:creationId xmlns:a16="http://schemas.microsoft.com/office/drawing/2014/main" id="{485164F1-FA21-4CAA-92EC-2E98B5383984}"/>
              </a:ext>
            </a:extLst>
          </p:cNvPr>
          <p:cNvPicPr>
            <a:picLocks noChangeAspect="1"/>
          </p:cNvPicPr>
          <p:nvPr/>
        </p:nvPicPr>
        <p:blipFill>
          <a:blip r:embed="rId5"/>
          <a:stretch>
            <a:fillRect/>
          </a:stretch>
        </p:blipFill>
        <p:spPr>
          <a:xfrm>
            <a:off x="3069468" y="4498013"/>
            <a:ext cx="3101200" cy="2101747"/>
          </a:xfrm>
          <a:prstGeom prst="rect">
            <a:avLst/>
          </a:prstGeom>
        </p:spPr>
      </p:pic>
    </p:spTree>
    <p:extLst>
      <p:ext uri="{BB962C8B-B14F-4D97-AF65-F5344CB8AC3E}">
        <p14:creationId xmlns:p14="http://schemas.microsoft.com/office/powerpoint/2010/main" val="6913378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3" name="Marcador de contenido 5">
            <a:extLst>
              <a:ext uri="{FF2B5EF4-FFF2-40B4-BE49-F238E27FC236}">
                <a16:creationId xmlns:a16="http://schemas.microsoft.com/office/drawing/2014/main" id="{95EF346B-9451-4933-AE1E-B4054D28A3D2}"/>
              </a:ext>
            </a:extLst>
          </p:cNvPr>
          <p:cNvGraphicFramePr>
            <a:graphicFrameLocks noGrp="1"/>
          </p:cNvGraphicFramePr>
          <p:nvPr>
            <p:ph idx="1"/>
          </p:nvPr>
        </p:nvGraphicFramePr>
        <p:xfrm>
          <a:off x="2557725" y="1899000"/>
          <a:ext cx="6352573" cy="3077222"/>
        </p:xfrm>
        <a:graphic>
          <a:graphicData uri="http://schemas.openxmlformats.org/drawingml/2006/table">
            <a:tbl>
              <a:tblPr/>
              <a:tblGrid>
                <a:gridCol w="6352573">
                  <a:extLst>
                    <a:ext uri="{9D8B030D-6E8A-4147-A177-3AD203B41FA5}">
                      <a16:colId xmlns:a16="http://schemas.microsoft.com/office/drawing/2014/main" val="4100681895"/>
                    </a:ext>
                  </a:extLst>
                </a:gridCol>
              </a:tblGrid>
              <a:tr h="3077222">
                <a:tc>
                  <a:txBody>
                    <a:bodyPr/>
                    <a:lstStyle/>
                    <a:p>
                      <a:pPr lvl="0"/>
                      <a:endParaRPr lang="es-MX" sz="180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027053"/>
                  </a:ext>
                </a:extLst>
              </a:tr>
            </a:tbl>
          </a:graphicData>
        </a:graphic>
      </p:graphicFrame>
      <p:sp>
        <p:nvSpPr>
          <p:cNvPr id="3" name="Rectángulo 2">
            <a:extLst>
              <a:ext uri="{FF2B5EF4-FFF2-40B4-BE49-F238E27FC236}">
                <a16:creationId xmlns:a16="http://schemas.microsoft.com/office/drawing/2014/main" id="{2D93710C-33E2-4883-9CD7-985B91DD89DD}"/>
              </a:ext>
            </a:extLst>
          </p:cNvPr>
          <p:cNvSpPr/>
          <p:nvPr/>
        </p:nvSpPr>
        <p:spPr>
          <a:xfrm>
            <a:off x="3492239" y="289430"/>
            <a:ext cx="184731" cy="369332"/>
          </a:xfrm>
          <a:prstGeom prst="rect">
            <a:avLst/>
          </a:prstGeom>
        </p:spPr>
        <p:txBody>
          <a:bodyPr wrap="none">
            <a:spAutoFit/>
          </a:bodyPr>
          <a:lstStyle/>
          <a:p>
            <a:endParaRPr lang="es-MX" b="1" dirty="0"/>
          </a:p>
        </p:txBody>
      </p:sp>
      <p:sp>
        <p:nvSpPr>
          <p:cNvPr id="5" name="Rectángulo 4">
            <a:extLst>
              <a:ext uri="{FF2B5EF4-FFF2-40B4-BE49-F238E27FC236}">
                <a16:creationId xmlns:a16="http://schemas.microsoft.com/office/drawing/2014/main" id="{CD45054E-2467-4B96-B5A2-F849C287BDCB}"/>
              </a:ext>
            </a:extLst>
          </p:cNvPr>
          <p:cNvSpPr/>
          <p:nvPr/>
        </p:nvSpPr>
        <p:spPr>
          <a:xfrm>
            <a:off x="2606876" y="245802"/>
            <a:ext cx="5453517" cy="369332"/>
          </a:xfrm>
          <a:prstGeom prst="rect">
            <a:avLst/>
          </a:prstGeom>
        </p:spPr>
        <p:txBody>
          <a:bodyPr wrap="square">
            <a:spAutoFit/>
          </a:bodyPr>
          <a:lstStyle/>
          <a:p>
            <a:r>
              <a:rPr lang="es-ES" b="1" dirty="0">
                <a:latin typeface="Malgun Gothic" panose="020B0503020000020004" pitchFamily="34" charset="-127"/>
                <a:cs typeface="Narkisim" panose="020E0502050101010101" pitchFamily="34" charset="-79"/>
              </a:rPr>
              <a:t>Manual de Trincado de carga.</a:t>
            </a:r>
            <a:endParaRPr lang="es-MX" b="1" dirty="0"/>
          </a:p>
        </p:txBody>
      </p:sp>
      <p:sp>
        <p:nvSpPr>
          <p:cNvPr id="2" name="Título 1">
            <a:extLst>
              <a:ext uri="{FF2B5EF4-FFF2-40B4-BE49-F238E27FC236}">
                <a16:creationId xmlns:a16="http://schemas.microsoft.com/office/drawing/2014/main" id="{0F78FEDB-5B6E-45BC-A60D-DEB789ECF872}"/>
              </a:ext>
            </a:extLst>
          </p:cNvPr>
          <p:cNvSpPr txBox="1">
            <a:spLocks/>
          </p:cNvSpPr>
          <p:nvPr/>
        </p:nvSpPr>
        <p:spPr>
          <a:xfrm>
            <a:off x="0" y="2124566"/>
            <a:ext cx="2664542" cy="296244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sz="1900" dirty="0"/>
              <a:t>NORMA OFICIAL MEXICANA NOM-030-SCT4-1996,</a:t>
            </a:r>
          </a:p>
          <a:p>
            <a:pPr algn="ctr"/>
            <a:r>
              <a:rPr lang="es-MX" sz="1900" dirty="0"/>
              <a:t> CONDICIONES DE SEGURIDAD PARA LA ESTIBA Y TRINCADO DE CARGA EN EMBARCACIONES SOBRE CUBIERTA Y EN BODEGAS “Safety </a:t>
            </a:r>
            <a:r>
              <a:rPr lang="es-MX" sz="1900" dirty="0" err="1"/>
              <a:t>conditions</a:t>
            </a:r>
            <a:r>
              <a:rPr lang="es-MX" sz="1900" dirty="0"/>
              <a:t> </a:t>
            </a:r>
            <a:r>
              <a:rPr lang="es-MX" sz="1900" dirty="0" err="1"/>
              <a:t>for</a:t>
            </a:r>
            <a:r>
              <a:rPr lang="es-MX" sz="1900" dirty="0"/>
              <a:t> cargo </a:t>
            </a:r>
            <a:r>
              <a:rPr lang="es-MX" sz="1900" dirty="0" err="1"/>
              <a:t>storage</a:t>
            </a:r>
            <a:r>
              <a:rPr lang="es-MX" sz="1900" dirty="0"/>
              <a:t> and </a:t>
            </a:r>
            <a:r>
              <a:rPr lang="es-MX" sz="1900" dirty="0" err="1"/>
              <a:t>securing</a:t>
            </a:r>
            <a:r>
              <a:rPr lang="es-MX" sz="1900" dirty="0"/>
              <a:t> in </a:t>
            </a:r>
            <a:r>
              <a:rPr lang="es-MX" sz="1900" dirty="0" err="1"/>
              <a:t>vessels</a:t>
            </a:r>
            <a:r>
              <a:rPr lang="es-MX" sz="1900" dirty="0"/>
              <a:t> </a:t>
            </a:r>
            <a:r>
              <a:rPr lang="es-MX" sz="1900" dirty="0" err="1"/>
              <a:t>on</a:t>
            </a:r>
            <a:r>
              <a:rPr lang="es-MX" sz="1900" dirty="0"/>
              <a:t> </a:t>
            </a:r>
            <a:r>
              <a:rPr lang="es-MX" sz="1900" dirty="0" err="1"/>
              <a:t>deck</a:t>
            </a:r>
            <a:r>
              <a:rPr lang="es-MX" sz="1900" dirty="0"/>
              <a:t> and in </a:t>
            </a:r>
            <a:r>
              <a:rPr lang="es-MX" sz="1900" dirty="0" err="1"/>
              <a:t>holds</a:t>
            </a:r>
            <a:r>
              <a:rPr lang="es-MX" sz="1900" dirty="0"/>
              <a:t>”</a:t>
            </a:r>
          </a:p>
        </p:txBody>
      </p:sp>
      <p:sp>
        <p:nvSpPr>
          <p:cNvPr id="14" name="CuadroTexto 13">
            <a:extLst>
              <a:ext uri="{FF2B5EF4-FFF2-40B4-BE49-F238E27FC236}">
                <a16:creationId xmlns:a16="http://schemas.microsoft.com/office/drawing/2014/main" id="{02CB8464-21A9-4F76-99C2-5F782D931FE8}"/>
              </a:ext>
            </a:extLst>
          </p:cNvPr>
          <p:cNvSpPr txBox="1"/>
          <p:nvPr/>
        </p:nvSpPr>
        <p:spPr>
          <a:xfrm>
            <a:off x="2582300" y="743139"/>
            <a:ext cx="6303421" cy="3323987"/>
          </a:xfrm>
          <a:prstGeom prst="rect">
            <a:avLst/>
          </a:prstGeom>
          <a:noFill/>
        </p:spPr>
        <p:txBody>
          <a:bodyPr wrap="square">
            <a:spAutoFit/>
          </a:bodyPr>
          <a:lstStyle/>
          <a:p>
            <a:pPr algn="just"/>
            <a:r>
              <a:rPr lang="es-MX" sz="1400" dirty="0">
                <a:latin typeface="Malgun Gothic" panose="020B0503020000020004" pitchFamily="34" charset="-127"/>
                <a:ea typeface="Malgun Gothic" panose="020B0503020000020004" pitchFamily="34" charset="-127"/>
              </a:rPr>
              <a:t>11.1.5 "Los dispositivos de trincado de la carga mencionados en este Manual se utilizarán en forma adecuada y adaptados a la cantidad, tipo de empaque y propiedades físicas de la carga a transportar. Cuando se introduzcan dispositivos de trincado nuevos o alternativos, el Manual de Trincado de la Carga debe ser revisado. Los dispositivos de trincado de la carga alternativos no deben tener una resistencia menor que el equipo al que reemplazan".</a:t>
            </a:r>
          </a:p>
          <a:p>
            <a:pPr algn="just"/>
            <a:r>
              <a:rPr lang="es-MX" sz="1400" dirty="0">
                <a:latin typeface="Malgun Gothic" panose="020B0503020000020004" pitchFamily="34" charset="-127"/>
                <a:ea typeface="Malgun Gothic" panose="020B0503020000020004" pitchFamily="34" charset="-127"/>
              </a:rPr>
              <a:t>11.2.1 Una lista o plan de los dispositivos fijos de trincado, mismo que debe suplementarse, tanto como sea posible, con la documentación apropiada para cada tipo de dispositivo. Dicha documentación debe incluir información sobre: - Nombre del fabricante. - Tipo y designación del producto con un esquema simple para facilitar su identificación. - Material(es). - Marcas de identificación. - Resultados de la prueba de resistencia o de la prueba de tensión. - Resultado de la prueba de no-destrucción. - Máxima carga de trincado (MSL).</a:t>
            </a:r>
          </a:p>
        </p:txBody>
      </p:sp>
      <p:pic>
        <p:nvPicPr>
          <p:cNvPr id="6" name="Imagen 5">
            <a:extLst>
              <a:ext uri="{FF2B5EF4-FFF2-40B4-BE49-F238E27FC236}">
                <a16:creationId xmlns:a16="http://schemas.microsoft.com/office/drawing/2014/main" id="{3EA9B3F5-AEBA-417E-A589-A22ACD7F7FD5}"/>
              </a:ext>
            </a:extLst>
          </p:cNvPr>
          <p:cNvPicPr>
            <a:picLocks noChangeAspect="1"/>
          </p:cNvPicPr>
          <p:nvPr/>
        </p:nvPicPr>
        <p:blipFill rotWithShape="1">
          <a:blip r:embed="rId5"/>
          <a:srcRect l="34546" t="23455" r="36314" b="21838"/>
          <a:stretch/>
        </p:blipFill>
        <p:spPr>
          <a:xfrm>
            <a:off x="2689117" y="4024027"/>
            <a:ext cx="2547026" cy="2688433"/>
          </a:xfrm>
          <a:prstGeom prst="rect">
            <a:avLst/>
          </a:prstGeom>
        </p:spPr>
      </p:pic>
    </p:spTree>
    <p:extLst>
      <p:ext uri="{BB962C8B-B14F-4D97-AF65-F5344CB8AC3E}">
        <p14:creationId xmlns:p14="http://schemas.microsoft.com/office/powerpoint/2010/main" val="242405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0" y="1143000"/>
            <a:ext cx="2605548" cy="2194560"/>
          </a:xfrm>
        </p:spPr>
        <p:txBody>
          <a:bodyPr/>
          <a:lstStyle/>
          <a:p>
            <a:br>
              <a:rPr lang="es-MX" b="1" dirty="0"/>
            </a:br>
            <a:r>
              <a:rPr lang="es-MX" b="1" dirty="0"/>
              <a:t>BIENVENIDOS</a:t>
            </a:r>
          </a:p>
        </p:txBody>
      </p:sp>
      <p:pic>
        <p:nvPicPr>
          <p:cNvPr id="7" name="Marcador de posición de imagen 6"/>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r="12724"/>
          <a:stretch/>
        </p:blipFill>
        <p:spPr>
          <a:xfrm>
            <a:off x="2605548" y="754682"/>
            <a:ext cx="6204155" cy="5331486"/>
          </a:xfrm>
        </p:spPr>
      </p:pic>
      <p:sp>
        <p:nvSpPr>
          <p:cNvPr id="3" name="Rectangle 2">
            <a:extLst>
              <a:ext uri="{FF2B5EF4-FFF2-40B4-BE49-F238E27FC236}">
                <a16:creationId xmlns:a16="http://schemas.microsoft.com/office/drawing/2014/main" id="{CDE3BAD3-4086-4E49-81AB-62E4A545F3F7}"/>
              </a:ext>
            </a:extLst>
          </p:cNvPr>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60291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3" name="Marcador de contenido 5">
            <a:extLst>
              <a:ext uri="{FF2B5EF4-FFF2-40B4-BE49-F238E27FC236}">
                <a16:creationId xmlns:a16="http://schemas.microsoft.com/office/drawing/2014/main" id="{95EF346B-9451-4933-AE1E-B4054D28A3D2}"/>
              </a:ext>
            </a:extLst>
          </p:cNvPr>
          <p:cNvGraphicFramePr>
            <a:graphicFrameLocks noGrp="1"/>
          </p:cNvGraphicFramePr>
          <p:nvPr>
            <p:ph idx="1"/>
            <p:extLst>
              <p:ext uri="{D42A27DB-BD31-4B8C-83A1-F6EECF244321}">
                <p14:modId xmlns:p14="http://schemas.microsoft.com/office/powerpoint/2010/main" val="394196437"/>
              </p:ext>
            </p:extLst>
          </p:nvPr>
        </p:nvGraphicFramePr>
        <p:xfrm>
          <a:off x="2557725" y="1899000"/>
          <a:ext cx="6352573" cy="3077222"/>
        </p:xfrm>
        <a:graphic>
          <a:graphicData uri="http://schemas.openxmlformats.org/drawingml/2006/table">
            <a:tbl>
              <a:tblPr/>
              <a:tblGrid>
                <a:gridCol w="6352573">
                  <a:extLst>
                    <a:ext uri="{9D8B030D-6E8A-4147-A177-3AD203B41FA5}">
                      <a16:colId xmlns:a16="http://schemas.microsoft.com/office/drawing/2014/main" val="4100681895"/>
                    </a:ext>
                  </a:extLst>
                </a:gridCol>
              </a:tblGrid>
              <a:tr h="3077222">
                <a:tc>
                  <a:txBody>
                    <a:bodyPr/>
                    <a:lstStyle/>
                    <a:p>
                      <a:pPr lvl="0"/>
                      <a:endParaRPr lang="es-MX" sz="180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027053"/>
                  </a:ext>
                </a:extLst>
              </a:tr>
            </a:tbl>
          </a:graphicData>
        </a:graphic>
      </p:graphicFrame>
      <p:sp>
        <p:nvSpPr>
          <p:cNvPr id="3" name="Rectángulo 2">
            <a:extLst>
              <a:ext uri="{FF2B5EF4-FFF2-40B4-BE49-F238E27FC236}">
                <a16:creationId xmlns:a16="http://schemas.microsoft.com/office/drawing/2014/main" id="{2D93710C-33E2-4883-9CD7-985B91DD89DD}"/>
              </a:ext>
            </a:extLst>
          </p:cNvPr>
          <p:cNvSpPr/>
          <p:nvPr/>
        </p:nvSpPr>
        <p:spPr>
          <a:xfrm>
            <a:off x="3492239" y="289430"/>
            <a:ext cx="184731" cy="369332"/>
          </a:xfrm>
          <a:prstGeom prst="rect">
            <a:avLst/>
          </a:prstGeom>
        </p:spPr>
        <p:txBody>
          <a:bodyPr wrap="none">
            <a:spAutoFit/>
          </a:bodyPr>
          <a:lstStyle/>
          <a:p>
            <a:endParaRPr lang="es-MX" b="1" dirty="0"/>
          </a:p>
        </p:txBody>
      </p:sp>
      <p:sp>
        <p:nvSpPr>
          <p:cNvPr id="5" name="Rectángulo 4">
            <a:extLst>
              <a:ext uri="{FF2B5EF4-FFF2-40B4-BE49-F238E27FC236}">
                <a16:creationId xmlns:a16="http://schemas.microsoft.com/office/drawing/2014/main" id="{CD45054E-2467-4B96-B5A2-F849C287BDCB}"/>
              </a:ext>
            </a:extLst>
          </p:cNvPr>
          <p:cNvSpPr/>
          <p:nvPr/>
        </p:nvSpPr>
        <p:spPr>
          <a:xfrm>
            <a:off x="2606876" y="245802"/>
            <a:ext cx="5453517" cy="369332"/>
          </a:xfrm>
          <a:prstGeom prst="rect">
            <a:avLst/>
          </a:prstGeom>
        </p:spPr>
        <p:txBody>
          <a:bodyPr wrap="square">
            <a:spAutoFit/>
          </a:bodyPr>
          <a:lstStyle/>
          <a:p>
            <a:r>
              <a:rPr lang="es-ES" b="1" dirty="0">
                <a:latin typeface="Malgun Gothic" panose="020B0503020000020004" pitchFamily="34" charset="-127"/>
                <a:cs typeface="Narkisim" panose="020E0502050101010101" pitchFamily="34" charset="-79"/>
              </a:rPr>
              <a:t>Manual de Trincado de carga.</a:t>
            </a:r>
            <a:endParaRPr lang="es-MX" b="1" dirty="0"/>
          </a:p>
        </p:txBody>
      </p:sp>
      <p:sp>
        <p:nvSpPr>
          <p:cNvPr id="2" name="Título 1">
            <a:extLst>
              <a:ext uri="{FF2B5EF4-FFF2-40B4-BE49-F238E27FC236}">
                <a16:creationId xmlns:a16="http://schemas.microsoft.com/office/drawing/2014/main" id="{0F78FEDB-5B6E-45BC-A60D-DEB789ECF872}"/>
              </a:ext>
            </a:extLst>
          </p:cNvPr>
          <p:cNvSpPr txBox="1">
            <a:spLocks/>
          </p:cNvSpPr>
          <p:nvPr/>
        </p:nvSpPr>
        <p:spPr>
          <a:xfrm>
            <a:off x="0" y="2124566"/>
            <a:ext cx="2664542" cy="296244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sz="1900" dirty="0"/>
              <a:t>NORMA OFICIAL MEXICANA NOM-030-SCT4-1996,</a:t>
            </a:r>
          </a:p>
          <a:p>
            <a:pPr algn="ctr"/>
            <a:r>
              <a:rPr lang="es-MX" sz="1900" dirty="0"/>
              <a:t> CONDICIONES DE SEGURIDAD PARA LA ESTIBA Y TRINCADO DE CARGA EN EMBARCACIONES SOBRE CUBIERTA Y EN BODEGAS “Safety </a:t>
            </a:r>
            <a:r>
              <a:rPr lang="es-MX" sz="1900" dirty="0" err="1"/>
              <a:t>conditions</a:t>
            </a:r>
            <a:r>
              <a:rPr lang="es-MX" sz="1900" dirty="0"/>
              <a:t> </a:t>
            </a:r>
            <a:r>
              <a:rPr lang="es-MX" sz="1900" dirty="0" err="1"/>
              <a:t>for</a:t>
            </a:r>
            <a:r>
              <a:rPr lang="es-MX" sz="1900" dirty="0"/>
              <a:t> cargo </a:t>
            </a:r>
            <a:r>
              <a:rPr lang="es-MX" sz="1900" dirty="0" err="1"/>
              <a:t>storage</a:t>
            </a:r>
            <a:r>
              <a:rPr lang="es-MX" sz="1900" dirty="0"/>
              <a:t> and </a:t>
            </a:r>
            <a:r>
              <a:rPr lang="es-MX" sz="1900" dirty="0" err="1"/>
              <a:t>securing</a:t>
            </a:r>
            <a:r>
              <a:rPr lang="es-MX" sz="1900" dirty="0"/>
              <a:t> in </a:t>
            </a:r>
            <a:r>
              <a:rPr lang="es-MX" sz="1900" dirty="0" err="1"/>
              <a:t>vessels</a:t>
            </a:r>
            <a:r>
              <a:rPr lang="es-MX" sz="1900" dirty="0"/>
              <a:t> </a:t>
            </a:r>
            <a:r>
              <a:rPr lang="es-MX" sz="1900" dirty="0" err="1"/>
              <a:t>on</a:t>
            </a:r>
            <a:r>
              <a:rPr lang="es-MX" sz="1900" dirty="0"/>
              <a:t> </a:t>
            </a:r>
            <a:r>
              <a:rPr lang="es-MX" sz="1900" dirty="0" err="1"/>
              <a:t>deck</a:t>
            </a:r>
            <a:r>
              <a:rPr lang="es-MX" sz="1900" dirty="0"/>
              <a:t> and in </a:t>
            </a:r>
            <a:r>
              <a:rPr lang="es-MX" sz="1900" dirty="0" err="1"/>
              <a:t>holds</a:t>
            </a:r>
            <a:r>
              <a:rPr lang="es-MX" sz="1900" dirty="0"/>
              <a:t>”</a:t>
            </a:r>
          </a:p>
        </p:txBody>
      </p:sp>
      <p:sp>
        <p:nvSpPr>
          <p:cNvPr id="14" name="CuadroTexto 13">
            <a:extLst>
              <a:ext uri="{FF2B5EF4-FFF2-40B4-BE49-F238E27FC236}">
                <a16:creationId xmlns:a16="http://schemas.microsoft.com/office/drawing/2014/main" id="{02CB8464-21A9-4F76-99C2-5F782D931FE8}"/>
              </a:ext>
            </a:extLst>
          </p:cNvPr>
          <p:cNvSpPr txBox="1"/>
          <p:nvPr/>
        </p:nvSpPr>
        <p:spPr>
          <a:xfrm>
            <a:off x="2582300" y="743139"/>
            <a:ext cx="6303421" cy="2800767"/>
          </a:xfrm>
          <a:prstGeom prst="rect">
            <a:avLst/>
          </a:prstGeom>
          <a:noFill/>
        </p:spPr>
        <p:txBody>
          <a:bodyPr wrap="square">
            <a:spAutoFit/>
          </a:bodyPr>
          <a:lstStyle/>
          <a:p>
            <a:pPr algn="just"/>
            <a:r>
              <a:rPr lang="es-MX" dirty="0">
                <a:latin typeface="Malgun Gothic" panose="020B0503020000020004" pitchFamily="34" charset="-127"/>
                <a:ea typeface="Malgun Gothic" panose="020B0503020000020004" pitchFamily="34" charset="-127"/>
              </a:rPr>
              <a:t>11.4 Esquemas de inspección y mantenimiento. En esta parte se deben describir los esquemas de inspección y mantenimiento de los dispositivos de trincado a bordo del buque.</a:t>
            </a:r>
          </a:p>
          <a:p>
            <a:pPr algn="just"/>
            <a:r>
              <a:rPr lang="es-MX" dirty="0">
                <a:latin typeface="Malgun Gothic" panose="020B0503020000020004" pitchFamily="34" charset="-127"/>
                <a:ea typeface="Malgun Gothic" panose="020B0503020000020004" pitchFamily="34" charset="-127"/>
              </a:rPr>
              <a:t>11.4.2 Se deben documentar las acciones de inspección y mantenimiento de los dispositivos de trincado del buque, incluyendo los procedimientos para la aceptación, mantenimiento, reparación o rechazo de los dispositivos de trincado, así como las inspecciones efectuadas.</a:t>
            </a:r>
          </a:p>
          <a:p>
            <a:pPr algn="just"/>
            <a:endParaRPr lang="es-MX" sz="1400" dirty="0">
              <a:latin typeface="Malgun Gothic" panose="020B0503020000020004" pitchFamily="34" charset="-127"/>
              <a:ea typeface="Malgun Gothic" panose="020B0503020000020004" pitchFamily="34" charset="-127"/>
            </a:endParaRPr>
          </a:p>
        </p:txBody>
      </p:sp>
      <p:pic>
        <p:nvPicPr>
          <p:cNvPr id="10" name="Imagen 9" descr="Imagen que contiene edificio, exterior, parado, hombre&#10;&#10;Descripción generada automáticamente">
            <a:extLst>
              <a:ext uri="{FF2B5EF4-FFF2-40B4-BE49-F238E27FC236}">
                <a16:creationId xmlns:a16="http://schemas.microsoft.com/office/drawing/2014/main" id="{33D8A90B-3CF1-4176-83B5-4A1EB6A3E141}"/>
              </a:ext>
            </a:extLst>
          </p:cNvPr>
          <p:cNvPicPr>
            <a:picLocks noChangeAspect="1"/>
          </p:cNvPicPr>
          <p:nvPr/>
        </p:nvPicPr>
        <p:blipFill>
          <a:blip r:embed="rId5"/>
          <a:stretch>
            <a:fillRect/>
          </a:stretch>
        </p:blipFill>
        <p:spPr>
          <a:xfrm>
            <a:off x="2696254" y="3605786"/>
            <a:ext cx="3474414" cy="3028423"/>
          </a:xfrm>
          <a:prstGeom prst="rect">
            <a:avLst/>
          </a:prstGeom>
        </p:spPr>
      </p:pic>
    </p:spTree>
    <p:extLst>
      <p:ext uri="{BB962C8B-B14F-4D97-AF65-F5344CB8AC3E}">
        <p14:creationId xmlns:p14="http://schemas.microsoft.com/office/powerpoint/2010/main" val="2651023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3" name="Marcador de contenido 5">
            <a:extLst>
              <a:ext uri="{FF2B5EF4-FFF2-40B4-BE49-F238E27FC236}">
                <a16:creationId xmlns:a16="http://schemas.microsoft.com/office/drawing/2014/main" id="{95EF346B-9451-4933-AE1E-B4054D28A3D2}"/>
              </a:ext>
            </a:extLst>
          </p:cNvPr>
          <p:cNvGraphicFramePr>
            <a:graphicFrameLocks noGrp="1"/>
          </p:cNvGraphicFramePr>
          <p:nvPr>
            <p:ph idx="1"/>
          </p:nvPr>
        </p:nvGraphicFramePr>
        <p:xfrm>
          <a:off x="2557725" y="1899000"/>
          <a:ext cx="6352573" cy="3077222"/>
        </p:xfrm>
        <a:graphic>
          <a:graphicData uri="http://schemas.openxmlformats.org/drawingml/2006/table">
            <a:tbl>
              <a:tblPr/>
              <a:tblGrid>
                <a:gridCol w="6352573">
                  <a:extLst>
                    <a:ext uri="{9D8B030D-6E8A-4147-A177-3AD203B41FA5}">
                      <a16:colId xmlns:a16="http://schemas.microsoft.com/office/drawing/2014/main" val="4100681895"/>
                    </a:ext>
                  </a:extLst>
                </a:gridCol>
              </a:tblGrid>
              <a:tr h="3077222">
                <a:tc>
                  <a:txBody>
                    <a:bodyPr/>
                    <a:lstStyle/>
                    <a:p>
                      <a:pPr lvl="0"/>
                      <a:endParaRPr lang="es-MX" sz="180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027053"/>
                  </a:ext>
                </a:extLst>
              </a:tr>
            </a:tbl>
          </a:graphicData>
        </a:graphic>
      </p:graphicFrame>
      <p:sp>
        <p:nvSpPr>
          <p:cNvPr id="3" name="Rectángulo 2">
            <a:extLst>
              <a:ext uri="{FF2B5EF4-FFF2-40B4-BE49-F238E27FC236}">
                <a16:creationId xmlns:a16="http://schemas.microsoft.com/office/drawing/2014/main" id="{2D93710C-33E2-4883-9CD7-985B91DD89DD}"/>
              </a:ext>
            </a:extLst>
          </p:cNvPr>
          <p:cNvSpPr/>
          <p:nvPr/>
        </p:nvSpPr>
        <p:spPr>
          <a:xfrm>
            <a:off x="3492239" y="289430"/>
            <a:ext cx="184731" cy="369332"/>
          </a:xfrm>
          <a:prstGeom prst="rect">
            <a:avLst/>
          </a:prstGeom>
        </p:spPr>
        <p:txBody>
          <a:bodyPr wrap="none">
            <a:spAutoFit/>
          </a:bodyPr>
          <a:lstStyle/>
          <a:p>
            <a:endParaRPr lang="es-MX" b="1" dirty="0"/>
          </a:p>
        </p:txBody>
      </p:sp>
      <p:sp>
        <p:nvSpPr>
          <p:cNvPr id="5" name="Rectángulo 4">
            <a:extLst>
              <a:ext uri="{FF2B5EF4-FFF2-40B4-BE49-F238E27FC236}">
                <a16:creationId xmlns:a16="http://schemas.microsoft.com/office/drawing/2014/main" id="{CD45054E-2467-4B96-B5A2-F849C287BDCB}"/>
              </a:ext>
            </a:extLst>
          </p:cNvPr>
          <p:cNvSpPr/>
          <p:nvPr/>
        </p:nvSpPr>
        <p:spPr>
          <a:xfrm>
            <a:off x="2606876" y="245802"/>
            <a:ext cx="5453517" cy="369332"/>
          </a:xfrm>
          <a:prstGeom prst="rect">
            <a:avLst/>
          </a:prstGeom>
        </p:spPr>
        <p:txBody>
          <a:bodyPr wrap="square">
            <a:spAutoFit/>
          </a:bodyPr>
          <a:lstStyle/>
          <a:p>
            <a:r>
              <a:rPr lang="es-ES" b="1" dirty="0">
                <a:latin typeface="Malgun Gothic" panose="020B0503020000020004" pitchFamily="34" charset="-127"/>
                <a:cs typeface="Narkisim" panose="020E0502050101010101" pitchFamily="34" charset="-79"/>
              </a:rPr>
              <a:t>Manual de Trincado de carga.</a:t>
            </a:r>
            <a:endParaRPr lang="es-MX" b="1" dirty="0"/>
          </a:p>
        </p:txBody>
      </p:sp>
      <p:sp>
        <p:nvSpPr>
          <p:cNvPr id="2" name="Título 1">
            <a:extLst>
              <a:ext uri="{FF2B5EF4-FFF2-40B4-BE49-F238E27FC236}">
                <a16:creationId xmlns:a16="http://schemas.microsoft.com/office/drawing/2014/main" id="{0F78FEDB-5B6E-45BC-A60D-DEB789ECF872}"/>
              </a:ext>
            </a:extLst>
          </p:cNvPr>
          <p:cNvSpPr txBox="1">
            <a:spLocks/>
          </p:cNvSpPr>
          <p:nvPr/>
        </p:nvSpPr>
        <p:spPr>
          <a:xfrm>
            <a:off x="0" y="2124566"/>
            <a:ext cx="2664542" cy="296244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sz="1900" dirty="0"/>
              <a:t>NORMA OFICIAL MEXICANA NOM-030-SCT4-1996,</a:t>
            </a:r>
          </a:p>
          <a:p>
            <a:pPr algn="ctr"/>
            <a:r>
              <a:rPr lang="es-MX" sz="1900" dirty="0"/>
              <a:t> CONDICIONES DE SEGURIDAD PARA LA ESTIBA Y TRINCADO DE CARGA EN EMBARCACIONES SOBRE CUBIERTA Y EN BODEGAS “Safety </a:t>
            </a:r>
            <a:r>
              <a:rPr lang="es-MX" sz="1900" dirty="0" err="1"/>
              <a:t>conditions</a:t>
            </a:r>
            <a:r>
              <a:rPr lang="es-MX" sz="1900" dirty="0"/>
              <a:t> </a:t>
            </a:r>
            <a:r>
              <a:rPr lang="es-MX" sz="1900" dirty="0" err="1"/>
              <a:t>for</a:t>
            </a:r>
            <a:r>
              <a:rPr lang="es-MX" sz="1900" dirty="0"/>
              <a:t> cargo </a:t>
            </a:r>
            <a:r>
              <a:rPr lang="es-MX" sz="1900" dirty="0" err="1"/>
              <a:t>storage</a:t>
            </a:r>
            <a:r>
              <a:rPr lang="es-MX" sz="1900" dirty="0"/>
              <a:t> and </a:t>
            </a:r>
            <a:r>
              <a:rPr lang="es-MX" sz="1900" dirty="0" err="1"/>
              <a:t>securing</a:t>
            </a:r>
            <a:r>
              <a:rPr lang="es-MX" sz="1900" dirty="0"/>
              <a:t> in </a:t>
            </a:r>
            <a:r>
              <a:rPr lang="es-MX" sz="1900" dirty="0" err="1"/>
              <a:t>vessels</a:t>
            </a:r>
            <a:r>
              <a:rPr lang="es-MX" sz="1900" dirty="0"/>
              <a:t> </a:t>
            </a:r>
            <a:r>
              <a:rPr lang="es-MX" sz="1900" dirty="0" err="1"/>
              <a:t>on</a:t>
            </a:r>
            <a:r>
              <a:rPr lang="es-MX" sz="1900" dirty="0"/>
              <a:t> </a:t>
            </a:r>
            <a:r>
              <a:rPr lang="es-MX" sz="1900" dirty="0" err="1"/>
              <a:t>deck</a:t>
            </a:r>
            <a:r>
              <a:rPr lang="es-MX" sz="1900" dirty="0"/>
              <a:t> and in </a:t>
            </a:r>
            <a:r>
              <a:rPr lang="es-MX" sz="1900" dirty="0" err="1"/>
              <a:t>holds</a:t>
            </a:r>
            <a:r>
              <a:rPr lang="es-MX" sz="1900" dirty="0"/>
              <a:t>”</a:t>
            </a:r>
          </a:p>
        </p:txBody>
      </p:sp>
      <p:sp>
        <p:nvSpPr>
          <p:cNvPr id="15" name="CuadroTexto 14">
            <a:extLst>
              <a:ext uri="{FF2B5EF4-FFF2-40B4-BE49-F238E27FC236}">
                <a16:creationId xmlns:a16="http://schemas.microsoft.com/office/drawing/2014/main" id="{7BC59707-E4AF-47E7-9929-4A58BCC73588}"/>
              </a:ext>
            </a:extLst>
          </p:cNvPr>
          <p:cNvSpPr txBox="1"/>
          <p:nvPr/>
        </p:nvSpPr>
        <p:spPr>
          <a:xfrm>
            <a:off x="2606876" y="658401"/>
            <a:ext cx="6303422" cy="5478423"/>
          </a:xfrm>
          <a:prstGeom prst="rect">
            <a:avLst/>
          </a:prstGeom>
          <a:noFill/>
        </p:spPr>
        <p:txBody>
          <a:bodyPr wrap="square">
            <a:spAutoFit/>
          </a:bodyPr>
          <a:lstStyle/>
          <a:p>
            <a:pPr algn="just"/>
            <a:r>
              <a:rPr lang="es-MX" sz="1400" dirty="0">
                <a:latin typeface="Malgun Gothic" panose="020B0503020000020004" pitchFamily="34" charset="-127"/>
                <a:ea typeface="Malgun Gothic" panose="020B0503020000020004" pitchFamily="34" charset="-127"/>
              </a:rPr>
              <a:t>11.5.2 Evaluación de las fuerzas que actúan sobre las unidades de carga, incluyendo la siguiente información: </a:t>
            </a:r>
          </a:p>
          <a:p>
            <a:pPr marL="285750" indent="-285750" algn="just">
              <a:buFont typeface="Arial" panose="020B0604020202020204" pitchFamily="34" charset="0"/>
              <a:buChar char="•"/>
            </a:pPr>
            <a:r>
              <a:rPr lang="es-MX" sz="1400" dirty="0">
                <a:latin typeface="Malgun Gothic" panose="020B0503020000020004" pitchFamily="34" charset="-127"/>
                <a:ea typeface="Malgun Gothic" panose="020B0503020000020004" pitchFamily="34" charset="-127"/>
              </a:rPr>
              <a:t>Cuadros o diagramas proporcionando las aceleraciones que se pueden esperar en diversas posiciones a bordo del buque en condiciones de mar adversas y con un rango de valores metacéntricos (GM) aceptables.</a:t>
            </a:r>
          </a:p>
          <a:p>
            <a:pPr marL="285750" indent="-285750" algn="just">
              <a:buFont typeface="Arial" panose="020B0604020202020204" pitchFamily="34" charset="0"/>
              <a:buChar char="•"/>
            </a:pPr>
            <a:r>
              <a:rPr lang="es-MX" sz="1400" dirty="0">
                <a:latin typeface="Malgun Gothic" panose="020B0503020000020004" pitchFamily="34" charset="-127"/>
                <a:ea typeface="Malgun Gothic" panose="020B0503020000020004" pitchFamily="34" charset="-127"/>
              </a:rPr>
              <a:t>Ejemplo de fuerzas actuando sobre unidades de carga al sujetarlas a las aceleraciones mencionadas en el párrafo anterior y ángulos de balanceo y valores metacéntricos (GM) por encima de los cuales dichas fuerzas excederían los límites permisibles para los dispositivos de trincado especificados.</a:t>
            </a:r>
          </a:p>
          <a:p>
            <a:pPr marL="285750" indent="-285750" algn="just">
              <a:buFont typeface="Arial" panose="020B0604020202020204" pitchFamily="34" charset="0"/>
              <a:buChar char="•"/>
            </a:pPr>
            <a:r>
              <a:rPr lang="es-MX" sz="1400" dirty="0">
                <a:latin typeface="Malgun Gothic" panose="020B0503020000020004" pitchFamily="34" charset="-127"/>
                <a:ea typeface="Malgun Gothic" panose="020B0503020000020004" pitchFamily="34" charset="-127"/>
              </a:rPr>
              <a:t>Ejemplos para calcular el número y resistencia de los dispositivos de trincado portátiles que se requieren para contrarrestar las fuerzas mencionadas en el párrafo anterior, así como los factores de seguridad a utilizarse por los diferentes tipos de dispositivos de trincado portátiles. Los cálculos se deben realizar de acuerdo con el Anexo 13 del Código CSS o los métodos aceptados por la autoridad.</a:t>
            </a:r>
          </a:p>
          <a:p>
            <a:pPr marL="285750" indent="-285750" algn="just">
              <a:buFont typeface="Arial" panose="020B0604020202020204" pitchFamily="34" charset="0"/>
              <a:buChar char="•"/>
            </a:pPr>
            <a:r>
              <a:rPr lang="es-MX" sz="1400" dirty="0">
                <a:latin typeface="Malgun Gothic" panose="020B0503020000020004" pitchFamily="34" charset="-127"/>
                <a:ea typeface="Malgun Gothic" panose="020B0503020000020004" pitchFamily="34" charset="-127"/>
              </a:rPr>
              <a:t>Se recomienda que el diseñador del Manual de Trincado de la Carga convierta el método de cálculo utilizado a una forma que se adapte al buque en particular, sus dispositivos de trincado y la carga. Dicha forma puede consistir en diagramas, cuadros o ejemplos calculados. </a:t>
            </a:r>
          </a:p>
          <a:p>
            <a:pPr marL="285750" indent="-285750" algn="just">
              <a:buFont typeface="Arial" panose="020B0604020202020204" pitchFamily="34" charset="0"/>
              <a:buChar char="•"/>
            </a:pPr>
            <a:r>
              <a:rPr lang="es-MX" sz="1400" dirty="0">
                <a:latin typeface="Malgun Gothic" panose="020B0503020000020004" pitchFamily="34" charset="-127"/>
                <a:ea typeface="Malgun Gothic" panose="020B0503020000020004" pitchFamily="34" charset="-127"/>
              </a:rPr>
              <a:t>Otros arreglos operacionales como el proceso electrónico de datos (EDP) o el uso de una computadora de carga se pueden aceptar como alternativas a los requerimientos de los párrafos anteriores, siempre y cuando este sistema contenga la misma información. </a:t>
            </a:r>
          </a:p>
        </p:txBody>
      </p:sp>
    </p:spTree>
    <p:extLst>
      <p:ext uri="{BB962C8B-B14F-4D97-AF65-F5344CB8AC3E}">
        <p14:creationId xmlns:p14="http://schemas.microsoft.com/office/powerpoint/2010/main" val="2127642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3" name="Marcador de contenido 5">
            <a:extLst>
              <a:ext uri="{FF2B5EF4-FFF2-40B4-BE49-F238E27FC236}">
                <a16:creationId xmlns:a16="http://schemas.microsoft.com/office/drawing/2014/main" id="{95EF346B-9451-4933-AE1E-B4054D28A3D2}"/>
              </a:ext>
            </a:extLst>
          </p:cNvPr>
          <p:cNvGraphicFramePr>
            <a:graphicFrameLocks noGrp="1"/>
          </p:cNvGraphicFramePr>
          <p:nvPr>
            <p:ph idx="1"/>
          </p:nvPr>
        </p:nvGraphicFramePr>
        <p:xfrm>
          <a:off x="2557725" y="1899000"/>
          <a:ext cx="6352573" cy="3077222"/>
        </p:xfrm>
        <a:graphic>
          <a:graphicData uri="http://schemas.openxmlformats.org/drawingml/2006/table">
            <a:tbl>
              <a:tblPr/>
              <a:tblGrid>
                <a:gridCol w="6352573">
                  <a:extLst>
                    <a:ext uri="{9D8B030D-6E8A-4147-A177-3AD203B41FA5}">
                      <a16:colId xmlns:a16="http://schemas.microsoft.com/office/drawing/2014/main" val="4100681895"/>
                    </a:ext>
                  </a:extLst>
                </a:gridCol>
              </a:tblGrid>
              <a:tr h="3077222">
                <a:tc>
                  <a:txBody>
                    <a:bodyPr/>
                    <a:lstStyle/>
                    <a:p>
                      <a:pPr lvl="0"/>
                      <a:endParaRPr lang="es-MX" sz="1800" kern="1200" dirty="0">
                        <a:solidFill>
                          <a:schemeClr val="tx1"/>
                        </a:solidFill>
                        <a:effectLst/>
                        <a:latin typeface="+mn-lt"/>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68027053"/>
                  </a:ext>
                </a:extLst>
              </a:tr>
            </a:tbl>
          </a:graphicData>
        </a:graphic>
      </p:graphicFrame>
      <p:sp>
        <p:nvSpPr>
          <p:cNvPr id="3" name="Rectángulo 2">
            <a:extLst>
              <a:ext uri="{FF2B5EF4-FFF2-40B4-BE49-F238E27FC236}">
                <a16:creationId xmlns:a16="http://schemas.microsoft.com/office/drawing/2014/main" id="{2D93710C-33E2-4883-9CD7-985B91DD89DD}"/>
              </a:ext>
            </a:extLst>
          </p:cNvPr>
          <p:cNvSpPr/>
          <p:nvPr/>
        </p:nvSpPr>
        <p:spPr>
          <a:xfrm>
            <a:off x="3492239" y="289430"/>
            <a:ext cx="184731" cy="369332"/>
          </a:xfrm>
          <a:prstGeom prst="rect">
            <a:avLst/>
          </a:prstGeom>
        </p:spPr>
        <p:txBody>
          <a:bodyPr wrap="none">
            <a:spAutoFit/>
          </a:bodyPr>
          <a:lstStyle/>
          <a:p>
            <a:endParaRPr lang="es-MX" b="1" dirty="0"/>
          </a:p>
        </p:txBody>
      </p:sp>
      <p:sp>
        <p:nvSpPr>
          <p:cNvPr id="5" name="Rectángulo 4">
            <a:extLst>
              <a:ext uri="{FF2B5EF4-FFF2-40B4-BE49-F238E27FC236}">
                <a16:creationId xmlns:a16="http://schemas.microsoft.com/office/drawing/2014/main" id="{CD45054E-2467-4B96-B5A2-F849C287BDCB}"/>
              </a:ext>
            </a:extLst>
          </p:cNvPr>
          <p:cNvSpPr/>
          <p:nvPr/>
        </p:nvSpPr>
        <p:spPr>
          <a:xfrm>
            <a:off x="2606876" y="245802"/>
            <a:ext cx="5453517" cy="369332"/>
          </a:xfrm>
          <a:prstGeom prst="rect">
            <a:avLst/>
          </a:prstGeom>
        </p:spPr>
        <p:txBody>
          <a:bodyPr wrap="square">
            <a:spAutoFit/>
          </a:bodyPr>
          <a:lstStyle/>
          <a:p>
            <a:r>
              <a:rPr lang="es-ES" b="1" dirty="0">
                <a:latin typeface="Malgun Gothic" panose="020B0503020000020004" pitchFamily="34" charset="-127"/>
                <a:cs typeface="Narkisim" panose="020E0502050101010101" pitchFamily="34" charset="-79"/>
              </a:rPr>
              <a:t>Manual de Trincado de carga.</a:t>
            </a:r>
            <a:endParaRPr lang="es-MX" b="1" dirty="0"/>
          </a:p>
        </p:txBody>
      </p:sp>
      <p:sp>
        <p:nvSpPr>
          <p:cNvPr id="2" name="Título 1">
            <a:extLst>
              <a:ext uri="{FF2B5EF4-FFF2-40B4-BE49-F238E27FC236}">
                <a16:creationId xmlns:a16="http://schemas.microsoft.com/office/drawing/2014/main" id="{0F78FEDB-5B6E-45BC-A60D-DEB789ECF872}"/>
              </a:ext>
            </a:extLst>
          </p:cNvPr>
          <p:cNvSpPr txBox="1">
            <a:spLocks/>
          </p:cNvSpPr>
          <p:nvPr/>
        </p:nvSpPr>
        <p:spPr>
          <a:xfrm>
            <a:off x="0" y="2124566"/>
            <a:ext cx="2664542" cy="2962440"/>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sz="1900" dirty="0"/>
              <a:t>NORMA OFICIAL MEXICANA NOM-030-SCT4-1996,</a:t>
            </a:r>
          </a:p>
          <a:p>
            <a:pPr algn="ctr"/>
            <a:r>
              <a:rPr lang="es-MX" sz="1900" dirty="0"/>
              <a:t> CONDICIONES DE SEGURIDAD PARA LA ESTIBA Y TRINCADO DE CARGA EN EMBARCACIONES SOBRE CUBIERTA Y EN BODEGAS “Safety </a:t>
            </a:r>
            <a:r>
              <a:rPr lang="es-MX" sz="1900" dirty="0" err="1"/>
              <a:t>conditions</a:t>
            </a:r>
            <a:r>
              <a:rPr lang="es-MX" sz="1900" dirty="0"/>
              <a:t> </a:t>
            </a:r>
            <a:r>
              <a:rPr lang="es-MX" sz="1900" dirty="0" err="1"/>
              <a:t>for</a:t>
            </a:r>
            <a:r>
              <a:rPr lang="es-MX" sz="1900" dirty="0"/>
              <a:t> cargo </a:t>
            </a:r>
            <a:r>
              <a:rPr lang="es-MX" sz="1900" dirty="0" err="1"/>
              <a:t>storage</a:t>
            </a:r>
            <a:r>
              <a:rPr lang="es-MX" sz="1900" dirty="0"/>
              <a:t> and </a:t>
            </a:r>
            <a:r>
              <a:rPr lang="es-MX" sz="1900" dirty="0" err="1"/>
              <a:t>securing</a:t>
            </a:r>
            <a:r>
              <a:rPr lang="es-MX" sz="1900" dirty="0"/>
              <a:t> in </a:t>
            </a:r>
            <a:r>
              <a:rPr lang="es-MX" sz="1900" dirty="0" err="1"/>
              <a:t>vessels</a:t>
            </a:r>
            <a:r>
              <a:rPr lang="es-MX" sz="1900" dirty="0"/>
              <a:t> </a:t>
            </a:r>
            <a:r>
              <a:rPr lang="es-MX" sz="1900" dirty="0" err="1"/>
              <a:t>on</a:t>
            </a:r>
            <a:r>
              <a:rPr lang="es-MX" sz="1900" dirty="0"/>
              <a:t> </a:t>
            </a:r>
            <a:r>
              <a:rPr lang="es-MX" sz="1900" dirty="0" err="1"/>
              <a:t>deck</a:t>
            </a:r>
            <a:r>
              <a:rPr lang="es-MX" sz="1900" dirty="0"/>
              <a:t> and in </a:t>
            </a:r>
            <a:r>
              <a:rPr lang="es-MX" sz="1900" dirty="0" err="1"/>
              <a:t>holds</a:t>
            </a:r>
            <a:r>
              <a:rPr lang="es-MX" sz="1900" dirty="0"/>
              <a:t>”</a:t>
            </a:r>
          </a:p>
        </p:txBody>
      </p:sp>
      <p:sp>
        <p:nvSpPr>
          <p:cNvPr id="15" name="CuadroTexto 14">
            <a:extLst>
              <a:ext uri="{FF2B5EF4-FFF2-40B4-BE49-F238E27FC236}">
                <a16:creationId xmlns:a16="http://schemas.microsoft.com/office/drawing/2014/main" id="{7BC59707-E4AF-47E7-9929-4A58BCC73588}"/>
              </a:ext>
            </a:extLst>
          </p:cNvPr>
          <p:cNvSpPr txBox="1"/>
          <p:nvPr/>
        </p:nvSpPr>
        <p:spPr>
          <a:xfrm>
            <a:off x="2606876" y="658401"/>
            <a:ext cx="6303422" cy="2693045"/>
          </a:xfrm>
          <a:prstGeom prst="rect">
            <a:avLst/>
          </a:prstGeom>
          <a:noFill/>
        </p:spPr>
        <p:txBody>
          <a:bodyPr wrap="square">
            <a:spAutoFit/>
          </a:bodyPr>
          <a:lstStyle/>
          <a:p>
            <a:pPr algn="just"/>
            <a:r>
              <a:rPr lang="es-MX" sz="1300" dirty="0">
                <a:latin typeface="Malgun Gothic" panose="020B0503020000020004" pitchFamily="34" charset="-127"/>
                <a:ea typeface="Malgun Gothic" panose="020B0503020000020004" pitchFamily="34" charset="-127"/>
              </a:rPr>
              <a:t>11.7 Requisitos complementarios para buques "Roll-</a:t>
            </a:r>
            <a:r>
              <a:rPr lang="es-MX" sz="1300" dirty="0" err="1">
                <a:latin typeface="Malgun Gothic" panose="020B0503020000020004" pitchFamily="34" charset="-127"/>
                <a:ea typeface="Malgun Gothic" panose="020B0503020000020004" pitchFamily="34" charset="-127"/>
              </a:rPr>
              <a:t>on</a:t>
            </a:r>
            <a:r>
              <a:rPr lang="es-MX" sz="1300" dirty="0">
                <a:latin typeface="Malgun Gothic" panose="020B0503020000020004" pitchFamily="34" charset="-127"/>
                <a:ea typeface="Malgun Gothic" panose="020B0503020000020004" pitchFamily="34" charset="-127"/>
              </a:rPr>
              <a:t>/Roll-off" El manual debe contener diagramas que muestren la distribución de los dispositivos fijos de trincado identificando sus máximas cargas (MSL), así como las distancias longitudinales y transversales entre los puntos de aseguramiento.</a:t>
            </a:r>
          </a:p>
          <a:p>
            <a:pPr algn="just"/>
            <a:r>
              <a:rPr lang="es-MX" sz="1300" dirty="0">
                <a:latin typeface="Malgun Gothic" panose="020B0503020000020004" pitchFamily="34" charset="-127"/>
                <a:ea typeface="Malgun Gothic" panose="020B0503020000020004" pitchFamily="34" charset="-127"/>
              </a:rPr>
              <a:t>11.8 Buques graneleros En el caso de buques graneleros que transporten unidades de carga a las que apliquen los capítulos VI o VII del Convenio SOLAS 74/78, dichas unidades deben estibarse y trincarse de acuerdo con un Manual de Trincado de la Carga aprobado por la Autoridad.</a:t>
            </a:r>
          </a:p>
          <a:p>
            <a:pPr algn="just"/>
            <a:r>
              <a:rPr lang="es-MX" sz="1300" dirty="0">
                <a:latin typeface="Malgun Gothic" panose="020B0503020000020004" pitchFamily="34" charset="-127"/>
                <a:ea typeface="Malgun Gothic" panose="020B0503020000020004" pitchFamily="34" charset="-127"/>
              </a:rPr>
              <a:t>11.9 Estiba y trincado de contenedores y otras cargas estandarizadas En esta parte se deben incluir instrucciones para el manejo adecuado de los dispositivos de trincado, as í como recomendaciones de seguridad para el trincado y destrincado de contenedores u otras cargas estandarizadas por personal a bordo o de tierra.</a:t>
            </a:r>
          </a:p>
        </p:txBody>
      </p:sp>
      <p:pic>
        <p:nvPicPr>
          <p:cNvPr id="6" name="Imagen 5">
            <a:extLst>
              <a:ext uri="{FF2B5EF4-FFF2-40B4-BE49-F238E27FC236}">
                <a16:creationId xmlns:a16="http://schemas.microsoft.com/office/drawing/2014/main" id="{0E62AA7E-363B-42CA-BAC0-69AA73E39AD4}"/>
              </a:ext>
            </a:extLst>
          </p:cNvPr>
          <p:cNvPicPr>
            <a:picLocks noChangeAspect="1"/>
          </p:cNvPicPr>
          <p:nvPr/>
        </p:nvPicPr>
        <p:blipFill rotWithShape="1">
          <a:blip r:embed="rId5"/>
          <a:srcRect l="18787" t="53368" r="56258" b="12406"/>
          <a:stretch/>
        </p:blipFill>
        <p:spPr>
          <a:xfrm>
            <a:off x="3676970" y="3414334"/>
            <a:ext cx="3585061" cy="2764441"/>
          </a:xfrm>
          <a:prstGeom prst="rect">
            <a:avLst/>
          </a:prstGeom>
        </p:spPr>
      </p:pic>
    </p:spTree>
    <p:extLst>
      <p:ext uri="{BB962C8B-B14F-4D97-AF65-F5344CB8AC3E}">
        <p14:creationId xmlns:p14="http://schemas.microsoft.com/office/powerpoint/2010/main" val="2560411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15" name="Título 1">
            <a:extLst>
              <a:ext uri="{FF2B5EF4-FFF2-40B4-BE49-F238E27FC236}">
                <a16:creationId xmlns:a16="http://schemas.microsoft.com/office/drawing/2014/main" id="{43739376-A1C6-400A-810E-13A7A76BB1FD}"/>
              </a:ext>
            </a:extLst>
          </p:cNvPr>
          <p:cNvSpPr txBox="1">
            <a:spLocks/>
          </p:cNvSpPr>
          <p:nvPr/>
        </p:nvSpPr>
        <p:spPr>
          <a:xfrm>
            <a:off x="-27713" y="2436995"/>
            <a:ext cx="2664542" cy="141798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sz="2000" dirty="0"/>
              <a:t>DUDAS Y</a:t>
            </a:r>
          </a:p>
          <a:p>
            <a:pPr algn="ctr"/>
            <a:r>
              <a:rPr lang="es-MX" sz="2000" dirty="0"/>
              <a:t>RETROALIMENTACIÓN</a:t>
            </a:r>
          </a:p>
          <a:p>
            <a:pPr algn="ctr"/>
            <a:r>
              <a:rPr lang="es-MX" sz="2000" dirty="0"/>
              <a:t>AL  CORREO DE REFERENCIA</a:t>
            </a:r>
          </a:p>
        </p:txBody>
      </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graphicFrame>
        <p:nvGraphicFramePr>
          <p:cNvPr id="11" name="Object 4">
            <a:extLst>
              <a:ext uri="{FF2B5EF4-FFF2-40B4-BE49-F238E27FC236}">
                <a16:creationId xmlns:a16="http://schemas.microsoft.com/office/drawing/2014/main" id="{589CA9F2-D61B-44B5-A5B8-2585A2B1AC4A}"/>
              </a:ext>
            </a:extLst>
          </p:cNvPr>
          <p:cNvGraphicFramePr>
            <a:graphicFrameLocks noChangeAspect="1"/>
          </p:cNvGraphicFramePr>
          <p:nvPr>
            <p:extLst>
              <p:ext uri="{D42A27DB-BD31-4B8C-83A1-F6EECF244321}">
                <p14:modId xmlns:p14="http://schemas.microsoft.com/office/powerpoint/2010/main" val="2359387661"/>
              </p:ext>
            </p:extLst>
          </p:nvPr>
        </p:nvGraphicFramePr>
        <p:xfrm>
          <a:off x="2994179" y="71158"/>
          <a:ext cx="3594417" cy="6149658"/>
        </p:xfrm>
        <a:graphic>
          <a:graphicData uri="http://schemas.openxmlformats.org/presentationml/2006/ole">
            <mc:AlternateContent xmlns:mc="http://schemas.openxmlformats.org/markup-compatibility/2006">
              <mc:Choice xmlns:v="urn:schemas-microsoft-com:vml" Requires="v">
                <p:oleObj spid="_x0000_s1065" name="Imagen" r:id="rId6" imgW="1857375" imgH="3995738" progId="MS_ClipArt_Gallery.2">
                  <p:embed/>
                </p:oleObj>
              </mc:Choice>
              <mc:Fallback>
                <p:oleObj name="Imagen" r:id="rId6" imgW="1857375" imgH="3995738" progId="MS_ClipArt_Gallery.2">
                  <p:embed/>
                  <p:pic>
                    <p:nvPicPr>
                      <p:cNvPr id="7" name="Object 4">
                        <a:extLst>
                          <a:ext uri="{FF2B5EF4-FFF2-40B4-BE49-F238E27FC236}">
                            <a16:creationId xmlns:a16="http://schemas.microsoft.com/office/drawing/2014/main" id="{63DC96D2-8E81-4393-B78A-9185784A131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94179" y="71158"/>
                        <a:ext cx="3594417" cy="6149658"/>
                      </a:xfrm>
                      <a:prstGeom prst="rect">
                        <a:avLst/>
                      </a:prstGeom>
                      <a:solidFill>
                        <a:srgbClr val="FFFFFF"/>
                      </a:solidFill>
                      <a:ln>
                        <a:noFill/>
                      </a:ln>
                    </p:spPr>
                  </p:pic>
                </p:oleObj>
              </mc:Fallback>
            </mc:AlternateContent>
          </a:graphicData>
        </a:graphic>
      </p:graphicFrame>
    </p:spTree>
    <p:extLst>
      <p:ext uri="{BB962C8B-B14F-4D97-AF65-F5344CB8AC3E}">
        <p14:creationId xmlns:p14="http://schemas.microsoft.com/office/powerpoint/2010/main" val="24878652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685800" y="5001804"/>
            <a:ext cx="5486400" cy="914400"/>
          </a:xfrm>
        </p:spPr>
        <p:txBody>
          <a:bodyPr>
            <a:normAutofit/>
          </a:bodyPr>
          <a:lstStyle/>
          <a:p>
            <a:pPr algn="ctr"/>
            <a:r>
              <a:rPr lang="en-US" sz="5400" b="1" dirty="0">
                <a:solidFill>
                  <a:schemeClr val="bg1"/>
                </a:solidFill>
                <a:effectLst>
                  <a:outerShdw blurRad="38100" dist="38100" dir="2700000" algn="tl">
                    <a:srgbClr val="000000">
                      <a:alpha val="43137"/>
                    </a:srgbClr>
                  </a:outerShdw>
                </a:effectLst>
              </a:rPr>
              <a:t>GRACIAS</a:t>
            </a:r>
            <a:endParaRPr lang="es-MX" sz="5400" b="1" dirty="0">
              <a:solidFill>
                <a:schemeClr val="bg1"/>
              </a:solidFill>
              <a:effectLst>
                <a:outerShdw blurRad="38100" dist="38100" dir="2700000" algn="tl">
                  <a:srgbClr val="000000">
                    <a:alpha val="43137"/>
                  </a:srgbClr>
                </a:outerShdw>
              </a:effectLst>
            </a:endParaRPr>
          </a:p>
        </p:txBody>
      </p:sp>
      <p:grpSp>
        <p:nvGrpSpPr>
          <p:cNvPr id="6" name="Grupo 5"/>
          <p:cNvGrpSpPr/>
          <p:nvPr/>
        </p:nvGrpSpPr>
        <p:grpSpPr>
          <a:xfrm>
            <a:off x="0" y="688258"/>
            <a:ext cx="6858000" cy="3962637"/>
            <a:chOff x="0" y="688258"/>
            <a:chExt cx="6858000" cy="3962637"/>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31326"/>
              <a:ext cx="6858000" cy="2519569"/>
            </a:xfrm>
            <a:prstGeom prst="rect">
              <a:avLst/>
            </a:prstGeom>
          </p:spPr>
        </p:pic>
        <p:sp>
          <p:nvSpPr>
            <p:cNvPr id="2" name="Rectángulo 1"/>
            <p:cNvSpPr/>
            <p:nvPr/>
          </p:nvSpPr>
          <p:spPr>
            <a:xfrm>
              <a:off x="0" y="688258"/>
              <a:ext cx="6858000" cy="1443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Tree>
    <p:extLst>
      <p:ext uri="{BB962C8B-B14F-4D97-AF65-F5344CB8AC3E}">
        <p14:creationId xmlns:p14="http://schemas.microsoft.com/office/powerpoint/2010/main" val="2089732600"/>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sp>
        <p:nvSpPr>
          <p:cNvPr id="2" name="Título 1"/>
          <p:cNvSpPr>
            <a:spLocks noGrp="1"/>
          </p:cNvSpPr>
          <p:nvPr>
            <p:ph type="title"/>
          </p:nvPr>
        </p:nvSpPr>
        <p:spPr>
          <a:xfrm>
            <a:off x="0" y="1123838"/>
            <a:ext cx="2526889" cy="4601183"/>
          </a:xfrm>
        </p:spPr>
        <p:txBody>
          <a:bodyPr>
            <a:normAutofit/>
          </a:bodyPr>
          <a:lstStyle/>
          <a:p>
            <a:pPr algn="ctr"/>
            <a:r>
              <a:rPr lang="en-US" sz="2800" dirty="0"/>
              <a:t>OBJETIVO GENERAL</a:t>
            </a:r>
            <a:endParaRPr lang="es-MX" sz="2800" dirty="0"/>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sp>
        <p:nvSpPr>
          <p:cNvPr id="3" name="Rectangle 1">
            <a:extLst>
              <a:ext uri="{FF2B5EF4-FFF2-40B4-BE49-F238E27FC236}">
                <a16:creationId xmlns:a16="http://schemas.microsoft.com/office/drawing/2014/main" id="{5EE4FF8B-2AD6-4404-99EF-7E6FF5F8D6B1}"/>
              </a:ext>
            </a:extLst>
          </p:cNvPr>
          <p:cNvSpPr>
            <a:spLocks noChangeArrowheads="1"/>
          </p:cNvSpPr>
          <p:nvPr/>
        </p:nvSpPr>
        <p:spPr bwMode="auto">
          <a:xfrm>
            <a:off x="0" y="90100"/>
            <a:ext cx="65" cy="27699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altLang="es-MX" sz="1800" b="0" i="0" u="none" strike="noStrike" cap="none" normalizeH="0" baseline="0" dirty="0">
              <a:ln>
                <a:noFill/>
              </a:ln>
              <a:solidFill>
                <a:schemeClr val="tx1"/>
              </a:solidFill>
              <a:effectLst/>
              <a:latin typeface="Arial" panose="020B0604020202020204" pitchFamily="34" charset="0"/>
            </a:endParaRPr>
          </a:p>
        </p:txBody>
      </p:sp>
      <p:sp>
        <p:nvSpPr>
          <p:cNvPr id="6" name="Rectángulo 5">
            <a:extLst>
              <a:ext uri="{FF2B5EF4-FFF2-40B4-BE49-F238E27FC236}">
                <a16:creationId xmlns:a16="http://schemas.microsoft.com/office/drawing/2014/main" id="{9AB2BFC5-A4E9-4F1E-9F36-C4E5C0E32620}"/>
              </a:ext>
            </a:extLst>
          </p:cNvPr>
          <p:cNvSpPr/>
          <p:nvPr/>
        </p:nvSpPr>
        <p:spPr>
          <a:xfrm>
            <a:off x="2675712" y="754339"/>
            <a:ext cx="6229045" cy="4031873"/>
          </a:xfrm>
          <a:prstGeom prst="rect">
            <a:avLst/>
          </a:prstGeom>
        </p:spPr>
        <p:txBody>
          <a:bodyPr wrap="square">
            <a:spAutoFit/>
          </a:bodyPr>
          <a:lstStyle/>
          <a:p>
            <a:pPr lvl="0" algn="just" defTabSz="914400" eaLnBrk="0" fontAlgn="base" hangingPunct="0">
              <a:spcBef>
                <a:spcPct val="0"/>
              </a:spcBef>
              <a:spcAft>
                <a:spcPct val="0"/>
              </a:spcAft>
            </a:pPr>
            <a:r>
              <a:rPr lang="es-MX" sz="3200" b="1" dirty="0">
                <a:latin typeface="Malgun Gothic" panose="020B0503020000020004" pitchFamily="34" charset="-127"/>
                <a:ea typeface="Malgun Gothic" panose="020B0503020000020004" pitchFamily="34" charset="-127"/>
              </a:rPr>
              <a:t>Al concluir el curso, el participante </a:t>
            </a:r>
            <a:r>
              <a:rPr lang="es-ES" sz="3200" b="1" dirty="0">
                <a:latin typeface="Malgun Gothic" panose="020B0503020000020004" pitchFamily="34" charset="-127"/>
                <a:ea typeface="Malgun Gothic" panose="020B0503020000020004" pitchFamily="34" charset="-127"/>
              </a:rPr>
              <a:t>enumerará los pasos a seguir en una maniobra de trincado basado en los procedimientos correspondientes y en la normatividad nacional e internacional vigente</a:t>
            </a:r>
            <a:r>
              <a:rPr lang="es-MX" sz="3200" b="1" dirty="0">
                <a:latin typeface="Malgun Gothic" panose="020B0503020000020004" pitchFamily="34" charset="-127"/>
                <a:ea typeface="Malgun Gothic" panose="020B0503020000020004" pitchFamily="34" charset="-127"/>
              </a:rPr>
              <a:t>.</a:t>
            </a:r>
            <a:endParaRPr lang="es-ES" altLang="es-MX" sz="3200" b="1" dirty="0">
              <a:latin typeface="Malgun Gothic" panose="020B0503020000020004" pitchFamily="34" charset="-127"/>
              <a:ea typeface="Malgun Gothic" panose="020B0503020000020004" pitchFamily="34" charset="-127"/>
            </a:endParaRPr>
          </a:p>
        </p:txBody>
      </p:sp>
      <p:pic>
        <p:nvPicPr>
          <p:cNvPr id="9" name="Imagen 8">
            <a:extLst>
              <a:ext uri="{FF2B5EF4-FFF2-40B4-BE49-F238E27FC236}">
                <a16:creationId xmlns:a16="http://schemas.microsoft.com/office/drawing/2014/main" id="{2EB0FC4D-0CF1-4E6A-8B2C-84EC3E1A61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939" y="228599"/>
            <a:ext cx="1487899" cy="14878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952065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sp>
        <p:nvSpPr>
          <p:cNvPr id="6" name="Rectangle 1">
            <a:extLst>
              <a:ext uri="{FF2B5EF4-FFF2-40B4-BE49-F238E27FC236}">
                <a16:creationId xmlns:a16="http://schemas.microsoft.com/office/drawing/2014/main" id="{E9728643-45FD-483E-89D5-225E5FD4F2AA}"/>
              </a:ext>
            </a:extLst>
          </p:cNvPr>
          <p:cNvSpPr>
            <a:spLocks noChangeArrowheads="1"/>
          </p:cNvSpPr>
          <p:nvPr/>
        </p:nvSpPr>
        <p:spPr bwMode="auto">
          <a:xfrm>
            <a:off x="0" y="167044"/>
            <a:ext cx="20840" cy="12311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MX" sz="800" b="0" i="0" u="none" strike="noStrike" cap="none" normalizeH="0" baseline="0" dirty="0">
                <a:ln>
                  <a:noFill/>
                </a:ln>
                <a:solidFill>
                  <a:schemeClr val="tx1"/>
                </a:solidFill>
                <a:effectLst/>
              </a:rPr>
              <a:t> </a:t>
            </a:r>
            <a:endParaRPr kumimoji="0" lang="es-ES" altLang="es-MX" sz="1800" b="0" i="0" u="none" strike="noStrike" cap="none" normalizeH="0" baseline="0" dirty="0">
              <a:ln>
                <a:noFill/>
              </a:ln>
              <a:solidFill>
                <a:schemeClr val="tx1"/>
              </a:solidFill>
              <a:effectLst/>
              <a:latin typeface="Arial" panose="020B0604020202020204" pitchFamily="34" charset="0"/>
            </a:endParaRPr>
          </a:p>
        </p:txBody>
      </p:sp>
      <p:sp>
        <p:nvSpPr>
          <p:cNvPr id="10" name="Título 1">
            <a:extLst>
              <a:ext uri="{FF2B5EF4-FFF2-40B4-BE49-F238E27FC236}">
                <a16:creationId xmlns:a16="http://schemas.microsoft.com/office/drawing/2014/main" id="{4DE402D0-94B7-4D6A-9D96-D261AE75D263}"/>
              </a:ext>
            </a:extLst>
          </p:cNvPr>
          <p:cNvSpPr>
            <a:spLocks noGrp="1"/>
          </p:cNvSpPr>
          <p:nvPr>
            <p:ph type="title"/>
          </p:nvPr>
        </p:nvSpPr>
        <p:spPr>
          <a:xfrm>
            <a:off x="189689" y="1123838"/>
            <a:ext cx="2210612" cy="4601183"/>
          </a:xfrm>
        </p:spPr>
        <p:txBody>
          <a:bodyPr/>
          <a:lstStyle/>
          <a:p>
            <a:pPr algn="ctr"/>
            <a:r>
              <a:rPr lang="es-MX" dirty="0"/>
              <a:t>Normas o Reglas del Curso</a:t>
            </a:r>
          </a:p>
        </p:txBody>
      </p:sp>
      <p:pic>
        <p:nvPicPr>
          <p:cNvPr id="11" name="Imagen 10">
            <a:extLst>
              <a:ext uri="{FF2B5EF4-FFF2-40B4-BE49-F238E27FC236}">
                <a16:creationId xmlns:a16="http://schemas.microsoft.com/office/drawing/2014/main" id="{25982A3F-12A7-458B-95E7-EBC82C57E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11" y="87682"/>
            <a:ext cx="1444589" cy="1444589"/>
          </a:xfrm>
          <a:prstGeom prst="rect">
            <a:avLst/>
          </a:prstGeom>
          <a:ln>
            <a:noFill/>
          </a:ln>
          <a:effectLst>
            <a:outerShdw blurRad="292100" dist="139700" dir="2700000" algn="tl" rotWithShape="0">
              <a:srgbClr val="333333">
                <a:alpha val="65000"/>
              </a:srgbClr>
            </a:outerShdw>
          </a:effectLst>
        </p:spPr>
      </p:pic>
      <p:sp>
        <p:nvSpPr>
          <p:cNvPr id="8" name="Rectángulo 7">
            <a:extLst>
              <a:ext uri="{FF2B5EF4-FFF2-40B4-BE49-F238E27FC236}">
                <a16:creationId xmlns:a16="http://schemas.microsoft.com/office/drawing/2014/main" id="{146D7E14-6A86-47DF-ABA6-F114D10DE482}"/>
              </a:ext>
            </a:extLst>
          </p:cNvPr>
          <p:cNvSpPr/>
          <p:nvPr/>
        </p:nvSpPr>
        <p:spPr>
          <a:xfrm>
            <a:off x="2682811" y="193397"/>
            <a:ext cx="6271500" cy="2994666"/>
          </a:xfrm>
          <a:prstGeom prst="rect">
            <a:avLst/>
          </a:prstGeom>
        </p:spPr>
        <p:txBody>
          <a:bodyPr wrap="square">
            <a:spAutoFit/>
          </a:bodyPr>
          <a:lstStyle/>
          <a:p>
            <a:pPr lvl="1">
              <a:lnSpc>
                <a:spcPct val="110000"/>
              </a:lnSpc>
            </a:pPr>
            <a:r>
              <a:rPr lang="es-MX" sz="2400" dirty="0">
                <a:latin typeface="Malgun Gothic" panose="020B0503020000020004" pitchFamily="34" charset="-127"/>
                <a:ea typeface="Malgun Gothic" panose="020B0503020000020004" pitchFamily="34" charset="-127"/>
              </a:rPr>
              <a:t>Puntualidad y asistencia al 100%.</a:t>
            </a:r>
          </a:p>
          <a:p>
            <a:pPr lvl="1">
              <a:lnSpc>
                <a:spcPct val="110000"/>
              </a:lnSpc>
            </a:pPr>
            <a:r>
              <a:rPr lang="es-MX" sz="2400" dirty="0">
                <a:latin typeface="Malgun Gothic" panose="020B0503020000020004" pitchFamily="34" charset="-127"/>
                <a:ea typeface="Malgun Gothic" panose="020B0503020000020004" pitchFamily="34" charset="-127"/>
              </a:rPr>
              <a:t>Activar el modo “silencio” en los teléfonos celulares.</a:t>
            </a:r>
          </a:p>
          <a:p>
            <a:pPr lvl="1">
              <a:lnSpc>
                <a:spcPct val="110000"/>
              </a:lnSpc>
            </a:pPr>
            <a:r>
              <a:rPr lang="es-MX" sz="2400" dirty="0">
                <a:latin typeface="Malgun Gothic" panose="020B0503020000020004" pitchFamily="34" charset="-127"/>
                <a:ea typeface="Malgun Gothic" panose="020B0503020000020004" pitchFamily="34" charset="-127"/>
              </a:rPr>
              <a:t>Resolver las evaluaciones respectivas.</a:t>
            </a:r>
          </a:p>
          <a:p>
            <a:pPr lvl="1">
              <a:lnSpc>
                <a:spcPct val="110000"/>
              </a:lnSpc>
            </a:pPr>
            <a:r>
              <a:rPr lang="es-MX" sz="2400" dirty="0">
                <a:latin typeface="Malgun Gothic" panose="020B0503020000020004" pitchFamily="34" charset="-127"/>
                <a:ea typeface="Malgun Gothic" panose="020B0503020000020004" pitchFamily="34" charset="-127"/>
              </a:rPr>
              <a:t>Participar en todas la actividades programadas</a:t>
            </a:r>
          </a:p>
          <a:p>
            <a:pPr lvl="1">
              <a:lnSpc>
                <a:spcPct val="110000"/>
              </a:lnSpc>
            </a:pPr>
            <a:r>
              <a:rPr lang="es-MX" sz="2400" dirty="0">
                <a:latin typeface="Malgun Gothic" panose="020B0503020000020004" pitchFamily="34" charset="-127"/>
                <a:ea typeface="Malgun Gothic" panose="020B0503020000020004" pitchFamily="34" charset="-127"/>
              </a:rPr>
              <a:t>Respeto a la diversas opiniones</a:t>
            </a:r>
            <a:r>
              <a:rPr lang="es-MX" sz="3000" dirty="0">
                <a:latin typeface="Malgun Gothic" panose="020B0503020000020004" pitchFamily="34" charset="-127"/>
                <a:ea typeface="Malgun Gothic" panose="020B0503020000020004" pitchFamily="34" charset="-127"/>
              </a:rPr>
              <a:t>.</a:t>
            </a:r>
          </a:p>
        </p:txBody>
      </p:sp>
      <p:pic>
        <p:nvPicPr>
          <p:cNvPr id="7170" name="Picture 2" descr="Reglas del curso – Curso de Finanzas Internacionales">
            <a:extLst>
              <a:ext uri="{FF2B5EF4-FFF2-40B4-BE49-F238E27FC236}">
                <a16:creationId xmlns:a16="http://schemas.microsoft.com/office/drawing/2014/main" id="{2CC2165F-FD7A-4372-952D-F4A240854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9681" y="3188063"/>
            <a:ext cx="4761182" cy="2994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9184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4153524" y="1265698"/>
            <a:ext cx="4990476" cy="5592302"/>
            <a:chOff x="4153524" y="1265698"/>
            <a:chExt cx="4990476" cy="5592302"/>
          </a:xfrm>
        </p:grpSpPr>
        <p:pic>
          <p:nvPicPr>
            <p:cNvPr id="5" name="Imagen 4"/>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sp>
        <p:nvSpPr>
          <p:cNvPr id="2" name="Título 1"/>
          <p:cNvSpPr>
            <a:spLocks noGrp="1"/>
          </p:cNvSpPr>
          <p:nvPr>
            <p:ph type="title"/>
          </p:nvPr>
        </p:nvSpPr>
        <p:spPr/>
        <p:txBody>
          <a:bodyPr/>
          <a:lstStyle/>
          <a:p>
            <a:pPr algn="ctr"/>
            <a:r>
              <a:rPr lang="es-MX" dirty="0"/>
              <a:t>ANTES DE INICIAR</a:t>
            </a:r>
          </a:p>
        </p:txBody>
      </p:sp>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411" y="87682"/>
            <a:ext cx="1444589" cy="1444589"/>
          </a:xfrm>
          <a:prstGeom prst="rect">
            <a:avLst/>
          </a:prstGeom>
          <a:ln>
            <a:noFill/>
          </a:ln>
          <a:effectLst>
            <a:outerShdw blurRad="292100" dist="139700" dir="2700000" algn="tl" rotWithShape="0">
              <a:srgbClr val="333333">
                <a:alpha val="65000"/>
              </a:srgbClr>
            </a:outerShdw>
          </a:effectLst>
        </p:spPr>
      </p:pic>
      <p:pic>
        <p:nvPicPr>
          <p:cNvPr id="9" name="Imagen 8">
            <a:extLst>
              <a:ext uri="{FF2B5EF4-FFF2-40B4-BE49-F238E27FC236}">
                <a16:creationId xmlns:a16="http://schemas.microsoft.com/office/drawing/2014/main" id="{AC314133-47E8-4398-8FBB-08B30A75EBED}"/>
              </a:ext>
            </a:extLst>
          </p:cNvPr>
          <p:cNvPicPr>
            <a:picLocks noChangeAspect="1"/>
          </p:cNvPicPr>
          <p:nvPr/>
        </p:nvPicPr>
        <p:blipFill>
          <a:blip r:embed="rId5"/>
          <a:stretch>
            <a:fillRect/>
          </a:stretch>
        </p:blipFill>
        <p:spPr>
          <a:xfrm>
            <a:off x="2978028" y="289625"/>
            <a:ext cx="5863344" cy="5672785"/>
          </a:xfrm>
          <a:prstGeom prst="rect">
            <a:avLst/>
          </a:prstGeom>
        </p:spPr>
      </p:pic>
    </p:spTree>
    <p:extLst>
      <p:ext uri="{BB962C8B-B14F-4D97-AF65-F5344CB8AC3E}">
        <p14:creationId xmlns:p14="http://schemas.microsoft.com/office/powerpoint/2010/main" val="3822035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093358" y="1239140"/>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sp>
        <p:nvSpPr>
          <p:cNvPr id="9" name="Título 1">
            <a:extLst>
              <a:ext uri="{FF2B5EF4-FFF2-40B4-BE49-F238E27FC236}">
                <a16:creationId xmlns:a16="http://schemas.microsoft.com/office/drawing/2014/main" id="{7EA53511-ABB3-4970-BBEB-86924EFD1C8B}"/>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DEFINICIÓN</a:t>
            </a:r>
          </a:p>
        </p:txBody>
      </p:sp>
      <p:sp>
        <p:nvSpPr>
          <p:cNvPr id="2" name="Rectángulo 1">
            <a:extLst>
              <a:ext uri="{FF2B5EF4-FFF2-40B4-BE49-F238E27FC236}">
                <a16:creationId xmlns:a16="http://schemas.microsoft.com/office/drawing/2014/main" id="{366C6F72-1CA7-4D47-85F9-88F971E45137}"/>
              </a:ext>
            </a:extLst>
          </p:cNvPr>
          <p:cNvSpPr/>
          <p:nvPr/>
        </p:nvSpPr>
        <p:spPr>
          <a:xfrm>
            <a:off x="2606876" y="317539"/>
            <a:ext cx="6206834" cy="2862322"/>
          </a:xfrm>
          <a:prstGeom prst="rect">
            <a:avLst/>
          </a:prstGeom>
        </p:spPr>
        <p:txBody>
          <a:bodyPr wrap="square">
            <a:spAutoFit/>
          </a:bodyPr>
          <a:lstStyle/>
          <a:p>
            <a:pPr algn="just"/>
            <a:r>
              <a:rPr lang="es-MX" b="0" i="0" dirty="0">
                <a:solidFill>
                  <a:srgbClr val="374050"/>
                </a:solidFill>
                <a:effectLst/>
                <a:latin typeface="Malgun Gothic" panose="020B0503020000020004" pitchFamily="34" charset="-127"/>
                <a:ea typeface="Malgun Gothic" panose="020B0503020000020004" pitchFamily="34" charset="-127"/>
              </a:rPr>
              <a:t>Es impedir que la mercancía se mueva durante el trayecto marítimo, amarrando ésta al buque mediante las anillas de amarre, placas de amarre, etc., que pueden encontrarse ya soldadas en la bodega, en la cubierta, o sobre las escotillas del buque, y a su vez mediante trinca de banda textil, cadenas, o la soldadura directa de la mercancía.</a:t>
            </a:r>
          </a:p>
          <a:p>
            <a:pPr algn="just"/>
            <a:r>
              <a:rPr lang="es-MX" b="0" i="0" dirty="0">
                <a:solidFill>
                  <a:srgbClr val="374050"/>
                </a:solidFill>
                <a:effectLst/>
                <a:latin typeface="Malgun Gothic" panose="020B0503020000020004" pitchFamily="34" charset="-127"/>
                <a:ea typeface="Malgun Gothic" panose="020B0503020000020004" pitchFamily="34" charset="-127"/>
              </a:rPr>
              <a:t>El traslado de un lugar a otro de forma segura y rápida es un paso fundamental en la acción de trincado y aseguramiento de la mercancía</a:t>
            </a:r>
            <a:r>
              <a:rPr lang="es-MX" dirty="0">
                <a:solidFill>
                  <a:srgbClr val="2C2C2B"/>
                </a:solidFill>
                <a:latin typeface="Malgun Gothic" panose="020B0503020000020004" pitchFamily="34" charset="-127"/>
                <a:ea typeface="Malgun Gothic" panose="020B0503020000020004" pitchFamily="34" charset="-127"/>
              </a:rPr>
              <a:t>.</a:t>
            </a:r>
            <a:endParaRPr lang="es-MX" dirty="0">
              <a:latin typeface="Malgun Gothic" panose="020B0503020000020004" pitchFamily="34" charset="-127"/>
              <a:ea typeface="Malgun Gothic" panose="020B0503020000020004" pitchFamily="34" charset="-127"/>
            </a:endParaRPr>
          </a:p>
        </p:txBody>
      </p:sp>
      <p:pic>
        <p:nvPicPr>
          <p:cNvPr id="15" name="Imagen 14" descr="Imagen que contiene exterior, camioneta, coche, barco&#10;&#10;Descripción generada automáticamente">
            <a:extLst>
              <a:ext uri="{FF2B5EF4-FFF2-40B4-BE49-F238E27FC236}">
                <a16:creationId xmlns:a16="http://schemas.microsoft.com/office/drawing/2014/main" id="{7D855F12-5328-49B9-B753-59EC372D66CF}"/>
              </a:ext>
            </a:extLst>
          </p:cNvPr>
          <p:cNvPicPr>
            <a:picLocks noChangeAspect="1"/>
          </p:cNvPicPr>
          <p:nvPr/>
        </p:nvPicPr>
        <p:blipFill>
          <a:blip r:embed="rId5"/>
          <a:stretch>
            <a:fillRect/>
          </a:stretch>
        </p:blipFill>
        <p:spPr>
          <a:xfrm>
            <a:off x="2932317" y="3369487"/>
            <a:ext cx="3901875" cy="2926406"/>
          </a:xfrm>
          <a:prstGeom prst="rect">
            <a:avLst/>
          </a:prstGeom>
        </p:spPr>
      </p:pic>
    </p:spTree>
    <p:extLst>
      <p:ext uri="{BB962C8B-B14F-4D97-AF65-F5344CB8AC3E}">
        <p14:creationId xmlns:p14="http://schemas.microsoft.com/office/powerpoint/2010/main" val="3874915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53938"/>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sp>
        <p:nvSpPr>
          <p:cNvPr id="9" name="Título 1">
            <a:extLst>
              <a:ext uri="{FF2B5EF4-FFF2-40B4-BE49-F238E27FC236}">
                <a16:creationId xmlns:a16="http://schemas.microsoft.com/office/drawing/2014/main" id="{7EA53511-ABB3-4970-BBEB-86924EFD1C8B}"/>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DISPOSITIVOS Y SISTEMAS DE SUJECIÓN</a:t>
            </a:r>
          </a:p>
        </p:txBody>
      </p:sp>
      <p:sp>
        <p:nvSpPr>
          <p:cNvPr id="2" name="Rectángulo 1">
            <a:extLst>
              <a:ext uri="{FF2B5EF4-FFF2-40B4-BE49-F238E27FC236}">
                <a16:creationId xmlns:a16="http://schemas.microsoft.com/office/drawing/2014/main" id="{115353AD-CDA2-429D-B183-7C2D13CCD5E1}"/>
              </a:ext>
            </a:extLst>
          </p:cNvPr>
          <p:cNvSpPr/>
          <p:nvPr/>
        </p:nvSpPr>
        <p:spPr>
          <a:xfrm>
            <a:off x="2535384" y="1069272"/>
            <a:ext cx="6400800" cy="369332"/>
          </a:xfrm>
          <a:prstGeom prst="rect">
            <a:avLst/>
          </a:prstGeom>
        </p:spPr>
        <p:txBody>
          <a:bodyPr wrap="square">
            <a:spAutoFit/>
          </a:bodyPr>
          <a:lstStyle/>
          <a:p>
            <a:pPr algn="just"/>
            <a:endParaRPr lang="es-MX" dirty="0">
              <a:latin typeface="Malgun Gothic" panose="020B0503020000020004" pitchFamily="34" charset="-127"/>
              <a:ea typeface="Malgun Gothic" panose="020B0503020000020004" pitchFamily="34" charset="-127"/>
            </a:endParaRPr>
          </a:p>
        </p:txBody>
      </p:sp>
      <p:sp>
        <p:nvSpPr>
          <p:cNvPr id="3" name="Rectángulo 2">
            <a:extLst>
              <a:ext uri="{FF2B5EF4-FFF2-40B4-BE49-F238E27FC236}">
                <a16:creationId xmlns:a16="http://schemas.microsoft.com/office/drawing/2014/main" id="{BB631A9C-D7DE-4577-95A3-11491EBAACA6}"/>
              </a:ext>
            </a:extLst>
          </p:cNvPr>
          <p:cNvSpPr/>
          <p:nvPr/>
        </p:nvSpPr>
        <p:spPr>
          <a:xfrm>
            <a:off x="2606876" y="1103982"/>
            <a:ext cx="6231936" cy="2000548"/>
          </a:xfrm>
          <a:prstGeom prst="rect">
            <a:avLst/>
          </a:prstGeom>
        </p:spPr>
        <p:txBody>
          <a:bodyPr wrap="square">
            <a:spAutoFit/>
          </a:bodyPr>
          <a:lstStyle/>
          <a:p>
            <a:r>
              <a:rPr lang="es-MX" b="1" dirty="0">
                <a:solidFill>
                  <a:srgbClr val="333333"/>
                </a:solidFill>
                <a:latin typeface="Malgun Gothic" panose="020B0503020000020004" pitchFamily="34" charset="-127"/>
                <a:ea typeface="Malgun Gothic" panose="020B0503020000020004" pitchFamily="34" charset="-127"/>
              </a:rPr>
              <a:t>Terminales de amarre.</a:t>
            </a:r>
            <a:r>
              <a:rPr lang="es-MX" dirty="0">
                <a:solidFill>
                  <a:srgbClr val="333333"/>
                </a:solidFill>
                <a:latin typeface="Malgun Gothic" panose="020B0503020000020004" pitchFamily="34" charset="-127"/>
                <a:ea typeface="Malgun Gothic" panose="020B0503020000020004" pitchFamily="34" charset="-127"/>
              </a:rPr>
              <a:t>	</a:t>
            </a:r>
          </a:p>
          <a:p>
            <a:br>
              <a:rPr lang="es-MX" dirty="0">
                <a:solidFill>
                  <a:srgbClr val="333333"/>
                </a:solidFill>
                <a:latin typeface="Malgun Gothic" panose="020B0503020000020004" pitchFamily="34" charset="-127"/>
                <a:ea typeface="Malgun Gothic" panose="020B0503020000020004" pitchFamily="34" charset="-127"/>
              </a:rPr>
            </a:br>
            <a:r>
              <a:rPr lang="es-MX" dirty="0">
                <a:solidFill>
                  <a:srgbClr val="333333"/>
                </a:solidFill>
                <a:latin typeface="Malgun Gothic" panose="020B0503020000020004" pitchFamily="34" charset="-127"/>
                <a:ea typeface="Malgun Gothic" panose="020B0503020000020004" pitchFamily="34" charset="-127"/>
              </a:rPr>
              <a:t>Son estructuras soldadas en el suelo de las cubiertas de carga que están a lo largo de toda su eslora, sirven para poder anclar las cadenas de amarres en ellas.</a:t>
            </a:r>
            <a:br>
              <a:rPr lang="es-MX" dirty="0">
                <a:solidFill>
                  <a:srgbClr val="333333"/>
                </a:solidFill>
                <a:latin typeface="Malgun Gothic" panose="020B0503020000020004" pitchFamily="34" charset="-127"/>
                <a:ea typeface="Malgun Gothic" panose="020B0503020000020004" pitchFamily="34" charset="-127"/>
              </a:rPr>
            </a:br>
            <a:r>
              <a:rPr lang="es-MX" dirty="0">
                <a:solidFill>
                  <a:srgbClr val="333333"/>
                </a:solidFill>
                <a:latin typeface="Malgun Gothic" panose="020B0503020000020004" pitchFamily="34" charset="-127"/>
                <a:ea typeface="Malgun Gothic" panose="020B0503020000020004" pitchFamily="34" charset="-127"/>
              </a:rPr>
              <a:t>En los buques existen tres variedades diferentes:</a:t>
            </a:r>
          </a:p>
          <a:p>
            <a:pPr algn="just"/>
            <a:endParaRPr lang="es-MX" sz="1600" dirty="0">
              <a:latin typeface="Malgun Gothic" panose="020B0503020000020004" pitchFamily="34" charset="-127"/>
              <a:ea typeface="Malgun Gothic" panose="020B0503020000020004" pitchFamily="34" charset="-127"/>
            </a:endParaRPr>
          </a:p>
        </p:txBody>
      </p:sp>
      <p:pic>
        <p:nvPicPr>
          <p:cNvPr id="12" name="Imagen 11">
            <a:hlinkClick r:id="rId5"/>
            <a:extLst>
              <a:ext uri="{FF2B5EF4-FFF2-40B4-BE49-F238E27FC236}">
                <a16:creationId xmlns:a16="http://schemas.microsoft.com/office/drawing/2014/main" id="{67CFBD52-1039-4937-A550-1053480FBF33}"/>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992386" y="3104530"/>
            <a:ext cx="5460916" cy="2815332"/>
          </a:xfrm>
          <a:prstGeom prst="rect">
            <a:avLst/>
          </a:prstGeom>
          <a:noFill/>
          <a:ln>
            <a:noFill/>
          </a:ln>
        </p:spPr>
      </p:pic>
    </p:spTree>
    <p:extLst>
      <p:ext uri="{BB962C8B-B14F-4D97-AF65-F5344CB8AC3E}">
        <p14:creationId xmlns:p14="http://schemas.microsoft.com/office/powerpoint/2010/main" val="12184049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53938"/>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sp>
        <p:nvSpPr>
          <p:cNvPr id="2" name="Rectángulo 1">
            <a:extLst>
              <a:ext uri="{FF2B5EF4-FFF2-40B4-BE49-F238E27FC236}">
                <a16:creationId xmlns:a16="http://schemas.microsoft.com/office/drawing/2014/main" id="{115353AD-CDA2-429D-B183-7C2D13CCD5E1}"/>
              </a:ext>
            </a:extLst>
          </p:cNvPr>
          <p:cNvSpPr/>
          <p:nvPr/>
        </p:nvSpPr>
        <p:spPr>
          <a:xfrm>
            <a:off x="2535384" y="1069272"/>
            <a:ext cx="6400800" cy="369332"/>
          </a:xfrm>
          <a:prstGeom prst="rect">
            <a:avLst/>
          </a:prstGeom>
        </p:spPr>
        <p:txBody>
          <a:bodyPr wrap="square">
            <a:spAutoFit/>
          </a:bodyPr>
          <a:lstStyle/>
          <a:p>
            <a:pPr algn="just"/>
            <a:endParaRPr lang="es-MX" dirty="0">
              <a:latin typeface="Malgun Gothic" panose="020B0503020000020004" pitchFamily="34" charset="-127"/>
              <a:ea typeface="Malgun Gothic" panose="020B0503020000020004" pitchFamily="34" charset="-127"/>
            </a:endParaRPr>
          </a:p>
        </p:txBody>
      </p:sp>
      <p:sp>
        <p:nvSpPr>
          <p:cNvPr id="6" name="Rectángulo 5">
            <a:extLst>
              <a:ext uri="{FF2B5EF4-FFF2-40B4-BE49-F238E27FC236}">
                <a16:creationId xmlns:a16="http://schemas.microsoft.com/office/drawing/2014/main" id="{17A83A2A-4AC0-437A-AC83-8CD111E2F908}"/>
              </a:ext>
            </a:extLst>
          </p:cNvPr>
          <p:cNvSpPr/>
          <p:nvPr/>
        </p:nvSpPr>
        <p:spPr>
          <a:xfrm>
            <a:off x="2606876" y="428063"/>
            <a:ext cx="6235195" cy="2111347"/>
          </a:xfrm>
          <a:prstGeom prst="rect">
            <a:avLst/>
          </a:prstGeom>
        </p:spPr>
        <p:txBody>
          <a:bodyPr wrap="square">
            <a:spAutoFit/>
          </a:bodyPr>
          <a:lstStyle/>
          <a:p>
            <a:pPr algn="just">
              <a:lnSpc>
                <a:spcPct val="115000"/>
              </a:lnSpc>
              <a:spcAft>
                <a:spcPts val="1000"/>
              </a:spcAft>
            </a:pPr>
            <a:r>
              <a:rPr lang="es-MX" sz="1800" b="1"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Cadenas de amarre.</a:t>
            </a:r>
          </a:p>
          <a:p>
            <a:pPr algn="just">
              <a:lnSpc>
                <a:spcPct val="115000"/>
              </a:lnSpc>
              <a:spcAft>
                <a:spcPts val="1000"/>
              </a:spcAft>
            </a:pPr>
            <a:r>
              <a:rPr lang="es-MX" sz="1800"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Son largas cadenas de eslabones provistas de un gancho en uno de sus extremos para su sujeción a los puntos de mayor resistencia de la carga a transportar y de un pie de elefante en el otro extremo para ser fijado a los terminales de amarre de la cubierta.</a:t>
            </a:r>
            <a:endParaRPr lang="es-MX" sz="1800" dirty="0">
              <a:effectLst/>
              <a:latin typeface="Malgun Gothic" panose="020B0503020000020004" pitchFamily="34" charset="-127"/>
              <a:ea typeface="Malgun Gothic" panose="020B0503020000020004" pitchFamily="34" charset="-127"/>
              <a:cs typeface="Times New Roman" panose="02020603050405020304" pitchFamily="18" charset="0"/>
            </a:endParaRPr>
          </a:p>
        </p:txBody>
      </p:sp>
      <p:pic>
        <p:nvPicPr>
          <p:cNvPr id="10" name="Imagen 9">
            <a:hlinkClick r:id="rId5"/>
            <a:extLst>
              <a:ext uri="{FF2B5EF4-FFF2-40B4-BE49-F238E27FC236}">
                <a16:creationId xmlns:a16="http://schemas.microsoft.com/office/drawing/2014/main" id="{DF37D246-DFBF-4FB4-ADC4-3E84D26D6C24}"/>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2766430" y="2524714"/>
            <a:ext cx="5916086" cy="3264014"/>
          </a:xfrm>
          <a:prstGeom prst="rect">
            <a:avLst/>
          </a:prstGeom>
          <a:noFill/>
          <a:ln>
            <a:noFill/>
          </a:ln>
        </p:spPr>
      </p:pic>
      <p:sp>
        <p:nvSpPr>
          <p:cNvPr id="12" name="Título 1">
            <a:extLst>
              <a:ext uri="{FF2B5EF4-FFF2-40B4-BE49-F238E27FC236}">
                <a16:creationId xmlns:a16="http://schemas.microsoft.com/office/drawing/2014/main" id="{654906B2-41D0-4CBC-AD58-A8745555077F}"/>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DISPOSITIVOS Y SISTEMAS DE SUJECIÓN</a:t>
            </a:r>
          </a:p>
        </p:txBody>
      </p:sp>
    </p:spTree>
    <p:extLst>
      <p:ext uri="{BB962C8B-B14F-4D97-AF65-F5344CB8AC3E}">
        <p14:creationId xmlns:p14="http://schemas.microsoft.com/office/powerpoint/2010/main" val="4160835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p:nvPr/>
        </p:nvGrpSpPr>
        <p:grpSpPr>
          <a:xfrm>
            <a:off x="4153524" y="1253938"/>
            <a:ext cx="4990476" cy="5592302"/>
            <a:chOff x="4153524" y="1265698"/>
            <a:chExt cx="4990476" cy="5592302"/>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4153524" y="1265698"/>
              <a:ext cx="4990476" cy="4317460"/>
            </a:xfrm>
            <a:prstGeom prst="rect">
              <a:avLst/>
            </a:prstGeom>
          </p:spPr>
        </p:pic>
        <p:pic>
          <p:nvPicPr>
            <p:cNvPr id="8" name="Imagen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4370" y="5962410"/>
              <a:ext cx="2437701" cy="895590"/>
            </a:xfrm>
            <a:prstGeom prst="rect">
              <a:avLst/>
            </a:prstGeom>
          </p:spPr>
        </p:pic>
      </p:grpSp>
      <p:pic>
        <p:nvPicPr>
          <p:cNvPr id="16" name="Imagen 15">
            <a:extLst>
              <a:ext uri="{FF2B5EF4-FFF2-40B4-BE49-F238E27FC236}">
                <a16:creationId xmlns:a16="http://schemas.microsoft.com/office/drawing/2014/main" id="{61FA2C50-53B0-4DBF-88E2-2189BDCE7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640" y="71158"/>
            <a:ext cx="1699837" cy="1699837"/>
          </a:xfrm>
          <a:prstGeom prst="rect">
            <a:avLst/>
          </a:prstGeom>
          <a:ln>
            <a:noFill/>
          </a:ln>
          <a:effectLst>
            <a:outerShdw blurRad="292100" dist="139700" dir="2700000" algn="tl" rotWithShape="0">
              <a:srgbClr val="333333">
                <a:alpha val="65000"/>
              </a:srgbClr>
            </a:outerShdw>
          </a:effectLst>
        </p:spPr>
      </p:pic>
      <p:sp>
        <p:nvSpPr>
          <p:cNvPr id="2" name="Rectángulo 1">
            <a:extLst>
              <a:ext uri="{FF2B5EF4-FFF2-40B4-BE49-F238E27FC236}">
                <a16:creationId xmlns:a16="http://schemas.microsoft.com/office/drawing/2014/main" id="{115353AD-CDA2-429D-B183-7C2D13CCD5E1}"/>
              </a:ext>
            </a:extLst>
          </p:cNvPr>
          <p:cNvSpPr/>
          <p:nvPr/>
        </p:nvSpPr>
        <p:spPr>
          <a:xfrm>
            <a:off x="2535384" y="1069272"/>
            <a:ext cx="6400800" cy="369332"/>
          </a:xfrm>
          <a:prstGeom prst="rect">
            <a:avLst/>
          </a:prstGeom>
        </p:spPr>
        <p:txBody>
          <a:bodyPr wrap="square">
            <a:spAutoFit/>
          </a:bodyPr>
          <a:lstStyle/>
          <a:p>
            <a:pPr algn="just"/>
            <a:endParaRPr lang="es-MX" dirty="0">
              <a:latin typeface="Malgun Gothic" panose="020B0503020000020004" pitchFamily="34" charset="-127"/>
              <a:ea typeface="Malgun Gothic" panose="020B0503020000020004" pitchFamily="34" charset="-127"/>
            </a:endParaRPr>
          </a:p>
        </p:txBody>
      </p:sp>
      <p:sp>
        <p:nvSpPr>
          <p:cNvPr id="6" name="Rectángulo 5">
            <a:extLst>
              <a:ext uri="{FF2B5EF4-FFF2-40B4-BE49-F238E27FC236}">
                <a16:creationId xmlns:a16="http://schemas.microsoft.com/office/drawing/2014/main" id="{17A83A2A-4AC0-437A-AC83-8CD111E2F908}"/>
              </a:ext>
            </a:extLst>
          </p:cNvPr>
          <p:cNvSpPr/>
          <p:nvPr/>
        </p:nvSpPr>
        <p:spPr>
          <a:xfrm>
            <a:off x="2535384" y="378560"/>
            <a:ext cx="6235195" cy="2495107"/>
          </a:xfrm>
          <a:prstGeom prst="rect">
            <a:avLst/>
          </a:prstGeom>
        </p:spPr>
        <p:txBody>
          <a:bodyPr wrap="square">
            <a:spAutoFit/>
          </a:bodyPr>
          <a:lstStyle/>
          <a:p>
            <a:pPr algn="just">
              <a:lnSpc>
                <a:spcPct val="115000"/>
              </a:lnSpc>
              <a:spcAft>
                <a:spcPts val="1000"/>
              </a:spcAft>
            </a:pPr>
            <a:r>
              <a:rPr lang="es-MX" sz="1800" b="1" dirty="0">
                <a:solidFill>
                  <a:srgbClr val="222222"/>
                </a:solidFill>
                <a:effectLst/>
                <a:latin typeface="Malgun Gothic" panose="020B0503020000020004" pitchFamily="34" charset="-127"/>
                <a:ea typeface="Malgun Gothic" panose="020B0503020000020004" pitchFamily="34" charset="-127"/>
                <a:cs typeface="Times New Roman" panose="02020603050405020304" pitchFamily="18" charset="0"/>
              </a:rPr>
              <a:t>Cables de acero.</a:t>
            </a:r>
          </a:p>
          <a:p>
            <a:pPr algn="just">
              <a:lnSpc>
                <a:spcPct val="115000"/>
              </a:lnSpc>
              <a:spcAft>
                <a:spcPts val="1000"/>
              </a:spcAft>
            </a:pPr>
            <a:r>
              <a:rPr lang="es-MX" sz="1600" dirty="0">
                <a:solidFill>
                  <a:srgbClr val="494947"/>
                </a:solidFill>
                <a:latin typeface="Malgun Gothic" panose="020B0503020000020004" pitchFamily="34" charset="-127"/>
                <a:ea typeface="Malgun Gothic" panose="020B0503020000020004" pitchFamily="34" charset="-127"/>
              </a:rPr>
              <a:t>O</a:t>
            </a:r>
            <a:r>
              <a:rPr lang="es-MX" sz="1600" b="0" i="0" dirty="0">
                <a:solidFill>
                  <a:srgbClr val="494947"/>
                </a:solidFill>
                <a:effectLst/>
                <a:latin typeface="Malgun Gothic" panose="020B0503020000020004" pitchFamily="34" charset="-127"/>
                <a:ea typeface="Malgun Gothic" panose="020B0503020000020004" pitchFamily="34" charset="-127"/>
              </a:rPr>
              <a:t>tra alternativa para el amarre de cargas, son flexibles y pueden deslizarse alrededor de la carga. Se recomiendan especialmente para cargas comprimibles (tales como mallas de acero), también son adecuados para todo tipo de amarre (amarre directo, diagonal y cruzado) y se pueden ajustar fácilmente a tensores y a cadenas de grúas pero se debe de tener cuidado en usar protectores para no provocar averías en la carga.</a:t>
            </a:r>
            <a:endParaRPr lang="es-MX" sz="1600" dirty="0">
              <a:effectLst/>
              <a:latin typeface="Malgun Gothic" panose="020B0503020000020004" pitchFamily="34" charset="-127"/>
              <a:ea typeface="Malgun Gothic" panose="020B0503020000020004" pitchFamily="34" charset="-127"/>
              <a:cs typeface="Times New Roman" panose="02020603050405020304" pitchFamily="18" charset="0"/>
            </a:endParaRPr>
          </a:p>
        </p:txBody>
      </p:sp>
      <p:sp>
        <p:nvSpPr>
          <p:cNvPr id="12" name="Título 1">
            <a:extLst>
              <a:ext uri="{FF2B5EF4-FFF2-40B4-BE49-F238E27FC236}">
                <a16:creationId xmlns:a16="http://schemas.microsoft.com/office/drawing/2014/main" id="{654906B2-41D0-4CBC-AD58-A8745555077F}"/>
              </a:ext>
            </a:extLst>
          </p:cNvPr>
          <p:cNvSpPr txBox="1">
            <a:spLocks/>
          </p:cNvSpPr>
          <p:nvPr/>
        </p:nvSpPr>
        <p:spPr>
          <a:xfrm>
            <a:off x="-57666" y="2673642"/>
            <a:ext cx="2664542" cy="125795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0" kern="1200" spc="-60" baseline="0">
                <a:solidFill>
                  <a:srgbClr val="FFFFFF"/>
                </a:solidFill>
                <a:latin typeface="+mj-lt"/>
                <a:ea typeface="+mj-ea"/>
                <a:cs typeface="+mj-cs"/>
              </a:defRPr>
            </a:lvl1pPr>
          </a:lstStyle>
          <a:p>
            <a:pPr algn="ctr"/>
            <a:r>
              <a:rPr lang="es-MX" dirty="0"/>
              <a:t>DISPOSITIVOS Y SISTEMAS DE SUJECIÓN</a:t>
            </a:r>
          </a:p>
        </p:txBody>
      </p:sp>
      <p:pic>
        <p:nvPicPr>
          <p:cNvPr id="3074" name="Picture 2" descr="Zurrseile">
            <a:extLst>
              <a:ext uri="{FF2B5EF4-FFF2-40B4-BE49-F238E27FC236}">
                <a16:creationId xmlns:a16="http://schemas.microsoft.com/office/drawing/2014/main" id="{631A4E69-A52B-4002-B4EF-D11E574B71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78283" y="3174782"/>
            <a:ext cx="3785275" cy="27758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034214"/>
      </p:ext>
    </p:extLst>
  </p:cSld>
  <p:clrMapOvr>
    <a:masterClrMapping/>
  </p:clrMapOvr>
</p:sld>
</file>

<file path=ppt/theme/theme1.xml><?xml version="1.0" encoding="utf-8"?>
<a:theme xmlns:a="http://schemas.openxmlformats.org/drawingml/2006/main" name="Marco">
  <a:themeElements>
    <a:clrScheme name="Marco">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Marco">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arco">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TM03457475[[fn=Marco]]</Template>
  <TotalTime>11924</TotalTime>
  <Words>2242</Words>
  <Application>Microsoft Office PowerPoint</Application>
  <PresentationFormat>Presentación en pantalla (4:3)</PresentationFormat>
  <Paragraphs>97</Paragraphs>
  <Slides>24</Slides>
  <Notes>0</Notes>
  <HiddenSlides>0</HiddenSlides>
  <MMClips>0</MMClips>
  <ScaleCrop>false</ScaleCrop>
  <HeadingPairs>
    <vt:vector size="8" baseType="variant">
      <vt:variant>
        <vt:lpstr>Fuentes usadas</vt:lpstr>
      </vt:variant>
      <vt:variant>
        <vt:i4>4</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0" baseType="lpstr">
      <vt:lpstr>Malgun Gothic</vt:lpstr>
      <vt:lpstr>Arial</vt:lpstr>
      <vt:lpstr>Corbel</vt:lpstr>
      <vt:lpstr>Wingdings 2</vt:lpstr>
      <vt:lpstr>Marco</vt:lpstr>
      <vt:lpstr>Imagen</vt:lpstr>
      <vt:lpstr>Presentación de PowerPoint</vt:lpstr>
      <vt:lpstr> BIENVENIDOS</vt:lpstr>
      <vt:lpstr>OBJETIVO GENERAL</vt:lpstr>
      <vt:lpstr>Normas o Reglas del Curso</vt:lpstr>
      <vt:lpstr>ANTES DE INICIAR</vt:lpstr>
      <vt:lpstr>Presentación de PowerPoint</vt:lpstr>
      <vt:lpstr>Presentación de PowerPoint</vt:lpstr>
      <vt:lpstr>Presentación de PowerPoint</vt:lpstr>
      <vt:lpstr>Presentación de PowerPoint</vt:lpstr>
      <vt:lpstr>Presentación de PowerPoint</vt:lpstr>
      <vt:lpstr>Pautas para su colocación.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I.S.C. Esteban Bolaños Perez</dc:creator>
  <cp:lastModifiedBy>Victor Alejandro Avila Lira</cp:lastModifiedBy>
  <cp:revision>669</cp:revision>
  <dcterms:created xsi:type="dcterms:W3CDTF">2016-04-15T18:53:29Z</dcterms:created>
  <dcterms:modified xsi:type="dcterms:W3CDTF">2020-09-01T20:16:07Z</dcterms:modified>
</cp:coreProperties>
</file>